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8.xml" ContentType="application/vnd.openxmlformats-officedocument.presentationml.notesSlide+xml"/>
  <Override PartName="/ppt/charts/chart2.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6.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7.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8.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9.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313" r:id="rId2"/>
    <p:sldId id="258" r:id="rId3"/>
    <p:sldId id="259" r:id="rId4"/>
    <p:sldId id="367" r:id="rId5"/>
    <p:sldId id="368" r:id="rId6"/>
    <p:sldId id="369" r:id="rId7"/>
    <p:sldId id="358" r:id="rId8"/>
    <p:sldId id="361" r:id="rId9"/>
    <p:sldId id="362" r:id="rId10"/>
    <p:sldId id="351" r:id="rId11"/>
    <p:sldId id="370" r:id="rId12"/>
    <p:sldId id="365" r:id="rId13"/>
    <p:sldId id="371" r:id="rId14"/>
    <p:sldId id="336" r:id="rId15"/>
    <p:sldId id="337" r:id="rId16"/>
    <p:sldId id="372" r:id="rId17"/>
    <p:sldId id="341" r:id="rId18"/>
    <p:sldId id="373" r:id="rId19"/>
    <p:sldId id="347" r:id="rId20"/>
    <p:sldId id="345" r:id="rId21"/>
    <p:sldId id="374" r:id="rId22"/>
    <p:sldId id="375" r:id="rId23"/>
    <p:sldId id="270" r:id="rId24"/>
    <p:sldId id="376" r:id="rId25"/>
    <p:sldId id="377" r:id="rId26"/>
    <p:sldId id="378" r:id="rId27"/>
    <p:sldId id="294" r:id="rId28"/>
    <p:sldId id="379" r:id="rId29"/>
    <p:sldId id="380" r:id="rId30"/>
    <p:sldId id="381" r:id="rId31"/>
    <p:sldId id="382" r:id="rId32"/>
    <p:sldId id="364" r:id="rId33"/>
    <p:sldId id="383" r:id="rId34"/>
    <p:sldId id="312" r:id="rId35"/>
  </p:sldIdLst>
  <p:sldSz cx="9144000" cy="6858000" type="screen4x3"/>
  <p:notesSz cx="6954838" cy="9240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9" autoAdjust="0"/>
    <p:restoredTop sz="82834" autoAdjust="0"/>
  </p:normalViewPr>
  <p:slideViewPr>
    <p:cSldViewPr>
      <p:cViewPr varScale="1">
        <p:scale>
          <a:sx n="111" d="100"/>
          <a:sy n="111" d="100"/>
        </p:scale>
        <p:origin x="-1656"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101" d="100"/>
          <a:sy n="101" d="100"/>
        </p:scale>
        <p:origin x="-3498" y="-84"/>
      </p:cViewPr>
      <p:guideLst>
        <p:guide orient="horz" pos="2911"/>
        <p:guide pos="219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Sheet1!$Y$78</c:f>
              <c:strCache>
                <c:ptCount val="1"/>
                <c:pt idx="0">
                  <c:v>Franchised</c:v>
                </c:pt>
              </c:strCache>
            </c:strRef>
          </c:tx>
          <c:spPr>
            <a:solidFill>
              <a:srgbClr val="009242"/>
            </a:solidFill>
            <a:ln>
              <a:noFill/>
            </a:ln>
          </c:spPr>
          <c:invertIfNegative val="0"/>
          <c:dLbls>
            <c:spPr>
              <a:noFill/>
              <a:ln>
                <a:noFill/>
              </a:ln>
              <a:effectLst/>
            </c:spPr>
            <c:txPr>
              <a:bodyPr/>
              <a:lstStyle/>
              <a:p>
                <a:pPr>
                  <a:defRPr sz="9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Sheet1!$X$81:$X$91</c:f>
              <c:numCache>
                <c:formatCode>General</c:formatCode>
                <c:ptCount val="11"/>
                <c:pt idx="0">
                  <c:v>2002</c:v>
                </c:pt>
                <c:pt idx="1">
                  <c:v>2003</c:v>
                </c:pt>
                <c:pt idx="2">
                  <c:v>2004</c:v>
                </c:pt>
                <c:pt idx="3">
                  <c:v>2005</c:v>
                </c:pt>
                <c:pt idx="4">
                  <c:v>2006</c:v>
                </c:pt>
                <c:pt idx="5">
                  <c:v>2007</c:v>
                </c:pt>
                <c:pt idx="6">
                  <c:v>2008</c:v>
                </c:pt>
                <c:pt idx="7">
                  <c:v>2009</c:v>
                </c:pt>
                <c:pt idx="8">
                  <c:v>2010</c:v>
                </c:pt>
                <c:pt idx="9">
                  <c:v>2011</c:v>
                </c:pt>
                <c:pt idx="10">
                  <c:v>2012</c:v>
                </c:pt>
              </c:numCache>
            </c:numRef>
          </c:cat>
          <c:val>
            <c:numRef>
              <c:f>Sheet1!$Y$81:$Y$91</c:f>
              <c:numCache>
                <c:formatCode>_(* #,##0_);_(* \(#,##0\);_(* "-"??_);_(@_)</c:formatCode>
                <c:ptCount val="11"/>
                <c:pt idx="0">
                  <c:v>20</c:v>
                </c:pt>
                <c:pt idx="1">
                  <c:v>19</c:v>
                </c:pt>
                <c:pt idx="2">
                  <c:v>20</c:v>
                </c:pt>
                <c:pt idx="3">
                  <c:v>19</c:v>
                </c:pt>
                <c:pt idx="4">
                  <c:v>19</c:v>
                </c:pt>
                <c:pt idx="5">
                  <c:v>19</c:v>
                </c:pt>
                <c:pt idx="6">
                  <c:v>19</c:v>
                </c:pt>
                <c:pt idx="7">
                  <c:v>17</c:v>
                </c:pt>
                <c:pt idx="8">
                  <c:v>16</c:v>
                </c:pt>
                <c:pt idx="9">
                  <c:v>16</c:v>
                </c:pt>
                <c:pt idx="10">
                  <c:v>16</c:v>
                </c:pt>
              </c:numCache>
            </c:numRef>
          </c:val>
        </c:ser>
        <c:ser>
          <c:idx val="1"/>
          <c:order val="1"/>
          <c:tx>
            <c:strRef>
              <c:f>Sheet1!$Z$78</c:f>
              <c:strCache>
                <c:ptCount val="1"/>
                <c:pt idx="0">
                  <c:v>Independent</c:v>
                </c:pt>
              </c:strCache>
            </c:strRef>
          </c:tx>
          <c:spPr>
            <a:solidFill>
              <a:srgbClr val="92D050"/>
            </a:solidFill>
          </c:spPr>
          <c:invertIfNegative val="0"/>
          <c:dLbls>
            <c:numFmt formatCode="General" sourceLinked="0"/>
            <c:spPr>
              <a:noFill/>
              <a:ln>
                <a:noFill/>
              </a:ln>
              <a:effectLst/>
            </c:spPr>
            <c:txPr>
              <a:bodyPr/>
              <a:lstStyle/>
              <a:p>
                <a:pPr>
                  <a:defRPr sz="9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Sheet1!$X$81:$X$91</c:f>
              <c:numCache>
                <c:formatCode>General</c:formatCode>
                <c:ptCount val="11"/>
                <c:pt idx="0">
                  <c:v>2002</c:v>
                </c:pt>
                <c:pt idx="1">
                  <c:v>2003</c:v>
                </c:pt>
                <c:pt idx="2">
                  <c:v>2004</c:v>
                </c:pt>
                <c:pt idx="3">
                  <c:v>2005</c:v>
                </c:pt>
                <c:pt idx="4">
                  <c:v>2006</c:v>
                </c:pt>
                <c:pt idx="5">
                  <c:v>2007</c:v>
                </c:pt>
                <c:pt idx="6">
                  <c:v>2008</c:v>
                </c:pt>
                <c:pt idx="7">
                  <c:v>2009</c:v>
                </c:pt>
                <c:pt idx="8">
                  <c:v>2010</c:v>
                </c:pt>
                <c:pt idx="9">
                  <c:v>2011</c:v>
                </c:pt>
                <c:pt idx="10">
                  <c:v>2012</c:v>
                </c:pt>
              </c:numCache>
            </c:numRef>
          </c:cat>
          <c:val>
            <c:numRef>
              <c:f>Sheet1!$Z$81:$Z$91</c:f>
              <c:numCache>
                <c:formatCode>_(* #,##0_);_(* \(#,##0\);_(* "-"??_);_(@_)</c:formatCode>
                <c:ptCount val="11"/>
                <c:pt idx="0">
                  <c:v>52</c:v>
                </c:pt>
                <c:pt idx="1">
                  <c:v>51</c:v>
                </c:pt>
                <c:pt idx="2">
                  <c:v>50</c:v>
                </c:pt>
                <c:pt idx="3">
                  <c:v>45</c:v>
                </c:pt>
                <c:pt idx="4">
                  <c:v>44</c:v>
                </c:pt>
                <c:pt idx="5">
                  <c:v>43</c:v>
                </c:pt>
                <c:pt idx="6">
                  <c:v>39</c:v>
                </c:pt>
                <c:pt idx="7">
                  <c:v>36</c:v>
                </c:pt>
                <c:pt idx="8">
                  <c:v>38</c:v>
                </c:pt>
                <c:pt idx="9">
                  <c:v>38</c:v>
                </c:pt>
                <c:pt idx="10">
                  <c:v>38</c:v>
                </c:pt>
              </c:numCache>
            </c:numRef>
          </c:val>
        </c:ser>
        <c:dLbls>
          <c:showLegendKey val="0"/>
          <c:showVal val="1"/>
          <c:showCatName val="0"/>
          <c:showSerName val="0"/>
          <c:showPercent val="0"/>
          <c:showBubbleSize val="0"/>
        </c:dLbls>
        <c:gapWidth val="150"/>
        <c:shape val="box"/>
        <c:axId val="6007040"/>
        <c:axId val="6008192"/>
        <c:axId val="0"/>
      </c:bar3DChart>
      <c:catAx>
        <c:axId val="6007040"/>
        <c:scaling>
          <c:orientation val="minMax"/>
        </c:scaling>
        <c:delete val="0"/>
        <c:axPos val="b"/>
        <c:numFmt formatCode="General" sourceLinked="1"/>
        <c:majorTickMark val="out"/>
        <c:minorTickMark val="none"/>
        <c:tickLblPos val="nextTo"/>
        <c:txPr>
          <a:bodyPr/>
          <a:lstStyle/>
          <a:p>
            <a:pPr>
              <a:defRPr b="1"/>
            </a:pPr>
            <a:endParaRPr lang="en-US"/>
          </a:p>
        </c:txPr>
        <c:crossAx val="6008192"/>
        <c:crosses val="autoZero"/>
        <c:auto val="1"/>
        <c:lblAlgn val="ctr"/>
        <c:lblOffset val="100"/>
        <c:noMultiLvlLbl val="0"/>
      </c:catAx>
      <c:valAx>
        <c:axId val="6008192"/>
        <c:scaling>
          <c:orientation val="minMax"/>
        </c:scaling>
        <c:delete val="0"/>
        <c:axPos val="l"/>
        <c:majorGridlines/>
        <c:title>
          <c:tx>
            <c:rich>
              <a:bodyPr rot="-5400000" vert="horz"/>
              <a:lstStyle/>
              <a:p>
                <a:pPr>
                  <a:defRPr/>
                </a:pPr>
                <a:r>
                  <a:rPr lang="en-US" dirty="0"/>
                  <a:t>Dealerships</a:t>
                </a:r>
                <a:r>
                  <a:rPr lang="en-US" baseline="0" dirty="0"/>
                  <a:t> (in thousands)</a:t>
                </a:r>
                <a:endParaRPr lang="en-US" dirty="0"/>
              </a:p>
            </c:rich>
          </c:tx>
          <c:layout/>
          <c:overlay val="0"/>
        </c:title>
        <c:numFmt formatCode="_(* #,##0_);_(* \(#,##0\);_(* &quot;-&quot;??_);_(@_)" sourceLinked="1"/>
        <c:majorTickMark val="out"/>
        <c:minorTickMark val="none"/>
        <c:tickLblPos val="nextTo"/>
        <c:txPr>
          <a:bodyPr/>
          <a:lstStyle/>
          <a:p>
            <a:pPr>
              <a:defRPr b="1"/>
            </a:pPr>
            <a:endParaRPr lang="en-US"/>
          </a:p>
        </c:txPr>
        <c:crossAx val="6007040"/>
        <c:crosses val="autoZero"/>
        <c:crossBetween val="between"/>
      </c:valAx>
    </c:plotArea>
    <c:legend>
      <c:legendPos val="b"/>
      <c:layout/>
      <c:overlay val="0"/>
      <c:txPr>
        <a:bodyPr/>
        <a:lstStyle/>
        <a:p>
          <a:pPr>
            <a:defRPr b="1"/>
          </a:pPr>
          <a:endParaRPr lang="en-US"/>
        </a:p>
      </c:txPr>
    </c:legend>
    <c:plotVisOnly val="1"/>
    <c:dispBlanksAs val="gap"/>
    <c:showDLblsOverMax val="0"/>
  </c:chart>
  <c:spPr>
    <a:noFill/>
    <a:ln>
      <a:solidFill>
        <a:sysClr val="windowText" lastClr="000000"/>
      </a:solidFill>
    </a:ln>
    <a:effectLst>
      <a:innerShdw blurRad="63500" dist="50800">
        <a:prstClr val="black">
          <a:alpha val="50000"/>
        </a:prstClr>
      </a:innerShdw>
    </a:effectLst>
    <a:scene3d>
      <a:camera prst="orthographicFront"/>
      <a:lightRig rig="threePt" dir="t"/>
    </a:scene3d>
    <a:sp3d>
      <a:bevelT prst="slope"/>
    </a:sp3d>
  </c:spPr>
  <c:txPr>
    <a:bodyPr/>
    <a:lstStyle/>
    <a:p>
      <a:pPr>
        <a:defRPr>
          <a:solidFill>
            <a:schemeClr val="tx1"/>
          </a:solidFill>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825765529308837"/>
          <c:y val="3.2407407407407413E-2"/>
          <c:w val="0.53888888888888897"/>
          <c:h val="0.89814814814814814"/>
        </c:manualLayout>
      </c:layout>
      <c:pieChart>
        <c:varyColors val="1"/>
        <c:ser>
          <c:idx val="0"/>
          <c:order val="0"/>
          <c:explosion val="25"/>
          <c:dPt>
            <c:idx val="0"/>
            <c:bubble3D val="0"/>
            <c:spPr>
              <a:solidFill>
                <a:schemeClr val="tx1"/>
              </a:solidFill>
            </c:spPr>
          </c:dPt>
          <c:dPt>
            <c:idx val="1"/>
            <c:bubble3D val="0"/>
            <c:explosion val="0"/>
            <c:spPr>
              <a:solidFill>
                <a:schemeClr val="accent4">
                  <a:lumMod val="75000"/>
                </a:schemeClr>
              </a:solidFill>
            </c:spPr>
          </c:dPt>
          <c:val>
            <c:numRef>
              <c:f>Sheet1!$C$4:$C$5</c:f>
              <c:numCache>
                <c:formatCode>0.0%</c:formatCode>
                <c:ptCount val="2"/>
                <c:pt idx="0">
                  <c:v>0.75500000000000012</c:v>
                </c:pt>
                <c:pt idx="1">
                  <c:v>0.24500000000000002</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image" Target="../media/image29.emf"/><Relationship Id="rId5" Type="http://schemas.openxmlformats.org/officeDocument/2006/relationships/image" Target="../media/image33.emf"/><Relationship Id="rId4" Type="http://schemas.openxmlformats.org/officeDocument/2006/relationships/image" Target="../media/image32.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image" Target="../media/image34.emf"/><Relationship Id="rId4" Type="http://schemas.openxmlformats.org/officeDocument/2006/relationships/image" Target="../media/image3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2042"/>
          </a:xfrm>
          <a:prstGeom prst="rect">
            <a:avLst/>
          </a:prstGeom>
        </p:spPr>
        <p:txBody>
          <a:bodyPr vert="horz" lIns="92518" tIns="46261" rIns="92518" bIns="46261" rtlCol="0"/>
          <a:lstStyle>
            <a:lvl1pPr algn="l">
              <a:defRPr sz="1200"/>
            </a:lvl1pPr>
          </a:lstStyle>
          <a:p>
            <a:endParaRPr lang="en-US"/>
          </a:p>
        </p:txBody>
      </p:sp>
      <p:sp>
        <p:nvSpPr>
          <p:cNvPr id="3" name="Date Placeholder 2"/>
          <p:cNvSpPr>
            <a:spLocks noGrp="1"/>
          </p:cNvSpPr>
          <p:nvPr>
            <p:ph type="dt" idx="1"/>
          </p:nvPr>
        </p:nvSpPr>
        <p:spPr>
          <a:xfrm>
            <a:off x="3939468" y="0"/>
            <a:ext cx="3013763" cy="462042"/>
          </a:xfrm>
          <a:prstGeom prst="rect">
            <a:avLst/>
          </a:prstGeom>
        </p:spPr>
        <p:txBody>
          <a:bodyPr vert="horz" lIns="92518" tIns="46261" rIns="92518" bIns="46261" rtlCol="0"/>
          <a:lstStyle>
            <a:lvl1pPr algn="r">
              <a:defRPr sz="1200"/>
            </a:lvl1pPr>
          </a:lstStyle>
          <a:p>
            <a:fld id="{E06B2B56-164A-4959-A5A2-9258A6627AA8}" type="datetimeFigureOut">
              <a:rPr lang="en-US" smtClean="0"/>
              <a:pPr/>
              <a:t>8/30/2013</a:t>
            </a:fld>
            <a:endParaRPr lang="en-US"/>
          </a:p>
        </p:txBody>
      </p:sp>
      <p:sp>
        <p:nvSpPr>
          <p:cNvPr id="4" name="Slide Image Placeholder 3"/>
          <p:cNvSpPr>
            <a:spLocks noGrp="1" noRot="1" noChangeAspect="1"/>
          </p:cNvSpPr>
          <p:nvPr>
            <p:ph type="sldImg" idx="2"/>
          </p:nvPr>
        </p:nvSpPr>
        <p:spPr>
          <a:xfrm>
            <a:off x="1168400" y="693738"/>
            <a:ext cx="4618038" cy="3463925"/>
          </a:xfrm>
          <a:prstGeom prst="rect">
            <a:avLst/>
          </a:prstGeom>
          <a:noFill/>
          <a:ln w="12700">
            <a:solidFill>
              <a:prstClr val="black"/>
            </a:solidFill>
          </a:ln>
        </p:spPr>
        <p:txBody>
          <a:bodyPr vert="horz" lIns="92518" tIns="46261" rIns="92518" bIns="46261" rtlCol="0" anchor="ctr"/>
          <a:lstStyle/>
          <a:p>
            <a:endParaRPr lang="en-US"/>
          </a:p>
        </p:txBody>
      </p:sp>
      <p:sp>
        <p:nvSpPr>
          <p:cNvPr id="5" name="Notes Placeholder 4"/>
          <p:cNvSpPr>
            <a:spLocks noGrp="1"/>
          </p:cNvSpPr>
          <p:nvPr>
            <p:ph type="body" sz="quarter" idx="3"/>
          </p:nvPr>
        </p:nvSpPr>
        <p:spPr>
          <a:xfrm>
            <a:off x="695484" y="4389398"/>
            <a:ext cx="5563870" cy="4158377"/>
          </a:xfrm>
          <a:prstGeom prst="rect">
            <a:avLst/>
          </a:prstGeom>
        </p:spPr>
        <p:txBody>
          <a:bodyPr vert="horz" lIns="92518" tIns="46261" rIns="92518" bIns="4626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7192"/>
            <a:ext cx="3013763" cy="462042"/>
          </a:xfrm>
          <a:prstGeom prst="rect">
            <a:avLst/>
          </a:prstGeom>
        </p:spPr>
        <p:txBody>
          <a:bodyPr vert="horz" lIns="92518" tIns="46261" rIns="92518" bIns="46261" rtlCol="0" anchor="b"/>
          <a:lstStyle>
            <a:lvl1pPr algn="l">
              <a:defRPr sz="1200"/>
            </a:lvl1pPr>
          </a:lstStyle>
          <a:p>
            <a:endParaRPr lang="en-US"/>
          </a:p>
        </p:txBody>
      </p:sp>
      <p:sp>
        <p:nvSpPr>
          <p:cNvPr id="7" name="Slide Number Placeholder 6"/>
          <p:cNvSpPr>
            <a:spLocks noGrp="1"/>
          </p:cNvSpPr>
          <p:nvPr>
            <p:ph type="sldNum" sz="quarter" idx="5"/>
          </p:nvPr>
        </p:nvSpPr>
        <p:spPr>
          <a:xfrm>
            <a:off x="3939468" y="8777192"/>
            <a:ext cx="3013763" cy="462042"/>
          </a:xfrm>
          <a:prstGeom prst="rect">
            <a:avLst/>
          </a:prstGeom>
        </p:spPr>
        <p:txBody>
          <a:bodyPr vert="horz" lIns="92518" tIns="46261" rIns="92518" bIns="46261" rtlCol="0" anchor="b"/>
          <a:lstStyle>
            <a:lvl1pPr algn="r">
              <a:defRPr sz="1200"/>
            </a:lvl1pPr>
          </a:lstStyle>
          <a:p>
            <a:fld id="{0026D893-DBCE-4EAC-B10E-7EDD56C2C408}" type="slidenum">
              <a:rPr lang="en-US" smtClean="0"/>
              <a:pPr/>
              <a:t>‹#›</a:t>
            </a:fld>
            <a:endParaRPr lang="en-US"/>
          </a:p>
        </p:txBody>
      </p:sp>
    </p:spTree>
    <p:extLst>
      <p:ext uri="{BB962C8B-B14F-4D97-AF65-F5344CB8AC3E}">
        <p14:creationId xmlns:p14="http://schemas.microsoft.com/office/powerpoint/2010/main" val="2478248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26D893-DBCE-4EAC-B10E-7EDD56C2C408}" type="slidenum">
              <a:rPr lang="en-US" smtClean="0"/>
              <a:pPr/>
              <a:t>1</a:t>
            </a:fld>
            <a:endParaRPr lang="en-US"/>
          </a:p>
        </p:txBody>
      </p:sp>
    </p:spTree>
    <p:extLst>
      <p:ext uri="{BB962C8B-B14F-4D97-AF65-F5344CB8AC3E}">
        <p14:creationId xmlns:p14="http://schemas.microsoft.com/office/powerpoint/2010/main" val="3783744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26D893-DBCE-4EAC-B10E-7EDD56C2C408}" type="slidenum">
              <a:rPr lang="en-US" smtClean="0"/>
              <a:pPr/>
              <a:t>2</a:t>
            </a:fld>
            <a:endParaRPr lang="en-US"/>
          </a:p>
        </p:txBody>
      </p:sp>
    </p:spTree>
    <p:extLst>
      <p:ext uri="{BB962C8B-B14F-4D97-AF65-F5344CB8AC3E}">
        <p14:creationId xmlns:p14="http://schemas.microsoft.com/office/powerpoint/2010/main" val="3487466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26D893-DBCE-4EAC-B10E-7EDD56C2C408}" type="slidenum">
              <a:rPr lang="en-US" smtClean="0"/>
              <a:pPr/>
              <a:t>3</a:t>
            </a:fld>
            <a:endParaRPr lang="en-US"/>
          </a:p>
        </p:txBody>
      </p:sp>
    </p:spTree>
    <p:extLst>
      <p:ext uri="{BB962C8B-B14F-4D97-AF65-F5344CB8AC3E}">
        <p14:creationId xmlns:p14="http://schemas.microsoft.com/office/powerpoint/2010/main" val="3365504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bwMode="auto">
          <a:noFill/>
          <a:ln>
            <a:solidFill>
              <a:srgbClr val="000000"/>
            </a:solidFill>
            <a:miter lim="800000"/>
            <a:headEnd/>
            <a:tailEnd/>
          </a:ln>
        </p:spPr>
      </p:sp>
      <p:sp>
        <p:nvSpPr>
          <p:cNvPr id="1239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Original $200M Sr. Note Issuance: Initially sold in June 2010 at 12 5/8, recent $50M upsize sold to yield 107.7 (sold in May 2013)</a:t>
            </a:r>
          </a:p>
          <a:p>
            <a:pPr>
              <a:spcBef>
                <a:spcPct val="0"/>
              </a:spcBef>
            </a:pPr>
            <a:endParaRPr lang="en-US" dirty="0"/>
          </a:p>
          <a:p>
            <a:pPr>
              <a:spcBef>
                <a:spcPct val="0"/>
              </a:spcBef>
            </a:pPr>
            <a:endParaRPr lang="en-US" dirty="0" smtClean="0"/>
          </a:p>
          <a:p>
            <a:pPr>
              <a:spcBef>
                <a:spcPct val="0"/>
              </a:spcBef>
            </a:pPr>
            <a:endParaRPr lang="en-US" dirty="0"/>
          </a:p>
          <a:p>
            <a:pPr>
              <a:spcBef>
                <a:spcPct val="0"/>
              </a:spcBef>
            </a:pPr>
            <a:endParaRPr lang="en-US" dirty="0" smtClean="0"/>
          </a:p>
          <a:p>
            <a:pPr>
              <a:spcBef>
                <a:spcPct val="0"/>
              </a:spcBef>
            </a:pPr>
            <a:endParaRPr lang="en-US" dirty="0"/>
          </a:p>
          <a:p>
            <a:pPr>
              <a:spcBef>
                <a:spcPct val="0"/>
              </a:spcBef>
            </a:pPr>
            <a:endParaRPr lang="en-US" dirty="0" smtClean="0"/>
          </a:p>
          <a:p>
            <a:pPr>
              <a:spcBef>
                <a:spcPct val="0"/>
              </a:spcBef>
            </a:pPr>
            <a:endParaRPr lang="en-US" dirty="0"/>
          </a:p>
          <a:p>
            <a:pPr>
              <a:spcBef>
                <a:spcPct val="0"/>
              </a:spcBef>
            </a:pPr>
            <a:endParaRPr lang="en-US" dirty="0" smtClean="0"/>
          </a:p>
          <a:p>
            <a:pPr>
              <a:spcBef>
                <a:spcPct val="0"/>
              </a:spcBef>
            </a:pPr>
            <a:endParaRPr lang="en-US" dirty="0"/>
          </a:p>
          <a:p>
            <a:pPr>
              <a:spcBef>
                <a:spcPct val="0"/>
              </a:spcBef>
            </a:pPr>
            <a:endParaRPr lang="en-US" dirty="0" smtClean="0"/>
          </a:p>
          <a:p>
            <a:pPr>
              <a:spcBef>
                <a:spcPct val="0"/>
              </a:spcBef>
            </a:pPr>
            <a:endParaRPr lang="en-US" dirty="0"/>
          </a:p>
          <a:p>
            <a:pPr>
              <a:spcBef>
                <a:spcPct val="0"/>
              </a:spcBef>
            </a:pPr>
            <a:endParaRPr lang="en-US" dirty="0" smtClean="0"/>
          </a:p>
          <a:p>
            <a:pPr>
              <a:spcBef>
                <a:spcPct val="0"/>
              </a:spcBef>
            </a:pPr>
            <a:r>
              <a:rPr lang="en-US" dirty="0" smtClean="0"/>
              <a:t>Updated </a:t>
            </a:r>
            <a:r>
              <a:rPr lang="en-US" dirty="0" smtClean="0"/>
              <a:t>through 6.30.13:</a:t>
            </a:r>
          </a:p>
          <a:p>
            <a:pPr>
              <a:spcBef>
                <a:spcPct val="0"/>
              </a:spcBef>
            </a:pPr>
            <a:r>
              <a:rPr lang="en-US" dirty="0" smtClean="0"/>
              <a:t>Vehicle</a:t>
            </a:r>
            <a:r>
              <a:rPr lang="en-US" baseline="0" dirty="0" smtClean="0"/>
              <a:t> Sales through 6.30.13: 36,893 + 26,118 = 63,011 (59,930 – 33,812 = 26118)</a:t>
            </a:r>
          </a:p>
          <a:p>
            <a:pPr>
              <a:spcBef>
                <a:spcPct val="0"/>
              </a:spcBef>
            </a:pPr>
            <a:r>
              <a:rPr lang="en-US" baseline="0" dirty="0" smtClean="0">
                <a:solidFill>
                  <a:srgbClr val="FF0000"/>
                </a:solidFill>
              </a:rPr>
              <a:t>Net Income: 2012: 59353 – 62121 = -2768 +38154 = 35386</a:t>
            </a:r>
            <a:endParaRPr lang="en-US" dirty="0" smtClean="0">
              <a:solidFill>
                <a:srgbClr val="FF0000"/>
              </a:solidFill>
            </a:endParaRPr>
          </a:p>
          <a:p>
            <a:pPr>
              <a:spcBef>
                <a:spcPct val="0"/>
              </a:spcBef>
            </a:pPr>
            <a:r>
              <a:rPr lang="en-US" dirty="0" smtClean="0"/>
              <a:t>12.31 Adjusted EBITDA – 160.1 – 108.7 (adjusted EBITDA through 6.30.12) = 51.4 +</a:t>
            </a:r>
            <a:r>
              <a:rPr lang="en-US" baseline="0" dirty="0" smtClean="0"/>
              <a:t> 98 (YTD adjusted EBITDA through 6.30) = 149.4M </a:t>
            </a:r>
          </a:p>
          <a:p>
            <a:pPr>
              <a:spcBef>
                <a:spcPct val="0"/>
              </a:spcBef>
            </a:pPr>
            <a:r>
              <a:rPr lang="en-US" baseline="0" dirty="0" smtClean="0"/>
              <a:t>Revenue: 752,043 through 6.30.13, 10k: 1,222,866, 6.30 10Q 670,040 = 1,304,869 TTM</a:t>
            </a:r>
            <a:endParaRPr lang="en-US" dirty="0" smtClean="0"/>
          </a:p>
        </p:txBody>
      </p:sp>
      <p:sp>
        <p:nvSpPr>
          <p:cNvPr id="1239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2A79529-797C-445A-AE95-C477914737AD}" type="slidenum">
              <a:rPr lang="en-US">
                <a:solidFill>
                  <a:srgbClr val="000000"/>
                </a:solidFill>
                <a:ea typeface="SC STKaiti"/>
                <a:cs typeface="SC STKaiti"/>
              </a:rPr>
              <a:pPr fontAlgn="base">
                <a:spcBef>
                  <a:spcPct val="0"/>
                </a:spcBef>
                <a:spcAft>
                  <a:spcPct val="0"/>
                </a:spcAft>
              </a:pPr>
              <a:t>4</a:t>
            </a:fld>
            <a:endParaRPr lang="en-US" dirty="0">
              <a:solidFill>
                <a:srgbClr val="000000"/>
              </a:solidFill>
              <a:ea typeface="SC STKaiti"/>
              <a:cs typeface="SC STKaiti"/>
            </a:endParaRPr>
          </a:p>
        </p:txBody>
      </p:sp>
    </p:spTree>
    <p:extLst>
      <p:ext uri="{BB962C8B-B14F-4D97-AF65-F5344CB8AC3E}">
        <p14:creationId xmlns:p14="http://schemas.microsoft.com/office/powerpoint/2010/main" val="3905897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ln/>
        </p:spPr>
      </p:sp>
      <p:sp>
        <p:nvSpPr>
          <p:cNvPr id="56322" name="Rectangle 3"/>
          <p:cNvSpPr>
            <a:spLocks noGrp="1" noChangeArrowheads="1"/>
          </p:cNvSpPr>
          <p:nvPr>
            <p:ph type="body" idx="1"/>
          </p:nvPr>
        </p:nvSpPr>
        <p:spPr>
          <a:noFill/>
          <a:ln/>
        </p:spPr>
        <p:txBody>
          <a:bodyPr lIns="93184" tIns="46595" rIns="93184" bIns="46595"/>
          <a:lstStyle/>
          <a:p>
            <a:r>
              <a:rPr lang="en-US" dirty="0" smtClean="0">
                <a:latin typeface="Arial" charset="0"/>
                <a:cs typeface="Arial" charset="0"/>
              </a:rPr>
              <a:t>2005 – If speak about SCUSA, note Steve Z. – DT second in command (in risk/credit) taken from us around 2005</a:t>
            </a:r>
          </a:p>
          <a:p>
            <a:endParaRPr lang="en-US" dirty="0">
              <a:latin typeface="Arial" charset="0"/>
              <a:cs typeface="Arial" charset="0"/>
            </a:endParaRPr>
          </a:p>
          <a:p>
            <a:r>
              <a:rPr lang="en-US" dirty="0" smtClean="0">
                <a:latin typeface="Arial" charset="0"/>
                <a:cs typeface="Arial" charset="0"/>
              </a:rPr>
              <a:t>2008/2009 – Issued private securitizations w/SCUSA which helped to get through credit crunch (rate on PALPS approx. 11%)</a:t>
            </a:r>
          </a:p>
          <a:p>
            <a:r>
              <a:rPr lang="en-US" dirty="0">
                <a:latin typeface="Arial" charset="0"/>
                <a:cs typeface="Arial" charset="0"/>
              </a:rPr>
              <a:t>	</a:t>
            </a:r>
            <a:r>
              <a:rPr lang="en-US" dirty="0" smtClean="0">
                <a:latin typeface="Arial" charset="0"/>
                <a:cs typeface="Arial" charset="0"/>
              </a:rPr>
              <a:t>- up to 103 stores prior to the store closures</a:t>
            </a:r>
          </a:p>
          <a:p>
            <a:r>
              <a:rPr lang="en-US" dirty="0">
                <a:latin typeface="Arial" charset="0"/>
                <a:cs typeface="Arial" charset="0"/>
              </a:rPr>
              <a:t>	</a:t>
            </a:r>
            <a:r>
              <a:rPr lang="en-US" dirty="0" smtClean="0">
                <a:latin typeface="Arial" charset="0"/>
                <a:cs typeface="Arial" charset="0"/>
              </a:rPr>
              <a:t>- Ernie Garcia put $100M back into the business as a result of advance rate reduction (essentially a large capital call that took place with our warehouse lenders)</a:t>
            </a:r>
          </a:p>
          <a:p>
            <a:endParaRPr lang="en-US" dirty="0">
              <a:latin typeface="Arial" charset="0"/>
              <a:cs typeface="Arial" charset="0"/>
            </a:endParaRPr>
          </a:p>
          <a:p>
            <a:r>
              <a:rPr lang="en-US" dirty="0" smtClean="0">
                <a:latin typeface="Arial" charset="0"/>
                <a:cs typeface="Arial" charset="0"/>
              </a:rPr>
              <a:t>2009 – Used MBIA/EXCEL capital as </a:t>
            </a:r>
            <a:r>
              <a:rPr lang="en-US" dirty="0" err="1" smtClean="0">
                <a:latin typeface="Arial" charset="0"/>
                <a:cs typeface="Arial" charset="0"/>
              </a:rPr>
              <a:t>monoline</a:t>
            </a:r>
            <a:r>
              <a:rPr lang="en-US" dirty="0" smtClean="0">
                <a:latin typeface="Arial" charset="0"/>
                <a:cs typeface="Arial" charset="0"/>
              </a:rPr>
              <a:t> insurers prior to 2009</a:t>
            </a:r>
          </a:p>
          <a:p>
            <a:endParaRPr lang="en-US" dirty="0">
              <a:latin typeface="Arial" charset="0"/>
              <a:cs typeface="Arial" charset="0"/>
            </a:endParaRPr>
          </a:p>
          <a:p>
            <a:r>
              <a:rPr lang="en-US" dirty="0" smtClean="0">
                <a:latin typeface="Arial" charset="0"/>
                <a:cs typeface="Arial" charset="0"/>
              </a:rPr>
              <a:t>2013 – Anticipate 8</a:t>
            </a:r>
            <a:r>
              <a:rPr lang="en-US" baseline="30000" dirty="0" smtClean="0">
                <a:latin typeface="Arial" charset="0"/>
                <a:cs typeface="Arial" charset="0"/>
              </a:rPr>
              <a:t>th</a:t>
            </a:r>
            <a:r>
              <a:rPr lang="en-US" dirty="0" smtClean="0">
                <a:latin typeface="Arial" charset="0"/>
                <a:cs typeface="Arial" charset="0"/>
              </a:rPr>
              <a:t> generation scoring model in Q4 2013, New Point of Sale system in Q4 2013</a:t>
            </a:r>
          </a:p>
          <a:p>
            <a:endParaRPr lang="en-US" dirty="0">
              <a:latin typeface="Arial" charset="0"/>
              <a:cs typeface="Arial" charset="0"/>
            </a:endParaRPr>
          </a:p>
          <a:p>
            <a:endParaRPr lang="en-US" dirty="0" smtClean="0">
              <a:latin typeface="Arial" charset="0"/>
              <a:cs typeface="Arial" charset="0"/>
            </a:endParaRPr>
          </a:p>
          <a:p>
            <a:endParaRPr lang="en-US" dirty="0">
              <a:latin typeface="Arial" charset="0"/>
              <a:cs typeface="Arial" charset="0"/>
            </a:endParaRPr>
          </a:p>
          <a:p>
            <a:endParaRPr lang="en-US" dirty="0" smtClean="0">
              <a:latin typeface="Arial" charset="0"/>
              <a:cs typeface="Arial" charset="0"/>
            </a:endParaRPr>
          </a:p>
        </p:txBody>
      </p:sp>
    </p:spTree>
    <p:extLst>
      <p:ext uri="{BB962C8B-B14F-4D97-AF65-F5344CB8AC3E}">
        <p14:creationId xmlns:p14="http://schemas.microsoft.com/office/powerpoint/2010/main" val="2830185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RETAIL: (New locations: Augusta, Fort Meyers, Pensacola, Louisville, Columbus #2 - open on Sept. 6</a:t>
            </a:r>
            <a:r>
              <a:rPr lang="en-US" baseline="30000" dirty="0" smtClean="0"/>
              <a:t>th</a:t>
            </a:r>
            <a:r>
              <a:rPr lang="en-US" dirty="0" smtClean="0"/>
              <a:t>)</a:t>
            </a:r>
          </a:p>
          <a:p>
            <a:r>
              <a:rPr lang="en-US" dirty="0" smtClean="0"/>
              <a:t>- Project </a:t>
            </a:r>
            <a:r>
              <a:rPr lang="en-US" dirty="0"/>
              <a:t>that we will open 10 -15 stores per year (New stores – ½ fill in, ½ new locations</a:t>
            </a:r>
            <a:r>
              <a:rPr lang="en-US" dirty="0" smtClean="0"/>
              <a:t>)</a:t>
            </a:r>
            <a:endParaRPr lang="en-US" dirty="0"/>
          </a:p>
          <a:p>
            <a:r>
              <a:rPr lang="en-US" dirty="0" smtClean="0"/>
              <a:t>- Items we consider when selecting a location for a retail store:</a:t>
            </a:r>
          </a:p>
          <a:p>
            <a:pPr marL="170267" indent="-170267">
              <a:buFontTx/>
              <a:buChar char="-"/>
            </a:pPr>
            <a:r>
              <a:rPr lang="en-US" dirty="0" smtClean="0"/>
              <a:t>Regulations (reason why we have elected to not do more business in CA, may look to get back in over next few years – High advertising cost as well)</a:t>
            </a:r>
          </a:p>
          <a:p>
            <a:pPr marL="170267" indent="-170267">
              <a:buFontTx/>
              <a:buChar char="-"/>
            </a:pPr>
            <a:r>
              <a:rPr lang="en-US" dirty="0" smtClean="0"/>
              <a:t>Advertising Cost/Coverage – project within the next couple of years will be able to advertise nationally</a:t>
            </a:r>
          </a:p>
          <a:p>
            <a:pPr marL="170267" indent="-170267">
              <a:buFontTx/>
              <a:buChar char="-"/>
            </a:pPr>
            <a:r>
              <a:rPr lang="en-US" dirty="0" smtClean="0"/>
              <a:t>Demographics: Income Levels/Population Size</a:t>
            </a:r>
          </a:p>
          <a:p>
            <a:pPr marL="170267" indent="-170267">
              <a:buFontTx/>
              <a:buChar char="-"/>
            </a:pPr>
            <a:r>
              <a:rPr lang="en-US" dirty="0" smtClean="0"/>
              <a:t>Taxes/Sales Taxes/Usury Rates</a:t>
            </a:r>
          </a:p>
          <a:p>
            <a:r>
              <a:rPr lang="en-US" dirty="0" smtClean="0"/>
              <a:t>Louisiana – Tough repo laws – chosen to stay out of there for now</a:t>
            </a:r>
          </a:p>
          <a:p>
            <a:pPr marL="170267" indent="-170267">
              <a:buFontTx/>
              <a:buChar char="-"/>
            </a:pPr>
            <a:endParaRPr lang="en-US" dirty="0"/>
          </a:p>
          <a:p>
            <a:r>
              <a:rPr lang="en-US" dirty="0" smtClean="0"/>
              <a:t>RECON CENTER:</a:t>
            </a:r>
          </a:p>
          <a:p>
            <a:r>
              <a:rPr lang="en-US" dirty="0" smtClean="0"/>
              <a:t>-Geographically located – focused on where auctions are as well as proximity to dealerships</a:t>
            </a:r>
          </a:p>
          <a:p>
            <a:r>
              <a:rPr lang="en-US" dirty="0" smtClean="0"/>
              <a:t>-Looking in the Northeast (Pennsylvania) as our next IC location – proximity to largest vehicles auctions in the world - Manheim, etc. – Can get cheaper priced vehicles in this location even w/transport to dealerships relative to some vehicles purchased further south in Charlotte/Birmingham, etc.)</a:t>
            </a:r>
            <a:endParaRPr lang="en-US" dirty="0"/>
          </a:p>
        </p:txBody>
      </p:sp>
      <p:sp>
        <p:nvSpPr>
          <p:cNvPr id="4" name="Slide Number Placeholder 3"/>
          <p:cNvSpPr>
            <a:spLocks noGrp="1"/>
          </p:cNvSpPr>
          <p:nvPr>
            <p:ph type="sldNum" sz="quarter" idx="10"/>
          </p:nvPr>
        </p:nvSpPr>
        <p:spPr/>
        <p:txBody>
          <a:bodyPr/>
          <a:lstStyle/>
          <a:p>
            <a:fld id="{0026D893-DBCE-4EAC-B10E-7EDD56C2C408}" type="slidenum">
              <a:rPr lang="en-US" smtClean="0"/>
              <a:t>6</a:t>
            </a:fld>
            <a:endParaRPr lang="en-US"/>
          </a:p>
        </p:txBody>
      </p:sp>
    </p:spTree>
    <p:extLst>
      <p:ext uri="{BB962C8B-B14F-4D97-AF65-F5344CB8AC3E}">
        <p14:creationId xmlns:p14="http://schemas.microsoft.com/office/powerpoint/2010/main" val="1523834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p:cNvSpPr>
          <p:nvPr>
            <p:ph type="sldImg"/>
          </p:nvPr>
        </p:nvSpPr>
        <p:spPr>
          <a:xfrm>
            <a:off x="1519238" y="693738"/>
            <a:ext cx="3916362" cy="2936875"/>
          </a:xfrm>
          <a:ln/>
        </p:spPr>
      </p:sp>
      <p:sp>
        <p:nvSpPr>
          <p:cNvPr id="124930" name="Notes Placeholder 2"/>
          <p:cNvSpPr>
            <a:spLocks noGrp="1"/>
          </p:cNvSpPr>
          <p:nvPr>
            <p:ph type="body" idx="1"/>
          </p:nvPr>
        </p:nvSpPr>
        <p:spPr>
          <a:xfrm>
            <a:off x="695484" y="3782220"/>
            <a:ext cx="5563870" cy="4765556"/>
          </a:xfrm>
          <a:noFill/>
          <a:ln/>
        </p:spPr>
        <p:txBody>
          <a:bodyPr/>
          <a:lstStyle/>
          <a:p>
            <a:r>
              <a:rPr lang="en-US" dirty="0" smtClean="0">
                <a:latin typeface="Arial" charset="0"/>
                <a:cs typeface="Arial" charset="0"/>
              </a:rPr>
              <a:t>- 3</a:t>
            </a:r>
            <a:r>
              <a:rPr lang="en-US" baseline="30000" dirty="0" smtClean="0">
                <a:latin typeface="Arial" charset="0"/>
                <a:cs typeface="Arial" charset="0"/>
              </a:rPr>
              <a:t>rd</a:t>
            </a:r>
            <a:r>
              <a:rPr lang="en-US" dirty="0" smtClean="0">
                <a:latin typeface="Arial" charset="0"/>
                <a:cs typeface="Arial" charset="0"/>
              </a:rPr>
              <a:t> largest branded used vehicle retailer and privately held retailer</a:t>
            </a:r>
          </a:p>
          <a:p>
            <a:r>
              <a:rPr lang="en-US" dirty="0" smtClean="0">
                <a:latin typeface="Arial" charset="0"/>
                <a:cs typeface="Arial" charset="0"/>
              </a:rPr>
              <a:t>-Largest branded subprime vehicle retailer</a:t>
            </a:r>
          </a:p>
          <a:p>
            <a:endParaRPr lang="en-US" dirty="0" smtClean="0">
              <a:latin typeface="Arial" charset="0"/>
              <a:cs typeface="Arial" charset="0"/>
            </a:endParaRPr>
          </a:p>
          <a:p>
            <a:r>
              <a:rPr lang="en-US" dirty="0" smtClean="0">
                <a:latin typeface="Arial" charset="0"/>
                <a:cs typeface="Arial" charset="0"/>
              </a:rPr>
              <a:t>Average age of vehicle</a:t>
            </a:r>
            <a:r>
              <a:rPr lang="en-US" baseline="0" dirty="0" smtClean="0">
                <a:latin typeface="Arial" charset="0"/>
                <a:cs typeface="Arial" charset="0"/>
              </a:rPr>
              <a:t> on the road is at all-time highs (11 yrs.) – This coupled with the economy slowly coming around new vehicle sales are almost </a:t>
            </a:r>
            <a:r>
              <a:rPr lang="en-US" dirty="0" smtClean="0">
                <a:latin typeface="Arial" charset="0"/>
                <a:cs typeface="Arial" charset="0"/>
              </a:rPr>
              <a:t>back to pre-recession levels which should mean that used vehicle pricing at auctions should start leveling off or even coming back down.  Have an</a:t>
            </a:r>
            <a:r>
              <a:rPr lang="en-US" baseline="0" dirty="0" smtClean="0">
                <a:latin typeface="Arial" charset="0"/>
                <a:cs typeface="Arial" charset="0"/>
              </a:rPr>
              <a:t> auction recovery slide in deck that shows this trend starting to occur.</a:t>
            </a:r>
          </a:p>
          <a:p>
            <a:endParaRPr lang="en-US" dirty="0" smtClean="0">
              <a:latin typeface="Arial" charset="0"/>
              <a:cs typeface="Arial" charset="0"/>
            </a:endParaRPr>
          </a:p>
          <a:p>
            <a:r>
              <a:rPr lang="en-US" dirty="0" smtClean="0">
                <a:latin typeface="Arial" charset="0"/>
                <a:cs typeface="Arial" charset="0"/>
              </a:rPr>
              <a:t>Company Notes:</a:t>
            </a:r>
          </a:p>
          <a:p>
            <a:pPr marL="171450" indent="-171450">
              <a:buFontTx/>
              <a:buChar char="-"/>
            </a:pPr>
            <a:r>
              <a:rPr lang="en-US" dirty="0" smtClean="0">
                <a:latin typeface="Arial" charset="0"/>
                <a:cs typeface="Arial" charset="0"/>
              </a:rPr>
              <a:t>Continued focus on customer experience @ dealership</a:t>
            </a:r>
          </a:p>
          <a:p>
            <a:pPr marL="171450" indent="-171450">
              <a:buFontTx/>
              <a:buChar char="-"/>
            </a:pPr>
            <a:r>
              <a:rPr lang="en-US" dirty="0" smtClean="0">
                <a:latin typeface="Arial" charset="0"/>
                <a:cs typeface="Arial" charset="0"/>
              </a:rPr>
              <a:t>Right mix of inventory on the lot – introduced small mix of some Euro’s to keep the repeat customer as well as the higher income, higher FICO customer</a:t>
            </a:r>
            <a:endParaRPr lang="en-US" dirty="0">
              <a:latin typeface="Arial" charset="0"/>
              <a:cs typeface="Arial" charset="0"/>
            </a:endParaRPr>
          </a:p>
          <a:p>
            <a:pPr marL="171450" indent="-171450">
              <a:buFontTx/>
              <a:buChar char="-"/>
            </a:pPr>
            <a:r>
              <a:rPr lang="en-US" dirty="0" smtClean="0">
                <a:latin typeface="Arial" charset="0"/>
                <a:cs typeface="Arial" charset="0"/>
              </a:rPr>
              <a:t>Slight shift in marketing strategy from a tagline focused on bad credit (Approved, Approved, Approved) to a line targeting a broader customer </a:t>
            </a:r>
            <a:r>
              <a:rPr lang="en-US" dirty="0" smtClean="0">
                <a:latin typeface="Arial" charset="0"/>
                <a:cs typeface="Arial" charset="0"/>
              </a:rPr>
              <a:t>base and place some focus on the car we offer </a:t>
            </a:r>
            <a:r>
              <a:rPr lang="en-US" dirty="0" smtClean="0">
                <a:latin typeface="Arial" charset="0"/>
                <a:cs typeface="Arial" charset="0"/>
              </a:rPr>
              <a:t>(We bring people and cars together).  Goal is to not only maintain the customers with bad credit coming to us, but to also capture customers that are slightly up the FICO scale.  With the opening up of credit our Competitors are lending to subprime (which used to fall to us) and we have to find ways to counter.</a:t>
            </a:r>
          </a:p>
          <a:p>
            <a:pPr marL="171450" indent="-171450">
              <a:buFontTx/>
              <a:buChar char="-"/>
            </a:pPr>
            <a:endParaRPr lang="en-US" dirty="0">
              <a:latin typeface="Arial" charset="0"/>
              <a:cs typeface="Arial" charset="0"/>
            </a:endParaRPr>
          </a:p>
          <a:p>
            <a:pPr marL="171450" indent="-171450">
              <a:buFontTx/>
              <a:buChar char="-"/>
            </a:pPr>
            <a:r>
              <a:rPr lang="en-US" dirty="0" smtClean="0">
                <a:latin typeface="Arial" charset="0"/>
                <a:cs typeface="Arial" charset="0"/>
              </a:rPr>
              <a:t>DT Competitors: </a:t>
            </a:r>
            <a:r>
              <a:rPr lang="en-US" dirty="0" err="1" smtClean="0">
                <a:latin typeface="Arial" charset="0"/>
                <a:cs typeface="Arial" charset="0"/>
              </a:rPr>
              <a:t>Carmax</a:t>
            </a:r>
            <a:r>
              <a:rPr lang="en-US" dirty="0" smtClean="0">
                <a:latin typeface="Arial" charset="0"/>
                <a:cs typeface="Arial" charset="0"/>
              </a:rPr>
              <a:t> – Top End15% - 20% of our customers (</a:t>
            </a:r>
            <a:r>
              <a:rPr lang="en-US" dirty="0" err="1" smtClean="0">
                <a:latin typeface="Arial" charset="0"/>
                <a:cs typeface="Arial" charset="0"/>
              </a:rPr>
              <a:t>Carmax</a:t>
            </a:r>
            <a:r>
              <a:rPr lang="en-US" dirty="0" smtClean="0">
                <a:latin typeface="Arial" charset="0"/>
                <a:cs typeface="Arial" charset="0"/>
              </a:rPr>
              <a:t> also buying 100k vehicles, Mid/Low end – Car Mart, JD </a:t>
            </a:r>
            <a:r>
              <a:rPr lang="en-US" dirty="0" err="1" smtClean="0">
                <a:latin typeface="Arial" charset="0"/>
                <a:cs typeface="Arial" charset="0"/>
              </a:rPr>
              <a:t>Byrider</a:t>
            </a:r>
            <a:r>
              <a:rPr lang="en-US" dirty="0" smtClean="0">
                <a:latin typeface="Arial" charset="0"/>
                <a:cs typeface="Arial" charset="0"/>
              </a:rPr>
              <a:t>, Mom and Pops BHPH</a:t>
            </a:r>
          </a:p>
        </p:txBody>
      </p:sp>
      <p:sp>
        <p:nvSpPr>
          <p:cNvPr id="4" name="Slide Number Placeholder 3"/>
          <p:cNvSpPr>
            <a:spLocks noGrp="1"/>
          </p:cNvSpPr>
          <p:nvPr>
            <p:ph type="sldNum" sz="quarter" idx="5"/>
          </p:nvPr>
        </p:nvSpPr>
        <p:spPr/>
        <p:txBody>
          <a:bodyPr/>
          <a:lstStyle/>
          <a:p>
            <a:pPr>
              <a:defRPr/>
            </a:pPr>
            <a:fld id="{DF07DF79-4D6E-49EE-86DD-7BD05B3D9FF4}" type="slidenum">
              <a:rPr lang="en-US" smtClean="0">
                <a:solidFill>
                  <a:prstClr val="black"/>
                </a:solidFill>
              </a:rPr>
              <a:pPr>
                <a:defRPr/>
              </a:pPr>
              <a:t>7</a:t>
            </a:fld>
            <a:endParaRPr lang="en-US" dirty="0">
              <a:solidFill>
                <a:prstClr val="black"/>
              </a:solidFill>
            </a:endParaRPr>
          </a:p>
        </p:txBody>
      </p:sp>
    </p:spTree>
    <p:extLst>
      <p:ext uri="{BB962C8B-B14F-4D97-AF65-F5344CB8AC3E}">
        <p14:creationId xmlns:p14="http://schemas.microsoft.com/office/powerpoint/2010/main" val="1429141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Subprime Approval Rate up:  See if I can get some #’s from CNW</a:t>
            </a:r>
          </a:p>
          <a:p>
            <a:endParaRPr lang="en-US" dirty="0"/>
          </a:p>
          <a:p>
            <a:r>
              <a:rPr lang="en-US" dirty="0" smtClean="0"/>
              <a:t>2009/2010 – some of DriveTime’s best vintages due to less competition and DT being a big player in the subprime market</a:t>
            </a:r>
          </a:p>
          <a:p>
            <a:endParaRPr lang="en-US" dirty="0"/>
          </a:p>
          <a:p>
            <a:r>
              <a:rPr lang="en-US" dirty="0" err="1" smtClean="0"/>
              <a:t>Carmax</a:t>
            </a:r>
            <a:r>
              <a:rPr lang="en-US" dirty="0" smtClean="0"/>
              <a:t> – Over past 12 – 18 months have increased subprime originations (</a:t>
            </a:r>
            <a:r>
              <a:rPr lang="en-US" dirty="0" err="1" smtClean="0"/>
              <a:t>approx</a:t>
            </a:r>
            <a:r>
              <a:rPr lang="en-US" dirty="0" smtClean="0"/>
              <a:t> 2x) from 8% to 16% - this is one area where they could grow – selling off to ACA/Santander and financing a few themselves</a:t>
            </a:r>
          </a:p>
          <a:p>
            <a:endParaRPr lang="en-US" dirty="0"/>
          </a:p>
          <a:p>
            <a:r>
              <a:rPr lang="en-US" dirty="0" smtClean="0"/>
              <a:t>Subprime loan performance was the least volatile during the recession – best performing niche of the auto sector ( largely attributable to the already high charge – off rates)</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AA16AF55-0474-4EED-86F2-E05763DEDA4C}" type="slidenum">
              <a:rPr lang="en-US" smtClean="0"/>
              <a:pPr>
                <a:defRPr/>
              </a:pPr>
              <a:t>8</a:t>
            </a:fld>
            <a:endParaRPr lang="en-US" dirty="0"/>
          </a:p>
        </p:txBody>
      </p:sp>
    </p:spTree>
    <p:extLst>
      <p:ext uri="{BB962C8B-B14F-4D97-AF65-F5344CB8AC3E}">
        <p14:creationId xmlns:p14="http://schemas.microsoft.com/office/powerpoint/2010/main" val="4255319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endParaRPr lang="en-US" dirty="0" smtClean="0"/>
          </a:p>
          <a:p>
            <a:r>
              <a:rPr lang="en-US" dirty="0" smtClean="0"/>
              <a:t>Typical BHPH = 0 - 550 FICO,  $3k - $5k Car, Markup 50%</a:t>
            </a:r>
          </a:p>
          <a:p>
            <a:r>
              <a:rPr lang="en-US" dirty="0" smtClean="0"/>
              <a:t>DriveTime = 450 – 600 FICO, $8k - $9k Car, Markup 35%</a:t>
            </a:r>
          </a:p>
          <a:p>
            <a:r>
              <a:rPr lang="en-US" dirty="0" err="1" smtClean="0"/>
              <a:t>Carmax</a:t>
            </a:r>
            <a:r>
              <a:rPr lang="en-US" dirty="0" smtClean="0"/>
              <a:t> = 550 – 650 FICO, $12k - $20k Car, Markup 15%</a:t>
            </a:r>
            <a:endParaRPr lang="en-US" dirty="0"/>
          </a:p>
          <a:p>
            <a:r>
              <a:rPr lang="en-US" dirty="0" smtClean="0"/>
              <a:t>Exeter also plays up in the 550+ FICO range</a:t>
            </a:r>
          </a:p>
          <a:p>
            <a:endParaRPr lang="en-US" dirty="0"/>
          </a:p>
          <a:p>
            <a:r>
              <a:rPr lang="en-US" dirty="0" smtClean="0"/>
              <a:t>Seasonality of Tax season this past year was a little different – more of a flat hill that spanned the latter part of February into mid- April (due to delays in processing tax returns/finalizing tax laws)</a:t>
            </a:r>
          </a:p>
          <a:p>
            <a:endParaRPr lang="en-US" dirty="0"/>
          </a:p>
          <a:p>
            <a:endParaRPr lang="en-US" dirty="0" smtClean="0"/>
          </a:p>
          <a:p>
            <a:endParaRPr lang="en-US" dirty="0"/>
          </a:p>
          <a:p>
            <a:endParaRPr lang="en-US" dirty="0" smtClean="0"/>
          </a:p>
          <a:p>
            <a:endParaRPr lang="en-US" dirty="0"/>
          </a:p>
          <a:p>
            <a:r>
              <a:rPr lang="en-US" dirty="0" smtClean="0"/>
              <a:t>Future Update – Stack apps next to FICO bands to show the high proportion of apps with High FICOS turn into deals (A/B grades - ~ one in every 2 apps.)  Typically the better graded customer has the higher FICOS (but not always)</a:t>
            </a:r>
            <a:endParaRPr lang="en-US" dirty="0"/>
          </a:p>
          <a:p>
            <a:endParaRPr lang="en-US" dirty="0" smtClean="0"/>
          </a:p>
          <a:p>
            <a:r>
              <a:rPr lang="en-US" dirty="0" smtClean="0"/>
              <a:t>&lt;\\phx-corp-fs01\departmental shares\Treasury\Presentations\2013\Support\ASF Chart Seasonality and Total Sales Chart.xlsx&gt;</a:t>
            </a:r>
          </a:p>
          <a:p>
            <a:r>
              <a:rPr lang="en-US" dirty="0" smtClean="0"/>
              <a:t>\\phx-corp-fs01\departmental shares\Treasury\Presentations\2013\FICO Bands through 12.31.12.xlsx </a:t>
            </a:r>
          </a:p>
        </p:txBody>
      </p:sp>
    </p:spTree>
    <p:extLst>
      <p:ext uri="{BB962C8B-B14F-4D97-AF65-F5344CB8AC3E}">
        <p14:creationId xmlns:p14="http://schemas.microsoft.com/office/powerpoint/2010/main" val="3465218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smtClean="0"/>
              <a:t>Vechicle</a:t>
            </a:r>
            <a:r>
              <a:rPr lang="en-US" b="1" dirty="0" smtClean="0"/>
              <a:t> Acquisition </a:t>
            </a:r>
            <a:r>
              <a:rPr lang="en-US" dirty="0" smtClean="0"/>
              <a:t>- </a:t>
            </a:r>
            <a:r>
              <a:rPr lang="en-US" dirty="0" smtClean="0"/>
              <a:t>Approximately 95% of vehicle purchased are through Manheim/</a:t>
            </a:r>
            <a:r>
              <a:rPr lang="en-US" dirty="0" err="1" smtClean="0"/>
              <a:t>Adessa</a:t>
            </a:r>
            <a:r>
              <a:rPr lang="en-US" dirty="0" smtClean="0"/>
              <a:t> – 73% through physical auction, 20% online (</a:t>
            </a:r>
            <a:r>
              <a:rPr lang="en-US" dirty="0" err="1" smtClean="0"/>
              <a:t>Openlane</a:t>
            </a:r>
            <a:r>
              <a:rPr lang="en-US" dirty="0" smtClean="0"/>
              <a:t>/</a:t>
            </a:r>
            <a:r>
              <a:rPr lang="en-US" dirty="0" err="1" smtClean="0"/>
              <a:t>Adessa</a:t>
            </a:r>
            <a:r>
              <a:rPr lang="en-US" dirty="0" smtClean="0"/>
              <a:t>, </a:t>
            </a:r>
            <a:r>
              <a:rPr lang="en-US" dirty="0" err="1" smtClean="0"/>
              <a:t>SmartAuction</a:t>
            </a:r>
            <a:r>
              <a:rPr lang="en-US" dirty="0" smtClean="0"/>
              <a:t>/Ally, OVE/Manheim, etc.)</a:t>
            </a:r>
          </a:p>
          <a:p>
            <a:endParaRPr lang="en-US" dirty="0" smtClean="0"/>
          </a:p>
          <a:p>
            <a:r>
              <a:rPr lang="en-US" b="1" dirty="0" smtClean="0"/>
              <a:t>Vehicle Sales – </a:t>
            </a:r>
            <a:r>
              <a:rPr lang="en-US" dirty="0" smtClean="0"/>
              <a:t>Put 9 pictures of vehicle on-line, Deal Structure is centralized, look at car, down payment available, customer grading score,</a:t>
            </a:r>
            <a:r>
              <a:rPr lang="en-US" dirty="0" smtClean="0"/>
              <a:t> to determine deal structure.  Customer can qualify for any vehicle on lot if they can come up with enough down. </a:t>
            </a:r>
            <a:r>
              <a:rPr lang="en-US" dirty="0" smtClean="0"/>
              <a:t>Manager approval required for exceptions in order to get a deal to close.</a:t>
            </a:r>
          </a:p>
          <a:p>
            <a:endParaRPr lang="en-US" dirty="0"/>
          </a:p>
          <a:p>
            <a:r>
              <a:rPr lang="en-US" b="1" dirty="0" smtClean="0"/>
              <a:t>Marketing – </a:t>
            </a:r>
            <a:r>
              <a:rPr lang="en-US" dirty="0" smtClean="0"/>
              <a:t>Anticipate spending slightly more in 2013 (Approx. $30M) TV/Radio $21M, Pay per click $3.6M, 3</a:t>
            </a:r>
            <a:r>
              <a:rPr lang="en-US" baseline="30000" dirty="0" smtClean="0"/>
              <a:t>rd</a:t>
            </a:r>
            <a:r>
              <a:rPr lang="en-US" dirty="0" smtClean="0"/>
              <a:t> party leads $2.3M, Production/Agency $3.1M</a:t>
            </a:r>
            <a:endParaRPr lang="en-US" b="1" dirty="0" smtClean="0"/>
          </a:p>
          <a:p>
            <a:endParaRPr lang="en-US" b="1" dirty="0"/>
          </a:p>
          <a:p>
            <a:r>
              <a:rPr lang="en-US" b="1" dirty="0" smtClean="0"/>
              <a:t>Other – </a:t>
            </a:r>
            <a:r>
              <a:rPr lang="en-US" dirty="0" smtClean="0"/>
              <a:t>We have a </a:t>
            </a:r>
            <a:r>
              <a:rPr lang="en-US" dirty="0" smtClean="0"/>
              <a:t>5 day vehicle return program – see approx. 1% utilization of this.  We cover most vehicle issue w/in 30 days as ASR, after 30 days it is considered part of the warranty and would be subject to a deductible.</a:t>
            </a:r>
            <a:endParaRPr lang="en-US" dirty="0"/>
          </a:p>
        </p:txBody>
      </p:sp>
      <p:sp>
        <p:nvSpPr>
          <p:cNvPr id="4" name="Slide Number Placeholder 3"/>
          <p:cNvSpPr>
            <a:spLocks noGrp="1"/>
          </p:cNvSpPr>
          <p:nvPr>
            <p:ph type="sldNum" sz="quarter" idx="10"/>
          </p:nvPr>
        </p:nvSpPr>
        <p:spPr/>
        <p:txBody>
          <a:bodyPr/>
          <a:lstStyle/>
          <a:p>
            <a:fld id="{0026D893-DBCE-4EAC-B10E-7EDD56C2C408}" type="slidenum">
              <a:rPr lang="en-US" smtClean="0"/>
              <a:pPr/>
              <a:t>10</a:t>
            </a:fld>
            <a:endParaRPr lang="en-US"/>
          </a:p>
        </p:txBody>
      </p:sp>
    </p:spTree>
    <p:extLst>
      <p:ext uri="{BB962C8B-B14F-4D97-AF65-F5344CB8AC3E}">
        <p14:creationId xmlns:p14="http://schemas.microsoft.com/office/powerpoint/2010/main" val="16511538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p:cNvSpPr>
          <p:nvPr>
            <p:ph type="sldImg"/>
          </p:nvPr>
        </p:nvSpPr>
        <p:spPr>
          <a:ln/>
        </p:spPr>
      </p:sp>
      <p:sp>
        <p:nvSpPr>
          <p:cNvPr id="129026" name="Notes Placeholder 2"/>
          <p:cNvSpPr>
            <a:spLocks noGrp="1"/>
          </p:cNvSpPr>
          <p:nvPr>
            <p:ph type="body" idx="1"/>
          </p:nvPr>
        </p:nvSpPr>
        <p:spPr>
          <a:xfrm>
            <a:off x="695484" y="4163220"/>
            <a:ext cx="5563870" cy="4384556"/>
          </a:xfrm>
          <a:noFill/>
          <a:ln/>
        </p:spPr>
        <p:txBody>
          <a:bodyPr/>
          <a:lstStyle/>
          <a:p>
            <a:r>
              <a:rPr lang="en-US" sz="1100" dirty="0" smtClean="0">
                <a:latin typeface="Arial" charset="0"/>
                <a:cs typeface="Arial" charset="0"/>
              </a:rPr>
              <a:t>Lease payments are around $10K - $12k – 4 -5 yrs. Ago we were paying up to $35k for the same lease. </a:t>
            </a:r>
            <a:r>
              <a:rPr lang="en-US" sz="1100" dirty="0" smtClean="0">
                <a:latin typeface="Arial" charset="0"/>
                <a:cs typeface="Arial" charset="0"/>
              </a:rPr>
              <a:t>(Need to confirm: 9 co. owned stores?, 2 owned IC’s?)</a:t>
            </a:r>
            <a:endParaRPr lang="en-US" sz="1100" dirty="0">
              <a:latin typeface="Arial" charset="0"/>
              <a:cs typeface="Arial" charset="0"/>
            </a:endParaRPr>
          </a:p>
          <a:p>
            <a:endParaRPr lang="en-US" sz="1100" dirty="0" smtClean="0">
              <a:latin typeface="Arial" charset="0"/>
              <a:cs typeface="Arial" charset="0"/>
            </a:endParaRPr>
          </a:p>
          <a:p>
            <a:r>
              <a:rPr lang="en-US" sz="1100" dirty="0">
                <a:latin typeface="Arial" charset="0"/>
                <a:cs typeface="Arial" charset="0"/>
              </a:rPr>
              <a:t>Dealerships </a:t>
            </a:r>
            <a:r>
              <a:rPr lang="en-US" sz="1100" dirty="0" smtClean="0">
                <a:latin typeface="Arial" charset="0"/>
                <a:cs typeface="Arial" charset="0"/>
              </a:rPr>
              <a:t>– capitalized on the recession by entering into leases in dealerships exited by franchises during the downturn,  many of these are in auto row locations,  some even have extra space to service vehicles (not utilizing today, </a:t>
            </a:r>
            <a:r>
              <a:rPr lang="en-US" sz="1100" dirty="0">
                <a:latin typeface="Arial" charset="0"/>
                <a:cs typeface="Arial" charset="0"/>
              </a:rPr>
              <a:t>but could elect to use space in the future</a:t>
            </a:r>
            <a:r>
              <a:rPr lang="en-US" sz="1100" dirty="0" smtClean="0">
                <a:latin typeface="Arial" charset="0"/>
                <a:cs typeface="Arial" charset="0"/>
              </a:rPr>
              <a:t> – servicing of warranty is outsourced with </a:t>
            </a:r>
            <a:r>
              <a:rPr lang="en-US" sz="1100" dirty="0" err="1" smtClean="0">
                <a:latin typeface="Arial" charset="0"/>
                <a:cs typeface="Arial" charset="0"/>
              </a:rPr>
              <a:t>Aeverex</a:t>
            </a:r>
            <a:r>
              <a:rPr lang="en-US" sz="1100" dirty="0" smtClean="0">
                <a:latin typeface="Arial" charset="0"/>
                <a:cs typeface="Arial" charset="0"/>
              </a:rPr>
              <a:t>/Ethos, w/DT bearing risk) </a:t>
            </a:r>
          </a:p>
          <a:p>
            <a:endParaRPr lang="en-US" sz="1100" dirty="0">
              <a:latin typeface="Arial" charset="0"/>
              <a:cs typeface="Arial" charset="0"/>
            </a:endParaRPr>
          </a:p>
          <a:p>
            <a:r>
              <a:rPr lang="en-US" sz="1100" dirty="0" smtClean="0">
                <a:latin typeface="Arial" charset="0"/>
                <a:cs typeface="Arial" charset="0"/>
              </a:rPr>
              <a:t>Taking collections out of the stores made it so we were able to close down some of our dealerships and make our dealerships more of a destination location.  Where we used to have 3 or 4 stores, we now can get into a bigger/better location with 1 store (don’t need to be close to the customer in order for them to make their payment – taking payments out of stores is also very beneficial for our lenders/bondholders)</a:t>
            </a:r>
          </a:p>
          <a:p>
            <a:endParaRPr lang="en-US" sz="1100" dirty="0">
              <a:latin typeface="Arial" charset="0"/>
              <a:cs typeface="Arial" charset="0"/>
            </a:endParaRPr>
          </a:p>
          <a:p>
            <a:r>
              <a:rPr lang="en-US" sz="1100" dirty="0" smtClean="0">
                <a:latin typeface="Arial" charset="0"/>
                <a:cs typeface="Arial" charset="0"/>
              </a:rPr>
              <a:t>Avg. approx. $15M - $18M portfolio per dealership. Typically a 6 mo. Ramp up and $1.5M - $2.0M initial investment in inventory.  (Approx. 8 mos. to GAAP break even, 16 – 24 mos. to Cash Flow Positive)</a:t>
            </a:r>
          </a:p>
          <a:p>
            <a:endParaRPr lang="en-US" sz="1100" dirty="0">
              <a:latin typeface="Arial" charset="0"/>
              <a:cs typeface="Arial" charset="0"/>
            </a:endParaRPr>
          </a:p>
          <a:p>
            <a:r>
              <a:rPr lang="en-US" sz="1100" dirty="0" smtClean="0">
                <a:latin typeface="Arial" charset="0"/>
                <a:cs typeface="Arial" charset="0"/>
              </a:rPr>
              <a:t>Staffing at Dealerships – (Different from typical dealership) Salaried Employees w/team based commissions, 90%+ college graduates, typically some retail big box store type experience, not require to have been in car sales, have career paths set up to enter as a Lot Attendant/Sales Associate and move up into Sales Manager, General Manager, Regional Manager, etc.</a:t>
            </a:r>
          </a:p>
          <a:p>
            <a:r>
              <a:rPr lang="en-US" dirty="0" smtClean="0">
                <a:latin typeface="Arial" charset="0"/>
                <a:cs typeface="Arial" charset="0"/>
              </a:rPr>
              <a:t>Updated/Verified</a:t>
            </a:r>
            <a:r>
              <a:rPr lang="en-US" baseline="0" dirty="0" smtClean="0">
                <a:latin typeface="Arial" charset="0"/>
                <a:cs typeface="Arial" charset="0"/>
              </a:rPr>
              <a:t> </a:t>
            </a:r>
            <a:r>
              <a:rPr lang="en-US" baseline="0" dirty="0" smtClean="0">
                <a:latin typeface="Arial" charset="0"/>
                <a:cs typeface="Arial" charset="0"/>
              </a:rPr>
              <a:t>by Tiffany</a:t>
            </a:r>
            <a:endParaRPr lang="en-US" dirty="0" smtClean="0">
              <a:latin typeface="Arial" charset="0"/>
              <a:cs typeface="Arial" charset="0"/>
            </a:endParaRPr>
          </a:p>
        </p:txBody>
      </p:sp>
      <p:sp>
        <p:nvSpPr>
          <p:cNvPr id="4" name="Slide Number Placeholder 3"/>
          <p:cNvSpPr>
            <a:spLocks noGrp="1"/>
          </p:cNvSpPr>
          <p:nvPr>
            <p:ph type="sldNum" sz="quarter" idx="5"/>
          </p:nvPr>
        </p:nvSpPr>
        <p:spPr/>
        <p:txBody>
          <a:bodyPr/>
          <a:lstStyle/>
          <a:p>
            <a:pPr>
              <a:defRPr/>
            </a:pPr>
            <a:fld id="{C7A8F5DD-F32A-473D-98C6-F777667C02D4}" type="slidenum">
              <a:rPr lang="en-US" smtClean="0">
                <a:solidFill>
                  <a:prstClr val="black"/>
                </a:solidFill>
              </a:rPr>
              <a:pPr>
                <a:defRPr/>
              </a:pPr>
              <a:t>11</a:t>
            </a:fld>
            <a:endParaRPr lang="en-US" dirty="0">
              <a:solidFill>
                <a:prstClr val="black"/>
              </a:solidFill>
            </a:endParaRPr>
          </a:p>
        </p:txBody>
      </p:sp>
    </p:spTree>
    <p:extLst>
      <p:ext uri="{BB962C8B-B14F-4D97-AF65-F5344CB8AC3E}">
        <p14:creationId xmlns:p14="http://schemas.microsoft.com/office/powerpoint/2010/main" val="30502016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693738"/>
            <a:ext cx="4618038" cy="2783681"/>
          </a:xfrm>
        </p:spPr>
      </p:sp>
      <p:sp>
        <p:nvSpPr>
          <p:cNvPr id="3" name="Notes Placeholder 2"/>
          <p:cNvSpPr>
            <a:spLocks noGrp="1"/>
          </p:cNvSpPr>
          <p:nvPr>
            <p:ph type="body" idx="1"/>
          </p:nvPr>
        </p:nvSpPr>
        <p:spPr>
          <a:xfrm>
            <a:off x="695484" y="3782220"/>
            <a:ext cx="5563870" cy="4765556"/>
          </a:xfrm>
        </p:spPr>
        <p:txBody>
          <a:bodyPr/>
          <a:lstStyle/>
          <a:p>
            <a:r>
              <a:rPr lang="en-US" dirty="0" smtClean="0"/>
              <a:t>- Get pre-sale feeds from auctions to review vehicles that will be up for sale, 35+ full-time buyers attending auctions weekly (including full-time on-line vehicle buyers as well – currently at 20% of purchases are on-line anticipate this increasing in the future)</a:t>
            </a:r>
          </a:p>
          <a:p>
            <a:endParaRPr lang="en-US" dirty="0"/>
          </a:p>
          <a:p>
            <a:r>
              <a:rPr lang="en-US" dirty="0" smtClean="0"/>
              <a:t>-Typically open 1 IC for every 6 – 8 retail locations</a:t>
            </a:r>
          </a:p>
          <a:p>
            <a:r>
              <a:rPr lang="en-US" dirty="0" smtClean="0"/>
              <a:t>-Newest IC is in Columbus, Ohio</a:t>
            </a:r>
          </a:p>
          <a:p>
            <a:r>
              <a:rPr lang="en-US" dirty="0" smtClean="0"/>
              <a:t>-No warranty work on DT sold vehicle is performed in our IC’s – use Ethos/</a:t>
            </a:r>
            <a:r>
              <a:rPr lang="en-US" dirty="0" err="1" smtClean="0"/>
              <a:t>Aeverex</a:t>
            </a:r>
            <a:r>
              <a:rPr lang="en-US" dirty="0" smtClean="0"/>
              <a:t> and outsource the work to In –network/ out of network venders  - pay a lower deductible if use an in network vendor, DT bears risk of warranty, Ethos is servicer</a:t>
            </a:r>
          </a:p>
          <a:p>
            <a:endParaRPr lang="en-US" dirty="0"/>
          </a:p>
          <a:p>
            <a:r>
              <a:rPr lang="en-US" dirty="0" smtClean="0"/>
              <a:t>-recently broadened inventory selection in an attempt to attract customers</a:t>
            </a:r>
          </a:p>
          <a:p>
            <a:endParaRPr lang="en-US" dirty="0"/>
          </a:p>
          <a:p>
            <a:pPr marL="171450" indent="-171450">
              <a:buFontTx/>
              <a:buChar char="-"/>
            </a:pPr>
            <a:r>
              <a:rPr lang="en-US" dirty="0" smtClean="0"/>
              <a:t>Lean methodology – more like a manufacturing facility, focuses on time to complete a specific task with one/two people assigned to a set of tasks (able to career path employees this way as well – i.e. start out changing oil and brakes, etc.) tools/timing the same at each IC location</a:t>
            </a:r>
          </a:p>
          <a:p>
            <a:pPr marL="171450" indent="-171450">
              <a:buFontTx/>
              <a:buChar char="-"/>
            </a:pPr>
            <a:r>
              <a:rPr lang="en-US" dirty="0" smtClean="0"/>
              <a:t>Do sublet some work where it makes sense </a:t>
            </a:r>
            <a:endParaRPr lang="en-US" dirty="0"/>
          </a:p>
          <a:p>
            <a:endParaRPr lang="en-US" dirty="0" smtClean="0"/>
          </a:p>
          <a:p>
            <a:r>
              <a:rPr lang="en-US" dirty="0" smtClean="0"/>
              <a:t>-Discuss mini IC concept – Birmingham IC (for example)?</a:t>
            </a:r>
            <a:endParaRPr lang="en-US" dirty="0" smtClean="0"/>
          </a:p>
          <a:p>
            <a:endParaRPr lang="en-US" dirty="0"/>
          </a:p>
          <a:p>
            <a:r>
              <a:rPr lang="en-US" dirty="0" smtClean="0"/>
              <a:t>-Use 11 x 17 to discuss any inventory related questions such as avg. vehicle age, mix, mileage, turn times, etc.</a:t>
            </a:r>
          </a:p>
          <a:p>
            <a:endParaRPr lang="en-US" dirty="0" smtClean="0"/>
          </a:p>
          <a:p>
            <a:r>
              <a:rPr lang="en-US" dirty="0" smtClean="0"/>
              <a:t>6.30.13</a:t>
            </a:r>
            <a:r>
              <a:rPr lang="en-US" baseline="0" dirty="0" smtClean="0"/>
              <a:t> </a:t>
            </a:r>
            <a:r>
              <a:rPr lang="en-US" baseline="0" dirty="0" smtClean="0"/>
              <a:t>update obtained from Daniel Ballenger – Maintains the inventory 11 x 17 master schedule  </a:t>
            </a:r>
            <a:endParaRPr lang="en-US" dirty="0"/>
          </a:p>
        </p:txBody>
      </p:sp>
      <p:sp>
        <p:nvSpPr>
          <p:cNvPr id="4" name="Slide Number Placeholder 3"/>
          <p:cNvSpPr>
            <a:spLocks noGrp="1"/>
          </p:cNvSpPr>
          <p:nvPr>
            <p:ph type="sldNum" sz="quarter" idx="10"/>
          </p:nvPr>
        </p:nvSpPr>
        <p:spPr/>
        <p:txBody>
          <a:bodyPr/>
          <a:lstStyle/>
          <a:p>
            <a:fld id="{0026D893-DBCE-4EAC-B10E-7EDD56C2C408}" type="slidenum">
              <a:rPr lang="en-US" smtClean="0"/>
              <a:pPr/>
              <a:t>12</a:t>
            </a:fld>
            <a:endParaRPr lang="en-US"/>
          </a:p>
        </p:txBody>
      </p:sp>
    </p:spTree>
    <p:extLst>
      <p:ext uri="{BB962C8B-B14F-4D97-AF65-F5344CB8AC3E}">
        <p14:creationId xmlns:p14="http://schemas.microsoft.com/office/powerpoint/2010/main" val="24148201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GO – Finding it does not cannibalize</a:t>
            </a:r>
            <a:r>
              <a:rPr lang="en-US" dirty="0" smtClean="0"/>
              <a:t> DT, GO is a way of picking up business in areas where DT is not as well as getting customers that DT’s competition was capturing through being able to finance with CAC, Westlake, etc. (Reason for going into indirect lending is that we had all of the infrastructure in place to compete in this sector so why not utilize it.)</a:t>
            </a:r>
          </a:p>
          <a:p>
            <a:pPr marL="628650" lvl="1" indent="-171450">
              <a:buFontTx/>
              <a:buChar char="-"/>
            </a:pPr>
            <a:r>
              <a:rPr lang="en-US" baseline="0" dirty="0" smtClean="0"/>
              <a:t>Leverages</a:t>
            </a:r>
            <a:r>
              <a:rPr lang="en-US" dirty="0" smtClean="0"/>
              <a:t> DT’s credit scoring model, collections system, knowledge of vehicle purchasing and vehicle performance for warranty, etc.</a:t>
            </a:r>
          </a:p>
          <a:p>
            <a:pPr lvl="1"/>
            <a:endParaRPr lang="en-US" baseline="0" dirty="0" smtClean="0"/>
          </a:p>
          <a:p>
            <a:r>
              <a:rPr lang="en-US" dirty="0" smtClean="0"/>
              <a:t>Carvana – Based out of Atlanta</a:t>
            </a:r>
          </a:p>
          <a:p>
            <a:endParaRPr lang="en-US" baseline="0" dirty="0"/>
          </a:p>
          <a:p>
            <a:r>
              <a:rPr lang="en-US" dirty="0" smtClean="0"/>
              <a:t>Collections – GPS: Sell as a theft protection device, no starter interrupt, facilitates the recovery time in repossession process, sends a signal when battery is dead</a:t>
            </a:r>
          </a:p>
          <a:p>
            <a:r>
              <a:rPr lang="en-US" baseline="0" dirty="0"/>
              <a:t>	</a:t>
            </a:r>
            <a:r>
              <a:rPr lang="en-US" baseline="0" dirty="0" smtClean="0"/>
              <a:t>-</a:t>
            </a:r>
            <a:r>
              <a:rPr lang="en-US" dirty="0" smtClean="0"/>
              <a:t> Other things it could be used for: Locating vehicles in an inventory audit, geo fence to receive notification when vehicle is outside of boundary, be alerted when gone over a certain speed, can be used for collections (i.e. turn on when no contact with a customer over a certain number of days)</a:t>
            </a:r>
          </a:p>
          <a:p>
            <a:endParaRPr lang="en-US" dirty="0"/>
          </a:p>
          <a:p>
            <a:r>
              <a:rPr lang="en-US" dirty="0" smtClean="0"/>
              <a:t>-Unbundling – driver is pricing on internet, discuss GAAP vs. economic effect, Tax effects (end up in a better place from a cash flow perspective), Slide in supplemental deck we can discuss.</a:t>
            </a:r>
          </a:p>
          <a:p>
            <a:r>
              <a:rPr lang="en-US" baseline="0" dirty="0" smtClean="0"/>
              <a:t>6 </a:t>
            </a:r>
            <a:r>
              <a:rPr lang="en-US" baseline="0" dirty="0" smtClean="0"/>
              <a:t>dealerships closed 7/1/11 to 6/30/13</a:t>
            </a:r>
          </a:p>
          <a:p>
            <a:endParaRPr lang="en-US" baseline="0" dirty="0" smtClean="0"/>
          </a:p>
        </p:txBody>
      </p:sp>
      <p:sp>
        <p:nvSpPr>
          <p:cNvPr id="4" name="Slide Number Placeholder 3"/>
          <p:cNvSpPr>
            <a:spLocks noGrp="1"/>
          </p:cNvSpPr>
          <p:nvPr>
            <p:ph type="sldNum" sz="quarter" idx="10"/>
          </p:nvPr>
        </p:nvSpPr>
        <p:spPr/>
        <p:txBody>
          <a:bodyPr/>
          <a:lstStyle/>
          <a:p>
            <a:fld id="{0026D893-DBCE-4EAC-B10E-7EDD56C2C408}" type="slidenum">
              <a:rPr lang="en-US" smtClean="0"/>
              <a:t>13</a:t>
            </a:fld>
            <a:endParaRPr lang="en-US"/>
          </a:p>
        </p:txBody>
      </p:sp>
    </p:spTree>
    <p:extLst>
      <p:ext uri="{BB962C8B-B14F-4D97-AF65-F5344CB8AC3E}">
        <p14:creationId xmlns:p14="http://schemas.microsoft.com/office/powerpoint/2010/main" val="260905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26D893-DBCE-4EAC-B10E-7EDD56C2C408}" type="slidenum">
              <a:rPr lang="en-US" smtClean="0"/>
              <a:pPr/>
              <a:t>14</a:t>
            </a:fld>
            <a:endParaRPr lang="en-US"/>
          </a:p>
        </p:txBody>
      </p:sp>
    </p:spTree>
    <p:extLst>
      <p:ext uri="{BB962C8B-B14F-4D97-AF65-F5344CB8AC3E}">
        <p14:creationId xmlns:p14="http://schemas.microsoft.com/office/powerpoint/2010/main" val="26622783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693738"/>
            <a:ext cx="4618038" cy="2631281"/>
          </a:xfrm>
        </p:spPr>
      </p:sp>
      <p:sp>
        <p:nvSpPr>
          <p:cNvPr id="3" name="Notes Placeholder 2"/>
          <p:cNvSpPr>
            <a:spLocks noGrp="1"/>
          </p:cNvSpPr>
          <p:nvPr>
            <p:ph type="body" idx="1"/>
          </p:nvPr>
        </p:nvSpPr>
        <p:spPr>
          <a:xfrm>
            <a:off x="658019" y="3401219"/>
            <a:ext cx="5563870" cy="5181600"/>
          </a:xfrm>
        </p:spPr>
        <p:txBody>
          <a:bodyPr/>
          <a:lstStyle/>
          <a:p>
            <a:r>
              <a:rPr lang="en-US" sz="1100" dirty="0" smtClean="0"/>
              <a:t>Take basic information such as: SSN, Address, employer, but also look at:</a:t>
            </a:r>
          </a:p>
          <a:p>
            <a:r>
              <a:rPr lang="en-US" sz="1100" dirty="0" smtClean="0"/>
              <a:t>Credit Bureau – Transunion, </a:t>
            </a:r>
            <a:r>
              <a:rPr lang="en-US" sz="1100" dirty="0" err="1" smtClean="0"/>
              <a:t>Experion</a:t>
            </a:r>
            <a:r>
              <a:rPr lang="en-US" sz="1100" dirty="0" smtClean="0"/>
              <a:t>, Equifax</a:t>
            </a:r>
          </a:p>
          <a:p>
            <a:r>
              <a:rPr lang="en-US" sz="1100" dirty="0" smtClean="0"/>
              <a:t>Debit Bureaus – look at how many times a customer has </a:t>
            </a:r>
            <a:r>
              <a:rPr lang="en-US" sz="1100" dirty="0" err="1" smtClean="0"/>
              <a:t>NSF’d</a:t>
            </a:r>
            <a:r>
              <a:rPr lang="en-US" sz="1100" dirty="0" smtClean="0"/>
              <a:t>, how many bank accounts opened, how many times a person has ordered checks, etc.</a:t>
            </a:r>
          </a:p>
          <a:p>
            <a:r>
              <a:rPr lang="en-US" sz="1100" dirty="0" smtClean="0"/>
              <a:t>Alternative Data Sources – ID Analytics/Precise ID, FIS/LexisNexis – access to public records</a:t>
            </a:r>
          </a:p>
          <a:p>
            <a:r>
              <a:rPr lang="en-US" sz="1100" dirty="0" smtClean="0"/>
              <a:t>Assign points across 80+ attributes from these sources to determine a customer’s credit grade.</a:t>
            </a:r>
          </a:p>
          <a:p>
            <a:r>
              <a:rPr lang="en-US" sz="1100" b="1" dirty="0" smtClean="0"/>
              <a:t>Scoring:   </a:t>
            </a:r>
            <a:r>
              <a:rPr lang="en-US" sz="1100" dirty="0" smtClean="0"/>
              <a:t>Look at Credit Grade (taking information from above) separate from Income – look at the 2 together to structure the deal – these two items combined determine the down and the max payment (Car value also helps set max term)</a:t>
            </a:r>
          </a:p>
          <a:p>
            <a:r>
              <a:rPr lang="en-US" sz="1100" dirty="0"/>
              <a:t>-</a:t>
            </a:r>
            <a:r>
              <a:rPr lang="en-US" sz="1100" dirty="0" smtClean="0"/>
              <a:t>Sell the less expensive car to higher risk profile and more expensive vehicle to lower risk customer</a:t>
            </a:r>
          </a:p>
          <a:p>
            <a:r>
              <a:rPr lang="en-US" sz="1100" dirty="0" smtClean="0"/>
              <a:t>-Look at: 	To determine Down: customer score/car</a:t>
            </a:r>
          </a:p>
          <a:p>
            <a:r>
              <a:rPr lang="en-US" sz="1100" dirty="0"/>
              <a:t>	</a:t>
            </a:r>
            <a:r>
              <a:rPr lang="en-US" sz="1100" dirty="0" smtClean="0"/>
              <a:t>To determine Term: customer score/car </a:t>
            </a:r>
          </a:p>
          <a:p>
            <a:r>
              <a:rPr lang="en-US" sz="1100" dirty="0"/>
              <a:t>	</a:t>
            </a:r>
            <a:r>
              <a:rPr lang="en-US" sz="1100" dirty="0" smtClean="0"/>
              <a:t>Take into account PTI: customer – place a lot of stock in verifying and 	calculating income</a:t>
            </a:r>
          </a:p>
          <a:p>
            <a:r>
              <a:rPr lang="en-US" sz="1100" dirty="0" smtClean="0"/>
              <a:t>At point of sale – verify income, also have a verifications team on the back end that review contracts for process improvement going forward</a:t>
            </a:r>
          </a:p>
          <a:p>
            <a:r>
              <a:rPr lang="en-US" sz="1100" b="1" dirty="0" smtClean="0"/>
              <a:t>In scoring model:</a:t>
            </a:r>
            <a:endParaRPr lang="en-US" sz="1100" b="1" dirty="0"/>
          </a:p>
          <a:p>
            <a:r>
              <a:rPr lang="en-US" sz="1100" dirty="0" smtClean="0"/>
              <a:t>Experian/Equifax/Transunion – weight 50% of </a:t>
            </a:r>
            <a:r>
              <a:rPr lang="en-US" sz="1100" dirty="0" err="1" smtClean="0"/>
              <a:t>predictiveness</a:t>
            </a:r>
            <a:endParaRPr lang="en-US" sz="1100" dirty="0" smtClean="0"/>
          </a:p>
          <a:p>
            <a:r>
              <a:rPr lang="en-US" sz="1100" dirty="0" smtClean="0"/>
              <a:t>Other sources: Debit/Credit bureaus 50% of </a:t>
            </a:r>
            <a:r>
              <a:rPr lang="en-US" sz="1100" dirty="0" err="1" smtClean="0"/>
              <a:t>predictiveness</a:t>
            </a:r>
            <a:endParaRPr lang="en-US" sz="1100" dirty="0" smtClean="0"/>
          </a:p>
          <a:p>
            <a:r>
              <a:rPr lang="en-US" sz="1100" b="1" dirty="0" smtClean="0"/>
              <a:t>Gen 8 in Q4 </a:t>
            </a:r>
            <a:r>
              <a:rPr lang="en-US" sz="1100" dirty="0" smtClean="0"/>
              <a:t>– main change will be accessing data that we’ve pulled from these sources over several years that we’ve been able to catalog and have consistency in referencing the data being pulled  (shifting back to  primarily </a:t>
            </a:r>
            <a:r>
              <a:rPr lang="en-US" sz="1100" dirty="0" err="1" smtClean="0"/>
              <a:t>lexisnexis</a:t>
            </a:r>
            <a:r>
              <a:rPr lang="en-US" sz="1100" dirty="0" smtClean="0"/>
              <a:t>/credit bureaus – difficult to keep up with data being pulled from several bureaus as they don’t always notify their customer when making changes in the feed which can throw off model.  </a:t>
            </a:r>
            <a:r>
              <a:rPr lang="en-US" sz="1100" dirty="0" err="1" smtClean="0"/>
              <a:t>Lexisnexis</a:t>
            </a:r>
            <a:r>
              <a:rPr lang="en-US" sz="1100" dirty="0" smtClean="0"/>
              <a:t> also now incorporates many of the data elements that were provided by the other sources.</a:t>
            </a:r>
          </a:p>
          <a:p>
            <a:r>
              <a:rPr lang="en-US" dirty="0" smtClean="0"/>
              <a:t>Vantage Score – bureau product that is launched to compete with FICO score</a:t>
            </a:r>
          </a:p>
          <a:p>
            <a:r>
              <a:rPr lang="en-US" dirty="0" smtClean="0"/>
              <a:t>Overall – tend to be more of a credit based lender vs. collateral based (like a CAC who tends to focus more on LTV’s etc.)</a:t>
            </a:r>
            <a:endParaRPr lang="en-US" dirty="0"/>
          </a:p>
        </p:txBody>
      </p:sp>
      <p:sp>
        <p:nvSpPr>
          <p:cNvPr id="4" name="Slide Number Placeholder 3"/>
          <p:cNvSpPr>
            <a:spLocks noGrp="1"/>
          </p:cNvSpPr>
          <p:nvPr>
            <p:ph type="sldNum" sz="quarter" idx="10"/>
          </p:nvPr>
        </p:nvSpPr>
        <p:spPr/>
        <p:txBody>
          <a:bodyPr/>
          <a:lstStyle/>
          <a:p>
            <a:fld id="{0026D893-DBCE-4EAC-B10E-7EDD56C2C408}" type="slidenum">
              <a:rPr lang="en-US" smtClean="0"/>
              <a:pPr/>
              <a:t>15</a:t>
            </a:fld>
            <a:endParaRPr lang="en-US"/>
          </a:p>
        </p:txBody>
      </p:sp>
    </p:spTree>
    <p:extLst>
      <p:ext uri="{BB962C8B-B14F-4D97-AF65-F5344CB8AC3E}">
        <p14:creationId xmlns:p14="http://schemas.microsoft.com/office/powerpoint/2010/main" val="42902122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9137" name="Slide Image Placeholder 1"/>
          <p:cNvSpPr>
            <a:spLocks noGrp="1" noRot="1" noChangeAspect="1"/>
          </p:cNvSpPr>
          <p:nvPr>
            <p:ph type="sldImg"/>
          </p:nvPr>
        </p:nvSpPr>
        <p:spPr>
          <a:ln/>
        </p:spPr>
      </p:sp>
      <p:sp>
        <p:nvSpPr>
          <p:cNvPr id="1499138" name="Notes Placeholder 2"/>
          <p:cNvSpPr>
            <a:spLocks noGrp="1"/>
          </p:cNvSpPr>
          <p:nvPr>
            <p:ph type="body" idx="1"/>
          </p:nvPr>
        </p:nvSpPr>
        <p:spPr>
          <a:noFill/>
          <a:ln/>
        </p:spPr>
        <p:txBody>
          <a:bodyPr/>
          <a:lstStyle/>
          <a:p>
            <a:r>
              <a:rPr lang="en-US" dirty="0" smtClean="0">
                <a:latin typeface="Arial" charset="0"/>
                <a:cs typeface="Arial" charset="0"/>
              </a:rPr>
              <a:t>This looks at the population on our books:</a:t>
            </a:r>
          </a:p>
          <a:p>
            <a:pPr marL="171450" indent="-171450">
              <a:buFontTx/>
              <a:buChar char="-"/>
            </a:pPr>
            <a:r>
              <a:rPr lang="en-US" dirty="0" smtClean="0">
                <a:latin typeface="Arial" charset="0"/>
                <a:cs typeface="Arial" charset="0"/>
              </a:rPr>
              <a:t>Percent of originations: Booking/capture rate for A’s/B’s typically 1 out of 2, </a:t>
            </a:r>
            <a:r>
              <a:rPr lang="en-US" dirty="0" err="1" smtClean="0">
                <a:latin typeface="Arial" charset="0"/>
                <a:cs typeface="Arial" charset="0"/>
              </a:rPr>
              <a:t>vs</a:t>
            </a:r>
            <a:r>
              <a:rPr lang="en-US" dirty="0" smtClean="0">
                <a:latin typeface="Arial" charset="0"/>
                <a:cs typeface="Arial" charset="0"/>
              </a:rPr>
              <a:t> 5 out of 100 D’s (typically see 3x higher loss rates with D customers)</a:t>
            </a:r>
          </a:p>
          <a:p>
            <a:pPr marL="171450" indent="-171450">
              <a:buFontTx/>
              <a:buChar char="-"/>
            </a:pPr>
            <a:endParaRPr lang="en-US" dirty="0" smtClean="0">
              <a:latin typeface="Arial" charset="0"/>
              <a:cs typeface="Arial" charset="0"/>
            </a:endParaRPr>
          </a:p>
          <a:p>
            <a:pPr marL="171450" indent="-171450">
              <a:buFontTx/>
              <a:buChar char="-"/>
            </a:pPr>
            <a:r>
              <a:rPr lang="en-US" dirty="0" smtClean="0">
                <a:latin typeface="Arial" charset="0"/>
                <a:cs typeface="Arial" charset="0"/>
              </a:rPr>
              <a:t>Minimum to purchase a vehicle – Over 18 yrs. Of age and $1,500 in income</a:t>
            </a:r>
          </a:p>
          <a:p>
            <a:pPr marL="171450" indent="-171450">
              <a:buFontTx/>
              <a:buChar char="-"/>
            </a:pPr>
            <a:endParaRPr lang="en-US" dirty="0">
              <a:latin typeface="Arial" charset="0"/>
              <a:cs typeface="Arial" charset="0"/>
            </a:endParaRPr>
          </a:p>
          <a:p>
            <a:pPr marL="171450" indent="-171450">
              <a:buFontTx/>
              <a:buChar char="-"/>
            </a:pPr>
            <a:r>
              <a:rPr lang="en-US" dirty="0" smtClean="0">
                <a:latin typeface="Arial" charset="0"/>
                <a:cs typeface="Arial" charset="0"/>
              </a:rPr>
              <a:t>Note: Customers with bankruptcy tend to perform better than non-bankruptcy customers</a:t>
            </a:r>
          </a:p>
          <a:p>
            <a:pPr marL="171450" indent="-171450">
              <a:buFontTx/>
              <a:buChar char="-"/>
            </a:pPr>
            <a:r>
              <a:rPr lang="en-US" dirty="0" smtClean="0">
                <a:latin typeface="Arial" charset="0"/>
                <a:cs typeface="Arial" charset="0"/>
              </a:rPr>
              <a:t>Non-defaulters tend to walk away w/better credit 500 to 600/625</a:t>
            </a:r>
          </a:p>
          <a:p>
            <a:pPr marL="171450" indent="-171450">
              <a:buFontTx/>
              <a:buChar char="-"/>
            </a:pPr>
            <a:endParaRPr lang="en-US" dirty="0">
              <a:latin typeface="Arial" charset="0"/>
              <a:cs typeface="Arial" charset="0"/>
            </a:endParaRPr>
          </a:p>
          <a:p>
            <a:pPr marL="171450" indent="-171450">
              <a:buFontTx/>
              <a:buChar char="-"/>
            </a:pPr>
            <a:r>
              <a:rPr lang="en-US" dirty="0" smtClean="0">
                <a:latin typeface="Arial" charset="0"/>
                <a:cs typeface="Arial" charset="0"/>
              </a:rPr>
              <a:t>A’s = lower downs/Higher PTI’s/Longer Terms</a:t>
            </a:r>
          </a:p>
          <a:p>
            <a:pPr marL="171450" indent="-171450">
              <a:buFontTx/>
              <a:buChar char="-"/>
            </a:pPr>
            <a:r>
              <a:rPr lang="en-US" dirty="0" smtClean="0">
                <a:latin typeface="Arial" charset="0"/>
                <a:cs typeface="Arial" charset="0"/>
              </a:rPr>
              <a:t>D’s = higher downs/Lower PTI’s/Shorter Terms</a:t>
            </a:r>
          </a:p>
          <a:p>
            <a:pPr marL="171450" indent="-171450">
              <a:buFontTx/>
              <a:buChar char="-"/>
            </a:pPr>
            <a:endParaRPr lang="en-US" dirty="0">
              <a:latin typeface="Arial" charset="0"/>
              <a:cs typeface="Arial" charset="0"/>
            </a:endParaRPr>
          </a:p>
          <a:p>
            <a:pPr marL="171450" indent="-171450">
              <a:buFontTx/>
              <a:buChar char="-"/>
            </a:pPr>
            <a:r>
              <a:rPr lang="en-US" dirty="0" smtClean="0">
                <a:latin typeface="Arial" charset="0"/>
                <a:cs typeface="Arial" charset="0"/>
              </a:rPr>
              <a:t>Past two – three years a customer had a credit bureau pull prior to coming to us – not seeing as many which means they are likely getting picked off.</a:t>
            </a:r>
            <a:endParaRPr lang="en-US" dirty="0" smtClean="0">
              <a:latin typeface="Arial" charset="0"/>
              <a:cs typeface="Arial" charset="0"/>
            </a:endParaRPr>
          </a:p>
          <a:p>
            <a:endParaRPr lang="en-US" dirty="0">
              <a:latin typeface="Arial" charset="0"/>
              <a:cs typeface="Arial" charset="0"/>
            </a:endParaRPr>
          </a:p>
          <a:p>
            <a:endParaRPr lang="en-US" dirty="0" smtClean="0">
              <a:latin typeface="Arial" charset="0"/>
              <a:cs typeface="Arial" charset="0"/>
            </a:endParaRPr>
          </a:p>
          <a:p>
            <a:endParaRPr lang="en-US" dirty="0">
              <a:latin typeface="Arial" charset="0"/>
              <a:cs typeface="Arial" charset="0"/>
            </a:endParaRPr>
          </a:p>
          <a:p>
            <a:r>
              <a:rPr lang="en-US" dirty="0" smtClean="0">
                <a:latin typeface="Arial" charset="0"/>
                <a:cs typeface="Arial" charset="0"/>
              </a:rPr>
              <a:t>\\</a:t>
            </a:r>
            <a:r>
              <a:rPr lang="en-US" dirty="0" smtClean="0">
                <a:latin typeface="Arial" charset="0"/>
                <a:cs typeface="Arial" charset="0"/>
              </a:rPr>
              <a:t>phx-corp-fs01\departmental shares\Treasury\Presentations\2013\2013-2\Requests\Customer Demographics LTM ending 6 30 13.pptx</a:t>
            </a:r>
          </a:p>
          <a:p>
            <a:endParaRPr lang="en-US" dirty="0" smtClean="0">
              <a:latin typeface="Arial" charset="0"/>
              <a:cs typeface="Arial" charset="0"/>
            </a:endParaRPr>
          </a:p>
        </p:txBody>
      </p:sp>
      <p:sp>
        <p:nvSpPr>
          <p:cNvPr id="4" name="Slide Number Placeholder 3"/>
          <p:cNvSpPr>
            <a:spLocks noGrp="1"/>
          </p:cNvSpPr>
          <p:nvPr>
            <p:ph type="sldNum" sz="quarter" idx="5"/>
          </p:nvPr>
        </p:nvSpPr>
        <p:spPr/>
        <p:txBody>
          <a:bodyPr/>
          <a:lstStyle/>
          <a:p>
            <a:pPr>
              <a:defRPr/>
            </a:pPr>
            <a:fld id="{E854440A-E550-40E3-AE67-972D5C43F4B3}" type="slidenum">
              <a:rPr lang="en-US" smtClean="0">
                <a:solidFill>
                  <a:prstClr val="black"/>
                </a:solidFill>
              </a:rPr>
              <a:pPr>
                <a:defRPr/>
              </a:pPr>
              <a:t>16</a:t>
            </a:fld>
            <a:endParaRPr lang="en-US" dirty="0">
              <a:solidFill>
                <a:prstClr val="black"/>
              </a:solidFill>
            </a:endParaRPr>
          </a:p>
        </p:txBody>
      </p:sp>
    </p:spTree>
    <p:extLst>
      <p:ext uri="{BB962C8B-B14F-4D97-AF65-F5344CB8AC3E}">
        <p14:creationId xmlns:p14="http://schemas.microsoft.com/office/powerpoint/2010/main" val="15250654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693738"/>
            <a:ext cx="4618038" cy="2326481"/>
          </a:xfrm>
        </p:spPr>
      </p:sp>
      <p:sp>
        <p:nvSpPr>
          <p:cNvPr id="3" name="Notes Placeholder 2"/>
          <p:cNvSpPr>
            <a:spLocks noGrp="1"/>
          </p:cNvSpPr>
          <p:nvPr>
            <p:ph type="body" idx="1"/>
          </p:nvPr>
        </p:nvSpPr>
        <p:spPr>
          <a:xfrm>
            <a:off x="658019" y="3172619"/>
            <a:ext cx="5563870" cy="5486400"/>
          </a:xfrm>
        </p:spPr>
        <p:txBody>
          <a:bodyPr/>
          <a:lstStyle/>
          <a:p>
            <a:r>
              <a:rPr lang="en-US" sz="1100" dirty="0" smtClean="0"/>
              <a:t>Talk about staffing levels being back -Beginning of 2013 @ 150 APC in the 17 – 43 DPD bucket</a:t>
            </a:r>
            <a:endParaRPr lang="en-US" sz="1100" dirty="0" smtClean="0"/>
          </a:p>
          <a:p>
            <a:endParaRPr lang="en-US" sz="1100" dirty="0"/>
          </a:p>
          <a:p>
            <a:r>
              <a:rPr lang="en-US" sz="1100" b="1" dirty="0" smtClean="0"/>
              <a:t>Customer Service 2.0 on timeline </a:t>
            </a:r>
            <a:r>
              <a:rPr lang="en-US" sz="1100" dirty="0" smtClean="0"/>
              <a:t>– eliminated invasive stuff like door knocks/implemented training from call monitoring, etc.</a:t>
            </a:r>
          </a:p>
          <a:p>
            <a:endParaRPr lang="en-US" sz="1100" dirty="0"/>
          </a:p>
          <a:p>
            <a:r>
              <a:rPr lang="en-US" sz="1100" b="1" dirty="0" smtClean="0"/>
              <a:t>Customer Experience 2.1 </a:t>
            </a:r>
            <a:r>
              <a:rPr lang="en-US" sz="1100" dirty="0" smtClean="0"/>
              <a:t>– Additional training related FDCPA (Fair Debt Collection Practices Act) – restricted reference contacts to high delinquency loans, reduced intraday call frequency on early delinquent,  implemented call delays based on contact and payment </a:t>
            </a:r>
            <a:r>
              <a:rPr lang="en-US" sz="1100" dirty="0" err="1" smtClean="0"/>
              <a:t>recency</a:t>
            </a:r>
            <a:r>
              <a:rPr lang="en-US" sz="1100" dirty="0" smtClean="0"/>
              <a:t> (</a:t>
            </a:r>
            <a:r>
              <a:rPr lang="en-US" sz="1100" b="1" dirty="0" smtClean="0"/>
              <a:t>note: </a:t>
            </a:r>
            <a:r>
              <a:rPr lang="en-US" sz="1100" dirty="0" smtClean="0"/>
              <a:t>now shifting away from some of these initiatives, only noted in case we need to discuss)</a:t>
            </a:r>
          </a:p>
          <a:p>
            <a:endParaRPr lang="en-US" sz="1100" dirty="0"/>
          </a:p>
          <a:p>
            <a:r>
              <a:rPr lang="en-US" sz="1100" dirty="0" smtClean="0"/>
              <a:t>Recently added a 1</a:t>
            </a:r>
            <a:r>
              <a:rPr lang="en-US" sz="1100" baseline="30000" dirty="0" smtClean="0"/>
              <a:t>st</a:t>
            </a:r>
            <a:r>
              <a:rPr lang="en-US" sz="1100" dirty="0" smtClean="0"/>
              <a:t> time delinquent group: 11 day no contact, bad phone number, no payment</a:t>
            </a:r>
          </a:p>
          <a:p>
            <a:endParaRPr lang="en-US" sz="1100" dirty="0"/>
          </a:p>
          <a:p>
            <a:r>
              <a:rPr lang="en-US" sz="1100" dirty="0" smtClean="0"/>
              <a:t>Also have a custome</a:t>
            </a:r>
            <a:r>
              <a:rPr lang="en-US" sz="1100" dirty="0" smtClean="0"/>
              <a:t>r service group taking inbound calls to handle account inquiries, customer relations, payment methods/locations, account information, etc.</a:t>
            </a:r>
            <a:endParaRPr lang="en-US" sz="1100" dirty="0" smtClean="0"/>
          </a:p>
          <a:p>
            <a:endParaRPr lang="en-US" sz="1100" dirty="0"/>
          </a:p>
          <a:p>
            <a:r>
              <a:rPr lang="en-US" sz="1100" dirty="0" smtClean="0"/>
              <a:t>2013 initiatives – may shift to see both centers collecting across all buckets (recently shifted Dallas to collect some in the 44 – 60 DPD) to have better career </a:t>
            </a:r>
            <a:r>
              <a:rPr lang="en-US" sz="1100" dirty="0" err="1" smtClean="0"/>
              <a:t>pathing</a:t>
            </a:r>
            <a:r>
              <a:rPr lang="en-US" sz="1100" dirty="0" smtClean="0"/>
              <a:t> and also see if there is some efficiency based on time zone/location </a:t>
            </a:r>
          </a:p>
          <a:p>
            <a:r>
              <a:rPr lang="en-US" sz="1100" dirty="0"/>
              <a:t>	</a:t>
            </a:r>
            <a:r>
              <a:rPr lang="en-US" sz="1100" dirty="0" smtClean="0"/>
              <a:t>-integrate GPS use into collections system, web based collections system (touch screen to have phone dial a number, eliminate the manual dialing, tracking of call times in system, etc.) </a:t>
            </a:r>
            <a:endParaRPr lang="en-US" sz="1100" dirty="0"/>
          </a:p>
          <a:p>
            <a:endParaRPr lang="en-US" sz="1100" dirty="0" smtClean="0"/>
          </a:p>
          <a:p>
            <a:r>
              <a:rPr lang="en-US" sz="1100" dirty="0" smtClean="0"/>
              <a:t>Turnover – typically see 50% of attrition w/in 1</a:t>
            </a:r>
            <a:r>
              <a:rPr lang="en-US" sz="1100" baseline="30000" dirty="0" smtClean="0"/>
              <a:t>st</a:t>
            </a:r>
            <a:r>
              <a:rPr lang="en-US" sz="1100" dirty="0" smtClean="0"/>
              <a:t> 90 days (2012 Annualized = 72%, 2013 tracking around 60%)</a:t>
            </a:r>
          </a:p>
          <a:p>
            <a:r>
              <a:rPr lang="en-US" sz="1100" dirty="0" smtClean="0"/>
              <a:t>May have to discuss difference between industry and how we handle charge-offs/recoveries</a:t>
            </a:r>
          </a:p>
          <a:p>
            <a:r>
              <a:rPr lang="en-US" sz="1100" dirty="0" smtClean="0"/>
              <a:t>Bad Bank group = 9 </a:t>
            </a:r>
            <a:r>
              <a:rPr lang="en-US" sz="1100" dirty="0" err="1" smtClean="0"/>
              <a:t>ee’s</a:t>
            </a:r>
            <a:r>
              <a:rPr lang="en-US" sz="1100" dirty="0" smtClean="0"/>
              <a:t>, Go financial Collections = 50 Employees , Dialer = Avaya – 3 outbound teams in Barbados, 2 in Dallas (60%/40% split)</a:t>
            </a:r>
            <a:endParaRPr lang="en-US" sz="1100" dirty="0"/>
          </a:p>
          <a:p>
            <a:r>
              <a:rPr lang="en-US" sz="1100" dirty="0" smtClean="0"/>
              <a:t>See also Joe’s notes on servicing/collections:</a:t>
            </a:r>
          </a:p>
          <a:p>
            <a:r>
              <a:rPr lang="en-US" sz="1100" dirty="0" smtClean="0"/>
              <a:t>\\</a:t>
            </a:r>
            <a:r>
              <a:rPr lang="en-US" sz="1100" dirty="0" smtClean="0"/>
              <a:t>phx-corp-fs01\departmental shares\Treasury\Presentations\2013\Support\Loan Servicing Timeline &amp; Current </a:t>
            </a:r>
            <a:r>
              <a:rPr lang="en-US" sz="1100" dirty="0" smtClean="0"/>
              <a:t>Strategy.pptx</a:t>
            </a:r>
            <a:endParaRPr lang="en-US" sz="1100" dirty="0" smtClean="0"/>
          </a:p>
        </p:txBody>
      </p:sp>
      <p:sp>
        <p:nvSpPr>
          <p:cNvPr id="4" name="Slide Number Placeholder 3"/>
          <p:cNvSpPr>
            <a:spLocks noGrp="1"/>
          </p:cNvSpPr>
          <p:nvPr>
            <p:ph type="sldNum" sz="quarter" idx="10"/>
          </p:nvPr>
        </p:nvSpPr>
        <p:spPr/>
        <p:txBody>
          <a:bodyPr/>
          <a:lstStyle/>
          <a:p>
            <a:pPr>
              <a:defRPr/>
            </a:pPr>
            <a:fld id="{AA16AF55-0474-4EED-86F2-E05763DEDA4C}" type="slidenum">
              <a:rPr lang="en-US" smtClean="0"/>
              <a:pPr>
                <a:defRPr/>
              </a:pPr>
              <a:t>17</a:t>
            </a:fld>
            <a:endParaRPr lang="en-US" dirty="0"/>
          </a:p>
        </p:txBody>
      </p:sp>
    </p:spTree>
    <p:extLst>
      <p:ext uri="{BB962C8B-B14F-4D97-AF65-F5344CB8AC3E}">
        <p14:creationId xmlns:p14="http://schemas.microsoft.com/office/powerpoint/2010/main" val="40710001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6577" name="Rectangle 2"/>
          <p:cNvSpPr>
            <a:spLocks noGrp="1" noRot="1" noChangeAspect="1" noChangeArrowheads="1" noTextEdit="1"/>
          </p:cNvSpPr>
          <p:nvPr>
            <p:ph type="sldImg"/>
          </p:nvPr>
        </p:nvSpPr>
        <p:spPr>
          <a:ln/>
        </p:spPr>
      </p:sp>
      <p:sp>
        <p:nvSpPr>
          <p:cNvPr id="1816578" name="Rectangle 3"/>
          <p:cNvSpPr>
            <a:spLocks noGrp="1" noChangeArrowheads="1"/>
          </p:cNvSpPr>
          <p:nvPr>
            <p:ph type="body" idx="1"/>
          </p:nvPr>
        </p:nvSpPr>
        <p:spPr>
          <a:noFill/>
          <a:ln/>
        </p:spPr>
        <p:txBody>
          <a:bodyPr/>
          <a:lstStyle/>
          <a:p>
            <a:r>
              <a:rPr lang="en-US" dirty="0" smtClean="0">
                <a:latin typeface="Arial" charset="0"/>
                <a:cs typeface="Arial" charset="0"/>
              </a:rPr>
              <a:t>Confirm approach/talk </a:t>
            </a:r>
            <a:r>
              <a:rPr lang="en-US" dirty="0" err="1" smtClean="0">
                <a:latin typeface="Arial" charset="0"/>
                <a:cs typeface="Arial" charset="0"/>
              </a:rPr>
              <a:t>off’s</a:t>
            </a:r>
            <a:r>
              <a:rPr lang="en-US" dirty="0" smtClean="0">
                <a:latin typeface="Arial" charset="0"/>
                <a:cs typeface="Arial" charset="0"/>
              </a:rPr>
              <a:t> on plane…</a:t>
            </a:r>
            <a:endParaRPr lang="en-US" dirty="0">
              <a:latin typeface="Arial" charset="0"/>
              <a:cs typeface="Arial" charset="0"/>
            </a:endParaRPr>
          </a:p>
          <a:p>
            <a:endParaRPr lang="en-US" dirty="0" smtClean="0">
              <a:latin typeface="Arial" charset="0"/>
              <a:cs typeface="Arial" charset="0"/>
            </a:endParaRPr>
          </a:p>
          <a:p>
            <a:endParaRPr lang="en-US" dirty="0">
              <a:latin typeface="Arial" charset="0"/>
              <a:cs typeface="Arial" charset="0"/>
            </a:endParaRPr>
          </a:p>
          <a:p>
            <a:endParaRPr lang="en-US" dirty="0" smtClean="0">
              <a:latin typeface="Arial" charset="0"/>
              <a:cs typeface="Arial" charset="0"/>
            </a:endParaRPr>
          </a:p>
          <a:p>
            <a:endParaRPr lang="en-US" dirty="0">
              <a:latin typeface="Arial" charset="0"/>
              <a:cs typeface="Arial" charset="0"/>
            </a:endParaRPr>
          </a:p>
          <a:p>
            <a:endParaRPr lang="en-US" dirty="0" smtClean="0">
              <a:latin typeface="Arial" charset="0"/>
              <a:cs typeface="Arial" charset="0"/>
            </a:endParaRPr>
          </a:p>
          <a:p>
            <a:endParaRPr lang="en-US" dirty="0">
              <a:latin typeface="Arial" charset="0"/>
              <a:cs typeface="Arial" charset="0"/>
            </a:endParaRPr>
          </a:p>
          <a:p>
            <a:endParaRPr lang="en-US" dirty="0" smtClean="0">
              <a:latin typeface="Arial" charset="0"/>
              <a:cs typeface="Arial" charset="0"/>
            </a:endParaRPr>
          </a:p>
          <a:p>
            <a:endParaRPr lang="en-US" dirty="0">
              <a:latin typeface="Arial" charset="0"/>
              <a:cs typeface="Arial" charset="0"/>
            </a:endParaRPr>
          </a:p>
          <a:p>
            <a:endParaRPr lang="en-US" dirty="0" smtClean="0">
              <a:latin typeface="Arial" charset="0"/>
              <a:cs typeface="Arial" charset="0"/>
            </a:endParaRPr>
          </a:p>
          <a:p>
            <a:endParaRPr lang="en-US" dirty="0">
              <a:latin typeface="Arial" charset="0"/>
              <a:cs typeface="Arial" charset="0"/>
            </a:endParaRPr>
          </a:p>
          <a:p>
            <a:endParaRPr lang="en-US" dirty="0" smtClean="0">
              <a:latin typeface="Arial" charset="0"/>
              <a:cs typeface="Arial" charset="0"/>
            </a:endParaRPr>
          </a:p>
          <a:p>
            <a:endParaRPr lang="en-US" dirty="0">
              <a:latin typeface="Arial" charset="0"/>
              <a:cs typeface="Arial" charset="0"/>
            </a:endParaRPr>
          </a:p>
          <a:p>
            <a:endParaRPr lang="en-US" dirty="0" smtClean="0">
              <a:latin typeface="Arial" charset="0"/>
              <a:cs typeface="Arial" charset="0"/>
            </a:endParaRPr>
          </a:p>
          <a:p>
            <a:endParaRPr lang="en-US" dirty="0">
              <a:latin typeface="Arial" charset="0"/>
              <a:cs typeface="Arial" charset="0"/>
            </a:endParaRPr>
          </a:p>
          <a:p>
            <a:r>
              <a:rPr lang="en-US" dirty="0" smtClean="0">
                <a:latin typeface="Arial" charset="0"/>
                <a:cs typeface="Arial" charset="0"/>
              </a:rPr>
              <a:t>-30% of new customers come in with a trade in vehicle</a:t>
            </a:r>
          </a:p>
          <a:p>
            <a:r>
              <a:rPr lang="en-US" dirty="0" smtClean="0">
                <a:latin typeface="Arial" charset="0"/>
                <a:cs typeface="Arial" charset="0"/>
              </a:rPr>
              <a:t>-Approximately 45% of customers get to a full payout on the loan</a:t>
            </a:r>
            <a:endParaRPr lang="en-US" dirty="0" smtClean="0">
              <a:latin typeface="Arial" charset="0"/>
              <a:cs typeface="Arial" charset="0"/>
            </a:endParaRPr>
          </a:p>
          <a:p>
            <a:r>
              <a:rPr lang="en-US" dirty="0" smtClean="0">
                <a:latin typeface="Arial" charset="0"/>
                <a:cs typeface="Arial" charset="0"/>
              </a:rPr>
              <a:t>-repeat customers typically buying our Euro vehicles – tend to perform better than an A customer even if upon repeat scoring they are a C/D customer</a:t>
            </a:r>
            <a:endParaRPr lang="en-US" dirty="0">
              <a:latin typeface="Arial" charset="0"/>
              <a:cs typeface="Arial" charset="0"/>
            </a:endParaRPr>
          </a:p>
          <a:p>
            <a:endParaRPr lang="en-US" dirty="0" smtClean="0">
              <a:latin typeface="Arial" charset="0"/>
              <a:cs typeface="Arial" charset="0"/>
            </a:endParaRPr>
          </a:p>
          <a:p>
            <a:r>
              <a:rPr lang="en-US" dirty="0" smtClean="0">
                <a:latin typeface="Arial" charset="0"/>
                <a:cs typeface="Arial" charset="0"/>
              </a:rPr>
              <a:t>\\</a:t>
            </a:r>
            <a:r>
              <a:rPr lang="en-US" dirty="0" smtClean="0">
                <a:latin typeface="Arial" charset="0"/>
                <a:cs typeface="Arial" charset="0"/>
              </a:rPr>
              <a:t>phx-corp-fs01\departmental shares\Treasury\Presentations\2013\2013-2\03 -Net CO by Quarters_0613.xlsx</a:t>
            </a:r>
          </a:p>
          <a:p>
            <a:endParaRPr lang="en-US" dirty="0" smtClean="0">
              <a:latin typeface="Arial" charset="0"/>
              <a:cs typeface="Arial" charset="0"/>
            </a:endParaRPr>
          </a:p>
        </p:txBody>
      </p:sp>
    </p:spTree>
    <p:extLst>
      <p:ext uri="{BB962C8B-B14F-4D97-AF65-F5344CB8AC3E}">
        <p14:creationId xmlns:p14="http://schemas.microsoft.com/office/powerpoint/2010/main" val="30898890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 May only discuss this slide if the investor wants to hear the effect on the portfolio due to Santander</a:t>
            </a:r>
            <a:endParaRPr lang="en-US" dirty="0"/>
          </a:p>
          <a:p>
            <a:endParaRPr lang="en-US" dirty="0" smtClean="0"/>
          </a:p>
          <a:p>
            <a:pPr marL="171450" indent="-171450">
              <a:buFontTx/>
              <a:buChar char="-"/>
            </a:pPr>
            <a:r>
              <a:rPr lang="en-US" dirty="0" smtClean="0"/>
              <a:t>The 10% - 15% that don’t charge off at 90 past due have to have made a qualifying payment of $50 within the previous month</a:t>
            </a:r>
          </a:p>
          <a:p>
            <a:pPr marL="171450" indent="-171450">
              <a:buFontTx/>
              <a:buChar char="-"/>
            </a:pPr>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a:t>
            </a:r>
            <a:r>
              <a:rPr lang="en-US" dirty="0" smtClean="0"/>
              <a:t>phx-corp-fs01\departmental shares\Treasury\Presentations\2013\2013-2\Requests\SaveRateTracking.xlsx</a:t>
            </a:r>
            <a:endParaRPr lang="en-US" dirty="0"/>
          </a:p>
        </p:txBody>
      </p:sp>
      <p:sp>
        <p:nvSpPr>
          <p:cNvPr id="4" name="Slide Number Placeholder 3"/>
          <p:cNvSpPr>
            <a:spLocks noGrp="1"/>
          </p:cNvSpPr>
          <p:nvPr>
            <p:ph type="sldNum" sz="quarter" idx="10"/>
          </p:nvPr>
        </p:nvSpPr>
        <p:spPr/>
        <p:txBody>
          <a:bodyPr/>
          <a:lstStyle/>
          <a:p>
            <a:fld id="{0026D893-DBCE-4EAC-B10E-7EDD56C2C408}" type="slidenum">
              <a:rPr lang="en-US" smtClean="0"/>
              <a:pPr/>
              <a:t>19</a:t>
            </a:fld>
            <a:endParaRPr lang="en-US"/>
          </a:p>
        </p:txBody>
      </p:sp>
    </p:spTree>
    <p:extLst>
      <p:ext uri="{BB962C8B-B14F-4D97-AF65-F5344CB8AC3E}">
        <p14:creationId xmlns:p14="http://schemas.microsoft.com/office/powerpoint/2010/main" val="20026433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endParaRPr lang="en-US" dirty="0" smtClean="0"/>
          </a:p>
          <a:p>
            <a:endParaRPr lang="en-US" dirty="0"/>
          </a:p>
          <a:p>
            <a:endParaRPr lang="en-US" dirty="0" smtClean="0"/>
          </a:p>
          <a:p>
            <a:endParaRPr lang="en-US" dirty="0"/>
          </a:p>
          <a:p>
            <a:endParaRPr lang="en-US" dirty="0" smtClean="0"/>
          </a:p>
          <a:p>
            <a:r>
              <a:rPr lang="en-US" dirty="0" smtClean="0"/>
              <a:t>This is the percentage change from Q1 “if </a:t>
            </a:r>
            <a:r>
              <a:rPr lang="en-US" dirty="0" err="1" smtClean="0"/>
              <a:t>ever’s</a:t>
            </a:r>
            <a:r>
              <a:rPr lang="en-US" dirty="0" smtClean="0"/>
              <a:t>” w/12 mos. aging vs. Q2 “if </a:t>
            </a:r>
            <a:r>
              <a:rPr lang="en-US" dirty="0" err="1" smtClean="0"/>
              <a:t>ever’s</a:t>
            </a:r>
            <a:r>
              <a:rPr lang="en-US" dirty="0" smtClean="0"/>
              <a:t>” with 12 months changing – essentially shows that a smaller percentage of loans are ever getting into the later stage delinquency buckets (i.e. the increased collections staffing and changes are showing signs of paying off).</a:t>
            </a:r>
            <a:endParaRPr lang="en-US" dirty="0"/>
          </a:p>
          <a:p>
            <a:endParaRPr lang="en-US" dirty="0" smtClean="0"/>
          </a:p>
          <a:p>
            <a:endParaRPr lang="en-US" dirty="0"/>
          </a:p>
          <a:p>
            <a:endParaRPr lang="en-US" dirty="0" smtClean="0"/>
          </a:p>
          <a:p>
            <a:endParaRPr lang="en-US" dirty="0"/>
          </a:p>
          <a:p>
            <a:endParaRPr lang="en-US" dirty="0" smtClean="0"/>
          </a:p>
          <a:p>
            <a:r>
              <a:rPr lang="en-US" dirty="0" smtClean="0"/>
              <a:t>\\phx-corp-fs01\departmental shares\Treasury\Presentations\2013\2013-2\Requests\Ever DPD by quarter from Dan Ower.xlsx</a:t>
            </a:r>
          </a:p>
          <a:p>
            <a:endParaRPr lang="en-US" dirty="0"/>
          </a:p>
        </p:txBody>
      </p:sp>
      <p:sp>
        <p:nvSpPr>
          <p:cNvPr id="4" name="Slide Number Placeholder 3"/>
          <p:cNvSpPr>
            <a:spLocks noGrp="1"/>
          </p:cNvSpPr>
          <p:nvPr>
            <p:ph type="sldNum" sz="quarter" idx="10"/>
          </p:nvPr>
        </p:nvSpPr>
        <p:spPr/>
        <p:txBody>
          <a:bodyPr/>
          <a:lstStyle/>
          <a:p>
            <a:pPr>
              <a:defRPr/>
            </a:pPr>
            <a:fld id="{AA16AF55-0474-4EED-86F2-E05763DEDA4C}" type="slidenum">
              <a:rPr lang="en-US" smtClean="0"/>
              <a:pPr>
                <a:defRPr/>
              </a:pPr>
              <a:t>20</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973883404"/>
              </p:ext>
            </p:extLst>
          </p:nvPr>
        </p:nvGraphicFramePr>
        <p:xfrm>
          <a:off x="810419" y="4468019"/>
          <a:ext cx="5461000" cy="1129665"/>
        </p:xfrm>
        <a:graphic>
          <a:graphicData uri="http://schemas.openxmlformats.org/drawingml/2006/table">
            <a:tbl>
              <a:tblPr>
                <a:tableStyleId>{5C22544A-7EE6-4342-B048-85BDC9FD1C3A}</a:tableStyleId>
              </a:tblPr>
              <a:tblGrid>
                <a:gridCol w="863600"/>
                <a:gridCol w="990600"/>
                <a:gridCol w="901700"/>
                <a:gridCol w="889000"/>
                <a:gridCol w="1079500"/>
                <a:gridCol w="736600"/>
              </a:tblGrid>
              <a:tr h="38100">
                <a:tc>
                  <a:txBody>
                    <a:bodyPr/>
                    <a:lstStyle/>
                    <a:p>
                      <a:pPr algn="l" fontAlgn="b"/>
                      <a:r>
                        <a:rPr lang="en-US" sz="1100" u="none" strike="noStrike">
                          <a:effectLst/>
                        </a:rPr>
                        <a:t>Q1 </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u="none" strike="noStrike">
                          <a:effectLst/>
                        </a:rPr>
                        <a:t>Ever 1</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u="none" strike="noStrike">
                          <a:effectLst/>
                        </a:rPr>
                        <a:t>Ever 15</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u="none" strike="noStrike">
                          <a:effectLst/>
                        </a:rPr>
                        <a:t>Ever 30</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u="none" strike="noStrike">
                          <a:effectLst/>
                        </a:rPr>
                        <a:t>Ever 60</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u="none" strike="noStrike">
                          <a:effectLst/>
                        </a:rPr>
                        <a:t>CO</a:t>
                      </a:r>
                      <a:endParaRPr lang="en-US" sz="1100" b="1" i="0" u="none" strike="noStrike">
                        <a:solidFill>
                          <a:srgbClr val="000000"/>
                        </a:solidFill>
                        <a:effectLst/>
                        <a:latin typeface="Calibri"/>
                      </a:endParaRPr>
                    </a:p>
                  </a:txBody>
                  <a:tcPr marL="9525" marR="9525" marT="9525" marB="0" anchor="b"/>
                </a:tc>
              </a:tr>
              <a:tr h="190500">
                <a:tc>
                  <a:txBody>
                    <a:bodyPr/>
                    <a:lstStyle/>
                    <a:p>
                      <a:pPr algn="l" fontAlgn="b"/>
                      <a:r>
                        <a:rPr lang="en-US" sz="1100" u="none" strike="noStrike">
                          <a:effectLst/>
                        </a:rPr>
                        <a:t>2012 vs. 2011</a:t>
                      </a:r>
                      <a:endParaRPr lang="en-US" sz="1100" b="1"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1.7</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8.7</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9.4</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6.8</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2.1</a:t>
                      </a:r>
                      <a:endParaRPr lang="en-US" sz="1100" b="0" i="0" u="none" strike="noStrike">
                        <a:solidFill>
                          <a:srgbClr val="000000"/>
                        </a:solidFill>
                        <a:effectLst/>
                        <a:latin typeface="Calibri"/>
                      </a:endParaRPr>
                    </a:p>
                  </a:txBody>
                  <a:tcPr marL="9525" marR="9525" marT="9525" marB="0" anchor="b"/>
                </a:tc>
              </a:tr>
              <a:tr h="190500">
                <a:tc>
                  <a:txBody>
                    <a:bodyPr/>
                    <a:lstStyle/>
                    <a:p>
                      <a:pPr algn="l" fontAlgn="b"/>
                      <a:r>
                        <a:rPr lang="en-US" sz="1100" u="none" strike="noStrike">
                          <a:effectLst/>
                        </a:rPr>
                        <a:t>Q2</a:t>
                      </a:r>
                      <a:endParaRPr lang="en-US" sz="1100" b="1" i="0" u="none" strike="noStrike">
                        <a:solidFill>
                          <a:srgbClr val="000000"/>
                        </a:solidFill>
                        <a:effectLst/>
                        <a:latin typeface="Calibri"/>
                      </a:endParaRPr>
                    </a:p>
                  </a:txBody>
                  <a:tcPr marL="9525" marR="9525" marT="9525" marB="0" anchor="b"/>
                </a:tc>
                <a:tc>
                  <a:txBody>
                    <a:bodyPr/>
                    <a:lstStyle/>
                    <a:p>
                      <a:pPr algn="l" fontAlgn="b"/>
                      <a:endParaRPr lang="en-US" sz="1100" b="0" i="0" u="none" strike="noStrike">
                        <a:solidFill>
                          <a:srgbClr val="000000"/>
                        </a:solidFill>
                        <a:effectLst/>
                        <a:latin typeface="Calibri"/>
                      </a:endParaRPr>
                    </a:p>
                  </a:txBody>
                  <a:tcPr marL="9525" marR="9525" marT="9525" marB="0" anchor="b"/>
                </a:tc>
                <a:tc>
                  <a:txBody>
                    <a:bodyPr/>
                    <a:lstStyle/>
                    <a:p>
                      <a:pPr algn="l" fontAlgn="b"/>
                      <a:endParaRPr lang="en-US" sz="1100" b="0" i="0" u="none" strike="noStrike">
                        <a:solidFill>
                          <a:srgbClr val="000000"/>
                        </a:solidFill>
                        <a:effectLst/>
                        <a:latin typeface="Calibri"/>
                      </a:endParaRPr>
                    </a:p>
                  </a:txBody>
                  <a:tcPr marL="9525" marR="9525" marT="9525" marB="0" anchor="b"/>
                </a:tc>
                <a:tc>
                  <a:txBody>
                    <a:bodyPr/>
                    <a:lstStyle/>
                    <a:p>
                      <a:pPr algn="l" fontAlgn="b"/>
                      <a:endParaRPr lang="en-US" sz="1100" b="0" i="0" u="none" strike="noStrike">
                        <a:solidFill>
                          <a:srgbClr val="000000"/>
                        </a:solidFill>
                        <a:effectLst/>
                        <a:latin typeface="Calibri"/>
                      </a:endParaRPr>
                    </a:p>
                  </a:txBody>
                  <a:tcPr marL="9525" marR="9525" marT="9525" marB="0" anchor="b"/>
                </a:tc>
                <a:tc>
                  <a:txBody>
                    <a:bodyPr/>
                    <a:lstStyle/>
                    <a:p>
                      <a:pPr algn="l" fontAlgn="b"/>
                      <a:endParaRPr lang="en-US" sz="1100" b="0" i="0" u="none" strike="noStrike">
                        <a:solidFill>
                          <a:srgbClr val="000000"/>
                        </a:solidFill>
                        <a:effectLst/>
                        <a:latin typeface="Calibri"/>
                      </a:endParaRPr>
                    </a:p>
                  </a:txBody>
                  <a:tcPr marL="9525" marR="9525" marT="9525" marB="0" anchor="b"/>
                </a:tc>
                <a:tc>
                  <a:txBody>
                    <a:bodyPr/>
                    <a:lstStyle/>
                    <a:p>
                      <a:pPr algn="l" fontAlgn="b"/>
                      <a:endParaRPr lang="en-US" sz="1100" b="0" i="0" u="none" strike="noStrike">
                        <a:solidFill>
                          <a:srgbClr val="000000"/>
                        </a:solidFill>
                        <a:effectLst/>
                        <a:latin typeface="Calibri"/>
                      </a:endParaRPr>
                    </a:p>
                  </a:txBody>
                  <a:tcPr marL="9525" marR="9525" marT="9525" marB="0" anchor="b"/>
                </a:tc>
              </a:tr>
              <a:tr h="190500">
                <a:tc>
                  <a:txBody>
                    <a:bodyPr/>
                    <a:lstStyle/>
                    <a:p>
                      <a:pPr algn="l" fontAlgn="b"/>
                      <a:r>
                        <a:rPr lang="en-US" sz="1100" u="none" strike="noStrike">
                          <a:effectLst/>
                        </a:rPr>
                        <a:t>2012 vs. 2011</a:t>
                      </a:r>
                      <a:endParaRPr lang="en-US" sz="1100" b="1"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-1.5</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7.1</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8</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4.7</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1.2</a:t>
                      </a:r>
                      <a:endParaRPr lang="en-US" sz="1100" b="0" i="0" u="none" strike="noStrike">
                        <a:solidFill>
                          <a:srgbClr val="000000"/>
                        </a:solidFill>
                        <a:effectLst/>
                        <a:latin typeface="Calibri"/>
                      </a:endParaRPr>
                    </a:p>
                  </a:txBody>
                  <a:tcPr marL="9525" marR="9525" marT="9525" marB="0" anchor="b"/>
                </a:tc>
              </a:tr>
              <a:tr h="190500">
                <a:tc>
                  <a:txBody>
                    <a:bodyPr/>
                    <a:lstStyle/>
                    <a:p>
                      <a:pPr algn="l" fontAlgn="b"/>
                      <a:endParaRPr lang="en-US" sz="1100" b="0" i="0" u="none" strike="noStrike">
                        <a:solidFill>
                          <a:srgbClr val="000000"/>
                        </a:solidFill>
                        <a:effectLst/>
                        <a:latin typeface="Calibri"/>
                      </a:endParaRPr>
                    </a:p>
                  </a:txBody>
                  <a:tcPr marL="9525" marR="9525" marT="9525" marB="0" anchor="b"/>
                </a:tc>
                <a:tc>
                  <a:txBody>
                    <a:bodyPr/>
                    <a:lstStyle/>
                    <a:p>
                      <a:pPr algn="l" fontAlgn="b"/>
                      <a:endParaRPr lang="en-US" sz="1100" b="0" i="0" u="none" strike="noStrike">
                        <a:solidFill>
                          <a:srgbClr val="000000"/>
                        </a:solidFill>
                        <a:effectLst/>
                        <a:latin typeface="Calibri"/>
                      </a:endParaRPr>
                    </a:p>
                  </a:txBody>
                  <a:tcPr marL="9525" marR="9525" marT="9525" marB="0" anchor="b"/>
                </a:tc>
                <a:tc>
                  <a:txBody>
                    <a:bodyPr/>
                    <a:lstStyle/>
                    <a:p>
                      <a:pPr algn="l" fontAlgn="b"/>
                      <a:endParaRPr lang="en-US" sz="1100" b="0" i="0" u="none" strike="noStrike">
                        <a:solidFill>
                          <a:srgbClr val="000000"/>
                        </a:solidFill>
                        <a:effectLst/>
                        <a:latin typeface="Calibri"/>
                      </a:endParaRPr>
                    </a:p>
                  </a:txBody>
                  <a:tcPr marL="9525" marR="9525" marT="9525" marB="0" anchor="b"/>
                </a:tc>
                <a:tc>
                  <a:txBody>
                    <a:bodyPr/>
                    <a:lstStyle/>
                    <a:p>
                      <a:pPr algn="l" fontAlgn="b"/>
                      <a:endParaRPr lang="en-US" sz="1100" b="0" i="0" u="none" strike="noStrike">
                        <a:solidFill>
                          <a:srgbClr val="000000"/>
                        </a:solidFill>
                        <a:effectLst/>
                        <a:latin typeface="Calibri"/>
                      </a:endParaRPr>
                    </a:p>
                  </a:txBody>
                  <a:tcPr marL="9525" marR="9525" marT="9525" marB="0" anchor="b"/>
                </a:tc>
                <a:tc>
                  <a:txBody>
                    <a:bodyPr/>
                    <a:lstStyle/>
                    <a:p>
                      <a:pPr algn="l" fontAlgn="b"/>
                      <a:endParaRPr lang="en-US" sz="1100" b="0" i="0" u="none" strike="noStrike">
                        <a:solidFill>
                          <a:srgbClr val="000000"/>
                        </a:solidFill>
                        <a:effectLst/>
                        <a:latin typeface="Calibri"/>
                      </a:endParaRPr>
                    </a:p>
                  </a:txBody>
                  <a:tcPr marL="9525" marR="9525" marT="9525" marB="0" anchor="b"/>
                </a:tc>
                <a:tc>
                  <a:txBody>
                    <a:bodyPr/>
                    <a:lstStyle/>
                    <a:p>
                      <a:pPr algn="l" fontAlgn="b"/>
                      <a:endParaRPr lang="en-US" sz="1100" b="0" i="0" u="none" strike="noStrike">
                        <a:solidFill>
                          <a:srgbClr val="000000"/>
                        </a:solidFill>
                        <a:effectLst/>
                        <a:latin typeface="Calibri"/>
                      </a:endParaRPr>
                    </a:p>
                  </a:txBody>
                  <a:tcPr marL="9525" marR="9525" marT="9525" marB="0" anchor="b"/>
                </a:tc>
              </a:tr>
              <a:tr h="190500">
                <a:tc>
                  <a:txBody>
                    <a:bodyPr/>
                    <a:lstStyle/>
                    <a:p>
                      <a:pPr algn="l" fontAlgn="b"/>
                      <a:r>
                        <a:rPr lang="en-US" sz="1100" u="none" strike="noStrike">
                          <a:effectLst/>
                        </a:rPr>
                        <a:t>Difference</a:t>
                      </a:r>
                      <a:endParaRPr lang="en-US" sz="1100" b="1"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3.2</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1.6</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1.4</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2.1</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dirty="0">
                          <a:effectLst/>
                        </a:rPr>
                        <a:t>0.9</a:t>
                      </a:r>
                      <a:endParaRPr lang="en-US" sz="1100" b="0"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26917092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-Placing continued emphasis on signing up for recurring ACH at point of sale</a:t>
            </a:r>
            <a:endParaRPr lang="en-US" dirty="0" smtClean="0"/>
          </a:p>
          <a:p>
            <a:r>
              <a:rPr lang="en-US" dirty="0" smtClean="0"/>
              <a:t>- Life of loan cost savings for recurring ACH – typically see an additional $200 - $300 in cost savings  </a:t>
            </a:r>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a:t>
            </a:r>
            <a:r>
              <a:rPr lang="en-US" dirty="0" smtClean="0"/>
              <a:t>phx-corp-fs01\departmental shares\Treasury\Presentations\2013\2013-2\Requests\</a:t>
            </a:r>
            <a:r>
              <a:rPr lang="en-US" dirty="0" err="1" smtClean="0"/>
              <a:t>PmtCount_ByType_Through</a:t>
            </a:r>
            <a:r>
              <a:rPr lang="en-US" dirty="0" smtClean="0"/>
              <a:t> July 2013.xlsx (Updated</a:t>
            </a:r>
            <a:r>
              <a:rPr lang="en-US" baseline="0" dirty="0" smtClean="0"/>
              <a:t> 8.16.2013)</a:t>
            </a:r>
            <a:endParaRPr lang="en-US" dirty="0"/>
          </a:p>
        </p:txBody>
      </p:sp>
      <p:sp>
        <p:nvSpPr>
          <p:cNvPr id="4" name="Slide Number Placeholder 3"/>
          <p:cNvSpPr>
            <a:spLocks noGrp="1"/>
          </p:cNvSpPr>
          <p:nvPr>
            <p:ph type="sldNum" sz="quarter" idx="10"/>
          </p:nvPr>
        </p:nvSpPr>
        <p:spPr/>
        <p:txBody>
          <a:bodyPr/>
          <a:lstStyle/>
          <a:p>
            <a:pPr>
              <a:defRPr/>
            </a:pPr>
            <a:fld id="{AA16AF55-0474-4EED-86F2-E05763DEDA4C}" type="slidenum">
              <a:rPr lang="en-US" smtClean="0"/>
              <a:pPr>
                <a:defRPr/>
              </a:pPr>
              <a:t>21</a:t>
            </a:fld>
            <a:endParaRPr lang="en-US" dirty="0"/>
          </a:p>
        </p:txBody>
      </p:sp>
    </p:spTree>
    <p:extLst>
      <p:ext uri="{BB962C8B-B14F-4D97-AF65-F5344CB8AC3E}">
        <p14:creationId xmlns:p14="http://schemas.microsoft.com/office/powerpoint/2010/main" val="36378201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noTextEdit="1"/>
          </p:cNvSpPr>
          <p:nvPr>
            <p:ph type="sldImg"/>
          </p:nvPr>
        </p:nvSpPr>
        <p:spPr>
          <a:ln/>
        </p:spPr>
      </p:sp>
      <p:sp>
        <p:nvSpPr>
          <p:cNvPr id="80898" name="Rectangle 3"/>
          <p:cNvSpPr>
            <a:spLocks noGrp="1" noChangeArrowheads="1"/>
          </p:cNvSpPr>
          <p:nvPr>
            <p:ph type="body" idx="1"/>
          </p:nvPr>
        </p:nvSpPr>
        <p:spPr>
          <a:noFill/>
          <a:ln/>
        </p:spPr>
        <p:txBody>
          <a:bodyPr/>
          <a:lstStyle/>
          <a:p>
            <a:pPr eaLnBrk="1" hangingPunct="1"/>
            <a:endParaRPr lang="en-US" dirty="0" smtClean="0"/>
          </a:p>
          <a:p>
            <a:pPr eaLnBrk="1" hangingPunct="1"/>
            <a:endParaRPr lang="en-US" dirty="0"/>
          </a:p>
          <a:p>
            <a:pPr eaLnBrk="1" hangingPunct="1"/>
            <a:endParaRPr lang="en-US" dirty="0" smtClean="0"/>
          </a:p>
          <a:p>
            <a:pPr eaLnBrk="1" hangingPunct="1"/>
            <a:endParaRPr lang="en-US" dirty="0"/>
          </a:p>
          <a:p>
            <a:pPr eaLnBrk="1" hangingPunct="1"/>
            <a:endParaRPr lang="en-US" dirty="0" smtClean="0"/>
          </a:p>
          <a:p>
            <a:pPr eaLnBrk="1" hangingPunct="1"/>
            <a:endParaRPr lang="en-US" dirty="0"/>
          </a:p>
          <a:p>
            <a:pPr eaLnBrk="1" hangingPunct="1"/>
            <a:endParaRPr lang="en-US" dirty="0" smtClean="0"/>
          </a:p>
          <a:p>
            <a:pPr eaLnBrk="1" hangingPunct="1"/>
            <a:endParaRPr lang="en-US" dirty="0"/>
          </a:p>
          <a:p>
            <a:pPr eaLnBrk="1" hangingPunct="1"/>
            <a:endParaRPr lang="en-US" dirty="0" smtClean="0"/>
          </a:p>
          <a:p>
            <a:pPr eaLnBrk="1" hangingPunct="1"/>
            <a:endParaRPr lang="en-US" dirty="0"/>
          </a:p>
          <a:p>
            <a:pPr eaLnBrk="1" hangingPunct="1"/>
            <a:endParaRPr lang="en-US" dirty="0" smtClean="0"/>
          </a:p>
          <a:p>
            <a:pPr eaLnBrk="1" hangingPunct="1"/>
            <a:r>
              <a:rPr lang="en-US" dirty="0" smtClean="0"/>
              <a:t>MMR Index – auction only index</a:t>
            </a:r>
          </a:p>
          <a:p>
            <a:pPr eaLnBrk="1" hangingPunct="1"/>
            <a:endParaRPr lang="en-US" dirty="0"/>
          </a:p>
          <a:p>
            <a:pPr eaLnBrk="1" hangingPunct="1"/>
            <a:r>
              <a:rPr lang="en-US" dirty="0" smtClean="0"/>
              <a:t>NOTE: Wholesale/Retail </a:t>
            </a:r>
            <a:r>
              <a:rPr lang="en-US" dirty="0" err="1" smtClean="0"/>
              <a:t>Blackbook</a:t>
            </a:r>
            <a:r>
              <a:rPr lang="en-US" dirty="0" smtClean="0"/>
              <a:t> – more accurate than MMR – gets down to trim level</a:t>
            </a:r>
          </a:p>
          <a:p>
            <a:r>
              <a:rPr lang="en-US" dirty="0"/>
              <a:t>For our business model – vehicle pricing coming down is a net win for us – (i.e. better margin on </a:t>
            </a:r>
            <a:r>
              <a:rPr lang="en-US" dirty="0" smtClean="0"/>
              <a:t>sale – not better for a securitization trust)</a:t>
            </a:r>
            <a:endParaRPr lang="en-US" dirty="0" smtClean="0"/>
          </a:p>
          <a:p>
            <a:pPr eaLnBrk="1" hangingPunct="1"/>
            <a:endParaRPr lang="en-US" dirty="0" smtClean="0"/>
          </a:p>
          <a:p>
            <a:pPr eaLnBrk="1" hangingPunct="1"/>
            <a:r>
              <a:rPr lang="en-US" dirty="0" smtClean="0"/>
              <a:t>\\</a:t>
            </a:r>
            <a:r>
              <a:rPr lang="en-US" dirty="0" smtClean="0"/>
              <a:t>phx-corp-fs01\departmental shares\Financial Reporting\Monthly </a:t>
            </a:r>
            <a:r>
              <a:rPr lang="en-US" dirty="0" err="1" smtClean="0"/>
              <a:t>Financials_DAX</a:t>
            </a:r>
            <a:r>
              <a:rPr lang="en-US" dirty="0" smtClean="0"/>
              <a:t>\Financials 2013\Financials June 2013\Reporting\Lender Presentation Data - June 2013.xls – Slide 17 Recovery </a:t>
            </a:r>
          </a:p>
        </p:txBody>
      </p:sp>
    </p:spTree>
    <p:extLst>
      <p:ext uri="{BB962C8B-B14F-4D97-AF65-F5344CB8AC3E}">
        <p14:creationId xmlns:p14="http://schemas.microsoft.com/office/powerpoint/2010/main" val="21869326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7377" name="Slide Image Placeholder 1"/>
          <p:cNvSpPr>
            <a:spLocks noGrp="1" noRot="1" noChangeAspect="1" noTextEdit="1"/>
          </p:cNvSpPr>
          <p:nvPr>
            <p:ph type="sldImg"/>
          </p:nvPr>
        </p:nvSpPr>
        <p:spPr>
          <a:xfrm>
            <a:off x="1169988" y="693738"/>
            <a:ext cx="4618037" cy="3465512"/>
          </a:xfrm>
          <a:ln/>
        </p:spPr>
      </p:sp>
      <p:sp>
        <p:nvSpPr>
          <p:cNvPr id="1637378" name="Notes Placeholder 2"/>
          <p:cNvSpPr>
            <a:spLocks noGrp="1"/>
          </p:cNvSpPr>
          <p:nvPr>
            <p:ph type="body" idx="1"/>
          </p:nvPr>
        </p:nvSpPr>
        <p:spPr>
          <a:noFill/>
          <a:ln/>
        </p:spPr>
        <p:txBody>
          <a:bodyPr lIns="93072" tIns="46537" rIns="93072" bIns="46537"/>
          <a:lstStyle/>
          <a:p>
            <a:endParaRPr lang="en-US" dirty="0" smtClean="0">
              <a:latin typeface="Arial" charset="0"/>
              <a:cs typeface="Arial" charset="0"/>
            </a:endParaRPr>
          </a:p>
        </p:txBody>
      </p:sp>
      <p:sp>
        <p:nvSpPr>
          <p:cNvPr id="1637379" name="Slide Number Placeholder 3"/>
          <p:cNvSpPr txBox="1">
            <a:spLocks noGrp="1"/>
          </p:cNvSpPr>
          <p:nvPr/>
        </p:nvSpPr>
        <p:spPr bwMode="auto">
          <a:xfrm>
            <a:off x="3938590" y="8778878"/>
            <a:ext cx="3014662" cy="460374"/>
          </a:xfrm>
          <a:prstGeom prst="rect">
            <a:avLst/>
          </a:prstGeom>
          <a:noFill/>
          <a:ln w="9525">
            <a:noFill/>
            <a:miter lim="800000"/>
            <a:headEnd/>
            <a:tailEnd/>
          </a:ln>
        </p:spPr>
        <p:txBody>
          <a:bodyPr lIns="93072" tIns="46537" rIns="93072" bIns="46537" anchor="b"/>
          <a:lstStyle/>
          <a:p>
            <a:pPr algn="r" defTabSz="929993"/>
            <a:fld id="{28E95C40-9178-4F00-ACEC-064EEE1CB815}" type="slidenum">
              <a:rPr lang="en-US" sz="1300">
                <a:cs typeface="Arial" charset="0"/>
              </a:rPr>
              <a:pPr algn="r" defTabSz="929993"/>
              <a:t>23</a:t>
            </a:fld>
            <a:endParaRPr lang="en-US" sz="1300" dirty="0">
              <a:cs typeface="Arial" charset="0"/>
            </a:endParaRPr>
          </a:p>
        </p:txBody>
      </p:sp>
    </p:spTree>
    <p:extLst>
      <p:ext uri="{BB962C8B-B14F-4D97-AF65-F5344CB8AC3E}">
        <p14:creationId xmlns:p14="http://schemas.microsoft.com/office/powerpoint/2010/main" val="30815602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5313" name="Rectangle 2"/>
          <p:cNvSpPr>
            <a:spLocks noGrp="1" noRot="1" noChangeAspect="1" noChangeArrowheads="1" noTextEdit="1"/>
          </p:cNvSpPr>
          <p:nvPr>
            <p:ph type="sldImg"/>
          </p:nvPr>
        </p:nvSpPr>
        <p:spPr>
          <a:ln/>
        </p:spPr>
      </p:sp>
      <p:sp>
        <p:nvSpPr>
          <p:cNvPr id="1805314" name="Rectangle 3"/>
          <p:cNvSpPr>
            <a:spLocks noGrp="1" noChangeArrowheads="1"/>
          </p:cNvSpPr>
          <p:nvPr>
            <p:ph type="body" idx="1"/>
          </p:nvPr>
        </p:nvSpPr>
        <p:spPr>
          <a:noFill/>
          <a:ln/>
        </p:spPr>
        <p:txBody>
          <a:bodyPr lIns="92349" tIns="46176" rIns="92349" bIns="46176"/>
          <a:lstStyle/>
          <a:p>
            <a:r>
              <a:rPr lang="en-US" dirty="0" smtClean="0">
                <a:latin typeface="Arial" charset="0"/>
                <a:cs typeface="Arial" charset="0"/>
              </a:rPr>
              <a:t>Revenue – composed of vehicle sales and interest income</a:t>
            </a:r>
          </a:p>
          <a:p>
            <a:endParaRPr lang="en-US" dirty="0">
              <a:latin typeface="Arial" charset="0"/>
              <a:cs typeface="Arial" charset="0"/>
            </a:endParaRPr>
          </a:p>
          <a:p>
            <a:r>
              <a:rPr lang="en-US" dirty="0" smtClean="0">
                <a:latin typeface="Arial" charset="0"/>
                <a:cs typeface="Arial" charset="0"/>
              </a:rPr>
              <a:t>Struggle over the past fe</a:t>
            </a:r>
            <a:r>
              <a:rPr lang="en-US" dirty="0" smtClean="0">
                <a:latin typeface="Arial" charset="0"/>
                <a:cs typeface="Arial" charset="0"/>
              </a:rPr>
              <a:t>w years has been the increase in cost of car:   Countered by changing a few items due to customer not being able to afford the increase in vehicle: slightly older car w/more miles (</a:t>
            </a:r>
            <a:r>
              <a:rPr lang="en-US" dirty="0" err="1" smtClean="0">
                <a:latin typeface="Arial" charset="0"/>
                <a:cs typeface="Arial" charset="0"/>
              </a:rPr>
              <a:t>i.e.Quality</a:t>
            </a:r>
            <a:r>
              <a:rPr lang="en-US" dirty="0" smtClean="0">
                <a:latin typeface="Arial" charset="0"/>
                <a:cs typeface="Arial" charset="0"/>
              </a:rPr>
              <a:t> of Car), slight decrease in margin, and increase in term of loan to keep an affordable payment level – just now starting to see vehicle prices level (and possibly start coming down)</a:t>
            </a:r>
          </a:p>
          <a:p>
            <a:endParaRPr lang="en-US" dirty="0">
              <a:latin typeface="Arial" charset="0"/>
              <a:cs typeface="Arial" charset="0"/>
            </a:endParaRPr>
          </a:p>
          <a:p>
            <a:r>
              <a:rPr lang="en-US" dirty="0" smtClean="0">
                <a:latin typeface="Arial" charset="0"/>
                <a:cs typeface="Arial" charset="0"/>
              </a:rPr>
              <a:t> </a:t>
            </a:r>
            <a:endParaRPr lang="en-US" dirty="0" smtClean="0">
              <a:latin typeface="Arial" charset="0"/>
              <a:cs typeface="Arial" charset="0"/>
            </a:endParaRPr>
          </a:p>
        </p:txBody>
      </p:sp>
    </p:spTree>
    <p:extLst>
      <p:ext uri="{BB962C8B-B14F-4D97-AF65-F5344CB8AC3E}">
        <p14:creationId xmlns:p14="http://schemas.microsoft.com/office/powerpoint/2010/main" val="3396589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7361" name="Rectangle 2"/>
          <p:cNvSpPr>
            <a:spLocks noGrp="1" noRot="1" noChangeAspect="1" noChangeArrowheads="1" noTextEdit="1"/>
          </p:cNvSpPr>
          <p:nvPr>
            <p:ph type="sldImg"/>
          </p:nvPr>
        </p:nvSpPr>
        <p:spPr>
          <a:ln/>
        </p:spPr>
      </p:sp>
      <p:sp>
        <p:nvSpPr>
          <p:cNvPr id="1807362" name="Rectangle 3"/>
          <p:cNvSpPr>
            <a:spLocks noGrp="1" noChangeArrowheads="1"/>
          </p:cNvSpPr>
          <p:nvPr>
            <p:ph type="body" idx="1"/>
          </p:nvPr>
        </p:nvSpPr>
        <p:spPr>
          <a:noFill/>
          <a:ln/>
        </p:spPr>
        <p:txBody>
          <a:bodyPr/>
          <a:lstStyle/>
          <a:p>
            <a:r>
              <a:rPr lang="en-US" dirty="0" smtClean="0">
                <a:latin typeface="Arial" charset="0"/>
                <a:cs typeface="Arial" charset="0"/>
              </a:rPr>
              <a:t>Main focus is to point out how we continue to grow the business</a:t>
            </a:r>
            <a:endParaRPr lang="en-US" dirty="0" smtClean="0">
              <a:latin typeface="Arial" charset="0"/>
              <a:cs typeface="Arial" charset="0"/>
            </a:endParaRPr>
          </a:p>
        </p:txBody>
      </p:sp>
    </p:spTree>
    <p:extLst>
      <p:ext uri="{BB962C8B-B14F-4D97-AF65-F5344CB8AC3E}">
        <p14:creationId xmlns:p14="http://schemas.microsoft.com/office/powerpoint/2010/main" val="5238159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Fairly conservative Balance Sheet – single shareholder- w/majority of wealth tied into the business</a:t>
            </a:r>
          </a:p>
          <a:p>
            <a:endParaRPr lang="en-US" dirty="0" smtClean="0"/>
          </a:p>
          <a:p>
            <a:r>
              <a:rPr lang="en-US" dirty="0" smtClean="0"/>
              <a:t>Items/clauses in facility documents that we did not have previous to recession/downturn: - eliminated subjective mark to market (ability to have a advance rate reduction/immediate cash call) </a:t>
            </a:r>
          </a:p>
          <a:p>
            <a:r>
              <a:rPr lang="en-US" dirty="0"/>
              <a:t>	</a:t>
            </a:r>
            <a:r>
              <a:rPr lang="en-US" dirty="0" smtClean="0"/>
              <a:t>-foreclosure rights are limited (unable to sell out collateral from underneath </a:t>
            </a:r>
          </a:p>
          <a:p>
            <a:r>
              <a:rPr lang="en-US" dirty="0"/>
              <a:t>	</a:t>
            </a:r>
            <a:r>
              <a:rPr lang="en-US" dirty="0" smtClean="0"/>
              <a:t>- more favorable term out features (Wells facility performs like a securitization for 1 yr., then </a:t>
            </a:r>
            <a:r>
              <a:rPr lang="en-US" dirty="0" err="1" smtClean="0"/>
              <a:t>turbo’s</a:t>
            </a:r>
            <a:r>
              <a:rPr lang="en-US" dirty="0" smtClean="0"/>
              <a:t> down 1 year.</a:t>
            </a:r>
          </a:p>
          <a:p>
            <a:r>
              <a:rPr lang="en-US" dirty="0"/>
              <a:t>	</a:t>
            </a:r>
            <a:r>
              <a:rPr lang="en-US" dirty="0" smtClean="0"/>
              <a:t>-separate SPE’s w/non recourse back to the company</a:t>
            </a:r>
            <a:endParaRPr lang="en-US" dirty="0" smtClean="0"/>
          </a:p>
          <a:p>
            <a:endParaRPr lang="en-US" dirty="0"/>
          </a:p>
          <a:p>
            <a:r>
              <a:rPr lang="en-US" dirty="0" smtClean="0"/>
              <a:t>Inventory Facility is a borrowing base facility</a:t>
            </a:r>
          </a:p>
          <a:p>
            <a:endParaRPr lang="en-US" dirty="0" smtClean="0"/>
          </a:p>
          <a:p>
            <a:r>
              <a:rPr lang="en-US" dirty="0" smtClean="0"/>
              <a:t>RBS facility is explicitly rated A by DBRS</a:t>
            </a:r>
          </a:p>
          <a:p>
            <a:r>
              <a:rPr lang="en-US" dirty="0" smtClean="0"/>
              <a:t>Sr. Notes rated B/B- by S&amp;P/Moody’s – callable in 2014 @ 106, now trading around 107 - 108</a:t>
            </a:r>
          </a:p>
          <a:p>
            <a:endParaRPr lang="en-US" dirty="0"/>
          </a:p>
          <a:p>
            <a:endParaRPr lang="en-US" dirty="0" smtClean="0"/>
          </a:p>
          <a:p>
            <a:r>
              <a:rPr lang="en-US" dirty="0" smtClean="0"/>
              <a:t>\\</a:t>
            </a:r>
            <a:r>
              <a:rPr lang="en-US" dirty="0" smtClean="0"/>
              <a:t>phx-corp-fs01\departmental shares\Treasury\Presentations\2013\2013-2\Requests\Debt &amp; Liquidity With Rates 7-31-13.xlsx</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AA16AF55-0474-4EED-86F2-E05763DEDA4C}" type="slidenum">
              <a:rPr lang="en-US" smtClean="0"/>
              <a:pPr>
                <a:defRPr/>
              </a:pPr>
              <a:t>26</a:t>
            </a:fld>
            <a:endParaRPr lang="en-US" dirty="0"/>
          </a:p>
        </p:txBody>
      </p:sp>
    </p:spTree>
    <p:extLst>
      <p:ext uri="{BB962C8B-B14F-4D97-AF65-F5344CB8AC3E}">
        <p14:creationId xmlns:p14="http://schemas.microsoft.com/office/powerpoint/2010/main" val="5851990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7377" name="Slide Image Placeholder 1"/>
          <p:cNvSpPr>
            <a:spLocks noGrp="1" noRot="1" noChangeAspect="1" noTextEdit="1"/>
          </p:cNvSpPr>
          <p:nvPr>
            <p:ph type="sldImg"/>
          </p:nvPr>
        </p:nvSpPr>
        <p:spPr>
          <a:xfrm>
            <a:off x="1169988" y="693738"/>
            <a:ext cx="4618037" cy="3465512"/>
          </a:xfrm>
          <a:ln/>
        </p:spPr>
      </p:sp>
      <p:sp>
        <p:nvSpPr>
          <p:cNvPr id="1637378" name="Notes Placeholder 2"/>
          <p:cNvSpPr>
            <a:spLocks noGrp="1"/>
          </p:cNvSpPr>
          <p:nvPr>
            <p:ph type="body" idx="1"/>
          </p:nvPr>
        </p:nvSpPr>
        <p:spPr>
          <a:noFill/>
          <a:ln/>
        </p:spPr>
        <p:txBody>
          <a:bodyPr lIns="93072" tIns="46537" rIns="93072" bIns="46537"/>
          <a:lstStyle/>
          <a:p>
            <a:endParaRPr lang="en-US" dirty="0" smtClean="0">
              <a:latin typeface="Arial" charset="0"/>
              <a:cs typeface="Arial" charset="0"/>
            </a:endParaRPr>
          </a:p>
        </p:txBody>
      </p:sp>
      <p:sp>
        <p:nvSpPr>
          <p:cNvPr id="1637379" name="Slide Number Placeholder 3"/>
          <p:cNvSpPr txBox="1">
            <a:spLocks noGrp="1"/>
          </p:cNvSpPr>
          <p:nvPr/>
        </p:nvSpPr>
        <p:spPr bwMode="auto">
          <a:xfrm>
            <a:off x="3938590" y="8778878"/>
            <a:ext cx="3014662" cy="460374"/>
          </a:xfrm>
          <a:prstGeom prst="rect">
            <a:avLst/>
          </a:prstGeom>
          <a:noFill/>
          <a:ln w="9525">
            <a:noFill/>
            <a:miter lim="800000"/>
            <a:headEnd/>
            <a:tailEnd/>
          </a:ln>
        </p:spPr>
        <p:txBody>
          <a:bodyPr lIns="93072" tIns="46537" rIns="93072" bIns="46537" anchor="b"/>
          <a:lstStyle/>
          <a:p>
            <a:pPr algn="r" defTabSz="929993"/>
            <a:fld id="{28E95C40-9178-4F00-ACEC-064EEE1CB815}" type="slidenum">
              <a:rPr lang="en-US" sz="1300">
                <a:cs typeface="Arial" charset="0"/>
              </a:rPr>
              <a:pPr algn="r" defTabSz="929993"/>
              <a:t>27</a:t>
            </a:fld>
            <a:endParaRPr lang="en-US" sz="1300" dirty="0">
              <a:cs typeface="Arial" charset="0"/>
            </a:endParaRPr>
          </a:p>
        </p:txBody>
      </p:sp>
    </p:spTree>
    <p:extLst>
      <p:ext uri="{BB962C8B-B14F-4D97-AF65-F5344CB8AC3E}">
        <p14:creationId xmlns:p14="http://schemas.microsoft.com/office/powerpoint/2010/main" val="26275090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Updated </a:t>
            </a:r>
            <a:r>
              <a:rPr lang="en-US" dirty="0" smtClean="0"/>
              <a:t>from</a:t>
            </a:r>
            <a:r>
              <a:rPr lang="en-US" baseline="0" dirty="0" smtClean="0"/>
              <a:t> Monthly </a:t>
            </a:r>
            <a:r>
              <a:rPr lang="en-US" baseline="0" dirty="0" err="1" smtClean="0"/>
              <a:t>Dev</a:t>
            </a:r>
            <a:r>
              <a:rPr lang="en-US" baseline="0" dirty="0" smtClean="0"/>
              <a:t> Summary tab </a:t>
            </a:r>
            <a:r>
              <a:rPr lang="en-US" dirty="0" smtClean="0"/>
              <a:t>through</a:t>
            </a:r>
            <a:r>
              <a:rPr lang="en-US" baseline="0" dirty="0" smtClean="0"/>
              <a:t> 2013-1 and using July 2013 amounts</a:t>
            </a:r>
            <a:endParaRPr lang="en-US" dirty="0"/>
          </a:p>
        </p:txBody>
      </p:sp>
      <p:sp>
        <p:nvSpPr>
          <p:cNvPr id="4" name="Slide Number Placeholder 3"/>
          <p:cNvSpPr>
            <a:spLocks noGrp="1"/>
          </p:cNvSpPr>
          <p:nvPr>
            <p:ph type="sldNum" sz="quarter" idx="10"/>
          </p:nvPr>
        </p:nvSpPr>
        <p:spPr/>
        <p:txBody>
          <a:bodyPr/>
          <a:lstStyle/>
          <a:p>
            <a:fld id="{0026D893-DBCE-4EAC-B10E-7EDD56C2C408}" type="slidenum">
              <a:rPr lang="en-US" smtClean="0"/>
              <a:t>28</a:t>
            </a:fld>
            <a:endParaRPr lang="en-US"/>
          </a:p>
        </p:txBody>
      </p:sp>
    </p:spTree>
    <p:extLst>
      <p:ext uri="{BB962C8B-B14F-4D97-AF65-F5344CB8AC3E}">
        <p14:creationId xmlns:p14="http://schemas.microsoft.com/office/powerpoint/2010/main" val="14115558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Usury rates vary by state – vary by grade/car, etc.</a:t>
            </a:r>
            <a:endParaRPr lang="en-US" dirty="0"/>
          </a:p>
          <a:p>
            <a:endParaRPr lang="en-US" dirty="0" smtClean="0"/>
          </a:p>
          <a:p>
            <a:r>
              <a:rPr lang="en-US" dirty="0" smtClean="0"/>
              <a:t>Sales Tax recovery – usually results in 4 to 5 points which is not dependent on car less volatile</a:t>
            </a:r>
          </a:p>
          <a:p>
            <a:endParaRPr lang="en-US" dirty="0" smtClean="0"/>
          </a:p>
          <a:p>
            <a:r>
              <a:rPr lang="en-US" dirty="0" smtClean="0"/>
              <a:t>\\</a:t>
            </a:r>
            <a:r>
              <a:rPr lang="en-US" dirty="0" smtClean="0"/>
              <a:t>phx-corp-fs01\departmental shares\Treasury\Presentations\2013\2013-2\Securitization Information updated for 2013-2 </a:t>
            </a:r>
            <a:r>
              <a:rPr lang="en-US" dirty="0" smtClean="0"/>
              <a:t>Roadshow.xlsx</a:t>
            </a:r>
            <a:endParaRPr lang="en-US" dirty="0" smtClean="0"/>
          </a:p>
        </p:txBody>
      </p:sp>
      <p:sp>
        <p:nvSpPr>
          <p:cNvPr id="4" name="Slide Number Placeholder 3"/>
          <p:cNvSpPr>
            <a:spLocks noGrp="1"/>
          </p:cNvSpPr>
          <p:nvPr>
            <p:ph type="sldNum" sz="quarter" idx="10"/>
          </p:nvPr>
        </p:nvSpPr>
        <p:spPr/>
        <p:txBody>
          <a:bodyPr/>
          <a:lstStyle/>
          <a:p>
            <a:pPr>
              <a:defRPr/>
            </a:pPr>
            <a:fld id="{AA16AF55-0474-4EED-86F2-E05763DEDA4C}" type="slidenum">
              <a:rPr lang="en-US" smtClean="0"/>
              <a:pPr>
                <a:defRPr/>
              </a:pPr>
              <a:t>29</a:t>
            </a:fld>
            <a:endParaRPr lang="en-US" dirty="0"/>
          </a:p>
        </p:txBody>
      </p:sp>
    </p:spTree>
    <p:extLst>
      <p:ext uri="{BB962C8B-B14F-4D97-AF65-F5344CB8AC3E}">
        <p14:creationId xmlns:p14="http://schemas.microsoft.com/office/powerpoint/2010/main" val="23464254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net loss expectation on 11-2/11-3 were 23-24% vs. net loss expectation on 13-1 (and likely 13-2) will be 26.5%</a:t>
            </a:r>
          </a:p>
          <a:p>
            <a:endParaRPr lang="en-US" dirty="0"/>
          </a:p>
          <a:p>
            <a:endParaRPr lang="en-US" dirty="0" smtClean="0"/>
          </a:p>
          <a:p>
            <a:r>
              <a:rPr lang="en-US" dirty="0" smtClean="0"/>
              <a:t>\\</a:t>
            </a:r>
            <a:r>
              <a:rPr lang="en-US" dirty="0" smtClean="0"/>
              <a:t>phx-corp-fs01\departmental shares\Treasury\Presentations\2013\2013-2\Securitization Information updated for 2013-2 Roadshow.xlsx</a:t>
            </a:r>
          </a:p>
        </p:txBody>
      </p:sp>
      <p:sp>
        <p:nvSpPr>
          <p:cNvPr id="4" name="Slide Number Placeholder 3"/>
          <p:cNvSpPr>
            <a:spLocks noGrp="1"/>
          </p:cNvSpPr>
          <p:nvPr>
            <p:ph type="sldNum" sz="quarter" idx="10"/>
          </p:nvPr>
        </p:nvSpPr>
        <p:spPr/>
        <p:txBody>
          <a:bodyPr/>
          <a:lstStyle/>
          <a:p>
            <a:fld id="{0026D893-DBCE-4EAC-B10E-7EDD56C2C408}" type="slidenum">
              <a:rPr lang="en-US" smtClean="0"/>
              <a:t>30</a:t>
            </a:fld>
            <a:endParaRPr lang="en-US"/>
          </a:p>
        </p:txBody>
      </p:sp>
    </p:spTree>
    <p:extLst>
      <p:ext uri="{BB962C8B-B14F-4D97-AF65-F5344CB8AC3E}">
        <p14:creationId xmlns:p14="http://schemas.microsoft.com/office/powerpoint/2010/main" val="34209811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6577" name="Rectangle 2"/>
          <p:cNvSpPr>
            <a:spLocks noGrp="1" noRot="1" noChangeAspect="1" noChangeArrowheads="1" noTextEdit="1"/>
          </p:cNvSpPr>
          <p:nvPr>
            <p:ph type="sldImg"/>
          </p:nvPr>
        </p:nvSpPr>
        <p:spPr>
          <a:ln/>
        </p:spPr>
      </p:sp>
      <p:sp>
        <p:nvSpPr>
          <p:cNvPr id="1816578" name="Rectangle 3"/>
          <p:cNvSpPr>
            <a:spLocks noGrp="1" noChangeArrowheads="1"/>
          </p:cNvSpPr>
          <p:nvPr>
            <p:ph type="body" idx="1"/>
          </p:nvPr>
        </p:nvSpPr>
        <p:spPr>
          <a:noFill/>
          <a:ln/>
        </p:spPr>
        <p:txBody>
          <a:bodyPr/>
          <a:lstStyle/>
          <a:p>
            <a:r>
              <a:rPr lang="en-US" dirty="0" smtClean="0">
                <a:latin typeface="Arial" charset="0"/>
                <a:cs typeface="Arial" charset="0"/>
              </a:rPr>
              <a:t>2007 A – includes more C-/D loans (before tightening of credit) and thes</a:t>
            </a:r>
            <a:r>
              <a:rPr lang="en-US" dirty="0" smtClean="0">
                <a:latin typeface="Arial" charset="0"/>
                <a:cs typeface="Arial" charset="0"/>
              </a:rPr>
              <a:t>e loans also felt the effect of the recession</a:t>
            </a:r>
          </a:p>
          <a:p>
            <a:endParaRPr lang="en-US" dirty="0">
              <a:latin typeface="Arial" charset="0"/>
              <a:cs typeface="Arial" charset="0"/>
            </a:endParaRPr>
          </a:p>
          <a:p>
            <a:r>
              <a:rPr lang="en-US" dirty="0" smtClean="0">
                <a:latin typeface="Arial" charset="0"/>
                <a:cs typeface="Arial" charset="0"/>
              </a:rPr>
              <a:t>2009/2010 vintages are likely some of the best vintages we’ll ever see – credit was tight and DT was able to sell to a better customer </a:t>
            </a:r>
            <a:endParaRPr lang="en-US" dirty="0" smtClean="0">
              <a:latin typeface="Arial" charset="0"/>
              <a:cs typeface="Arial" charset="0"/>
            </a:endParaRPr>
          </a:p>
          <a:p>
            <a:endParaRPr lang="en-US" dirty="0">
              <a:latin typeface="Arial" charset="0"/>
              <a:cs typeface="Arial" charset="0"/>
            </a:endParaRPr>
          </a:p>
          <a:p>
            <a:endParaRPr lang="en-US" dirty="0" smtClean="0">
              <a:latin typeface="Arial" charset="0"/>
              <a:cs typeface="Arial" charset="0"/>
            </a:endParaRPr>
          </a:p>
          <a:p>
            <a:endParaRPr lang="en-US" dirty="0">
              <a:latin typeface="Arial" charset="0"/>
              <a:cs typeface="Arial" charset="0"/>
            </a:endParaRPr>
          </a:p>
          <a:p>
            <a:endParaRPr lang="en-US" dirty="0" smtClean="0">
              <a:latin typeface="Arial" charset="0"/>
              <a:cs typeface="Arial" charset="0"/>
            </a:endParaRPr>
          </a:p>
          <a:p>
            <a:endParaRPr lang="en-US" dirty="0">
              <a:latin typeface="Arial" charset="0"/>
              <a:cs typeface="Arial" charset="0"/>
            </a:endParaRPr>
          </a:p>
          <a:p>
            <a:endParaRPr lang="en-US" dirty="0" smtClean="0">
              <a:latin typeface="Arial" charset="0"/>
              <a:cs typeface="Arial" charset="0"/>
            </a:endParaRPr>
          </a:p>
          <a:p>
            <a:endParaRPr lang="en-US" dirty="0">
              <a:latin typeface="Arial" charset="0"/>
              <a:cs typeface="Arial" charset="0"/>
            </a:endParaRPr>
          </a:p>
          <a:p>
            <a:endParaRPr lang="en-US" dirty="0" smtClean="0">
              <a:latin typeface="Arial" charset="0"/>
              <a:cs typeface="Arial" charset="0"/>
            </a:endParaRPr>
          </a:p>
          <a:p>
            <a:endParaRPr lang="en-US" dirty="0">
              <a:latin typeface="Arial" charset="0"/>
              <a:cs typeface="Arial" charset="0"/>
            </a:endParaRPr>
          </a:p>
          <a:p>
            <a:endParaRPr lang="en-US" dirty="0" smtClean="0">
              <a:latin typeface="Arial" charset="0"/>
              <a:cs typeface="Arial" charset="0"/>
            </a:endParaRPr>
          </a:p>
          <a:p>
            <a:endParaRPr lang="en-US" dirty="0">
              <a:latin typeface="Arial" charset="0"/>
              <a:cs typeface="Arial" charset="0"/>
            </a:endParaRPr>
          </a:p>
          <a:p>
            <a:endParaRPr lang="en-US" dirty="0" smtClean="0">
              <a:latin typeface="Arial" charset="0"/>
              <a:cs typeface="Arial" charset="0"/>
            </a:endParaRPr>
          </a:p>
          <a:p>
            <a:endParaRPr lang="en-US" dirty="0">
              <a:latin typeface="Arial" charset="0"/>
              <a:cs typeface="Arial" charset="0"/>
            </a:endParaRPr>
          </a:p>
          <a:p>
            <a:r>
              <a:rPr lang="en-US" dirty="0" smtClean="0">
                <a:latin typeface="Arial" charset="0"/>
                <a:cs typeface="Arial" charset="0"/>
              </a:rPr>
              <a:t>\\</a:t>
            </a:r>
            <a:r>
              <a:rPr lang="en-US" dirty="0" smtClean="0">
                <a:latin typeface="Arial" charset="0"/>
                <a:cs typeface="Arial" charset="0"/>
              </a:rPr>
              <a:t>phx-corp-fs01\departmental shares\Treasury\Presentations\2013\2013-2\Cumulative Net Loss Graph.xlsx – This was created</a:t>
            </a:r>
            <a:r>
              <a:rPr lang="en-US" baseline="0" dirty="0" smtClean="0">
                <a:latin typeface="Arial" charset="0"/>
                <a:cs typeface="Arial" charset="0"/>
              </a:rPr>
              <a:t> by modifying the monthly </a:t>
            </a:r>
            <a:r>
              <a:rPr lang="en-US" baseline="0" dirty="0" err="1" smtClean="0">
                <a:latin typeface="Arial" charset="0"/>
                <a:cs typeface="Arial" charset="0"/>
              </a:rPr>
              <a:t>dev</a:t>
            </a:r>
            <a:r>
              <a:rPr lang="en-US" baseline="0" dirty="0" smtClean="0">
                <a:latin typeface="Arial" charset="0"/>
                <a:cs typeface="Arial" charset="0"/>
              </a:rPr>
              <a:t> file</a:t>
            </a:r>
            <a:endParaRPr lang="en-US" dirty="0" smtClean="0">
              <a:latin typeface="Arial" charset="0"/>
              <a:cs typeface="Arial" charset="0"/>
            </a:endParaRPr>
          </a:p>
        </p:txBody>
      </p:sp>
    </p:spTree>
    <p:extLst>
      <p:ext uri="{BB962C8B-B14F-4D97-AF65-F5344CB8AC3E}">
        <p14:creationId xmlns:p14="http://schemas.microsoft.com/office/powerpoint/2010/main" val="9506589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7377" name="Slide Image Placeholder 1"/>
          <p:cNvSpPr>
            <a:spLocks noGrp="1" noRot="1" noChangeAspect="1" noTextEdit="1"/>
          </p:cNvSpPr>
          <p:nvPr>
            <p:ph type="sldImg"/>
          </p:nvPr>
        </p:nvSpPr>
        <p:spPr>
          <a:xfrm>
            <a:off x="1169988" y="693738"/>
            <a:ext cx="4618037" cy="3465512"/>
          </a:xfrm>
          <a:ln/>
        </p:spPr>
      </p:sp>
      <p:sp>
        <p:nvSpPr>
          <p:cNvPr id="1637378" name="Notes Placeholder 2"/>
          <p:cNvSpPr>
            <a:spLocks noGrp="1"/>
          </p:cNvSpPr>
          <p:nvPr>
            <p:ph type="body" idx="1"/>
          </p:nvPr>
        </p:nvSpPr>
        <p:spPr>
          <a:noFill/>
          <a:ln/>
        </p:spPr>
        <p:txBody>
          <a:bodyPr lIns="93072" tIns="46537" rIns="93072" bIns="46537"/>
          <a:lstStyle/>
          <a:p>
            <a:endParaRPr lang="en-US" dirty="0" smtClean="0">
              <a:latin typeface="Arial" charset="0"/>
              <a:cs typeface="Arial" charset="0"/>
            </a:endParaRPr>
          </a:p>
        </p:txBody>
      </p:sp>
      <p:sp>
        <p:nvSpPr>
          <p:cNvPr id="1637379" name="Slide Number Placeholder 3"/>
          <p:cNvSpPr txBox="1">
            <a:spLocks noGrp="1"/>
          </p:cNvSpPr>
          <p:nvPr/>
        </p:nvSpPr>
        <p:spPr bwMode="auto">
          <a:xfrm>
            <a:off x="3938590" y="8778878"/>
            <a:ext cx="3014662" cy="460374"/>
          </a:xfrm>
          <a:prstGeom prst="rect">
            <a:avLst/>
          </a:prstGeom>
          <a:noFill/>
          <a:ln w="9525">
            <a:noFill/>
            <a:miter lim="800000"/>
            <a:headEnd/>
            <a:tailEnd/>
          </a:ln>
        </p:spPr>
        <p:txBody>
          <a:bodyPr lIns="93072" tIns="46537" rIns="93072" bIns="46537" anchor="b"/>
          <a:lstStyle/>
          <a:p>
            <a:pPr algn="r" defTabSz="929993"/>
            <a:fld id="{28E95C40-9178-4F00-ACEC-064EEE1CB815}" type="slidenum">
              <a:rPr lang="en-US" sz="1300">
                <a:cs typeface="Arial" charset="0"/>
              </a:rPr>
              <a:pPr algn="r" defTabSz="929993"/>
              <a:t>32</a:t>
            </a:fld>
            <a:endParaRPr lang="en-US" sz="1300" dirty="0">
              <a:cs typeface="Arial" charset="0"/>
            </a:endParaRPr>
          </a:p>
        </p:txBody>
      </p:sp>
    </p:spTree>
    <p:extLst>
      <p:ext uri="{BB962C8B-B14F-4D97-AF65-F5344CB8AC3E}">
        <p14:creationId xmlns:p14="http://schemas.microsoft.com/office/powerpoint/2010/main" val="22321304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Adding a compliance group tied to recent CFPB guidance w/policies, procedures (annual reviews of all contracts, forms, etc.) </a:t>
            </a:r>
          </a:p>
          <a:p>
            <a:endParaRPr lang="en-US" dirty="0"/>
          </a:p>
          <a:p>
            <a:r>
              <a:rPr lang="en-US" dirty="0" smtClean="0"/>
              <a:t>DT has consistently done fair lending reviews in the past – results have been clean</a:t>
            </a:r>
          </a:p>
          <a:p>
            <a:endParaRPr lang="en-US" dirty="0"/>
          </a:p>
          <a:p>
            <a:r>
              <a:rPr lang="en-US" dirty="0" smtClean="0"/>
              <a:t>Did a review on dealer participation (CFPB focusing in on discrimination based on race, sex, ethnicity) – completed in May – results came back clean</a:t>
            </a:r>
          </a:p>
          <a:p>
            <a:endParaRPr lang="en-US" dirty="0"/>
          </a:p>
          <a:p>
            <a:r>
              <a:rPr lang="en-US" dirty="0" smtClean="0"/>
              <a:t>Typically use Ballard </a:t>
            </a:r>
            <a:r>
              <a:rPr lang="en-US" dirty="0" err="1" smtClean="0"/>
              <a:t>Spahr</a:t>
            </a:r>
            <a:r>
              <a:rPr lang="en-US" dirty="0" smtClean="0"/>
              <a:t>, </a:t>
            </a:r>
            <a:r>
              <a:rPr lang="en-US" dirty="0" err="1" smtClean="0"/>
              <a:t>McGlinchey</a:t>
            </a:r>
            <a:r>
              <a:rPr lang="en-US" dirty="0" smtClean="0"/>
              <a:t>, Hudson Cook</a:t>
            </a:r>
          </a:p>
          <a:p>
            <a:endParaRPr lang="en-US" dirty="0"/>
          </a:p>
          <a:p>
            <a:r>
              <a:rPr lang="en-US" dirty="0" smtClean="0"/>
              <a:t>Other competitors also have received CID’s: JD </a:t>
            </a:r>
            <a:r>
              <a:rPr lang="en-US" dirty="0" err="1" smtClean="0"/>
              <a:t>Byrider</a:t>
            </a:r>
            <a:r>
              <a:rPr lang="en-US" dirty="0" smtClean="0"/>
              <a:t>, </a:t>
            </a:r>
            <a:r>
              <a:rPr lang="en-US" dirty="0" err="1" smtClean="0"/>
              <a:t>CarHop</a:t>
            </a:r>
            <a:r>
              <a:rPr lang="en-US" dirty="0" smtClean="0"/>
              <a:t>, </a:t>
            </a:r>
          </a:p>
          <a:p>
            <a:endParaRPr lang="en-US" dirty="0"/>
          </a:p>
          <a:p>
            <a:r>
              <a:rPr lang="en-US" dirty="0" smtClean="0"/>
              <a:t>Interviews with CFPB were with head of collection facilities in Dallas and Mesa as well as one individual related to credit bureau reporting</a:t>
            </a:r>
            <a:endParaRPr lang="en-US" dirty="0"/>
          </a:p>
        </p:txBody>
      </p:sp>
      <p:sp>
        <p:nvSpPr>
          <p:cNvPr id="4" name="Slide Number Placeholder 3"/>
          <p:cNvSpPr>
            <a:spLocks noGrp="1"/>
          </p:cNvSpPr>
          <p:nvPr>
            <p:ph type="sldNum" sz="quarter" idx="10"/>
          </p:nvPr>
        </p:nvSpPr>
        <p:spPr/>
        <p:txBody>
          <a:bodyPr/>
          <a:lstStyle/>
          <a:p>
            <a:fld id="{BA37D0C1-EB2D-4D91-85BD-420FEAAE7D2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40949869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0929" name="Rectangle 2"/>
          <p:cNvSpPr>
            <a:spLocks noGrp="1" noRot="1" noChangeAspect="1" noChangeArrowheads="1" noTextEdit="1"/>
          </p:cNvSpPr>
          <p:nvPr>
            <p:ph type="sldImg"/>
          </p:nvPr>
        </p:nvSpPr>
        <p:spPr>
          <a:ln/>
        </p:spPr>
      </p:sp>
      <p:sp>
        <p:nvSpPr>
          <p:cNvPr id="1660930" name="Rectangle 3"/>
          <p:cNvSpPr>
            <a:spLocks noGrp="1" noChangeArrowheads="1"/>
          </p:cNvSpPr>
          <p:nvPr>
            <p:ph type="body" idx="1"/>
          </p:nvPr>
        </p:nvSpPr>
        <p:spPr>
          <a:noFill/>
          <a:ln/>
        </p:spPr>
        <p:txBody>
          <a:bodyPr/>
          <a:lstStyle/>
          <a:p>
            <a:endParaRPr lang="en-US" dirty="0" smtClean="0">
              <a:latin typeface="Arial" charset="0"/>
              <a:cs typeface="Arial" charset="0"/>
            </a:endParaRPr>
          </a:p>
        </p:txBody>
      </p:sp>
    </p:spTree>
    <p:extLst>
      <p:ext uri="{BB962C8B-B14F-4D97-AF65-F5344CB8AC3E}">
        <p14:creationId xmlns:p14="http://schemas.microsoft.com/office/powerpoint/2010/main" val="9508997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dirty="0">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1EEEF96-31EB-4FB1-93F0-5E3C70752E3A}" type="datetimeFigureOut">
              <a:rPr lang="en-US" smtClean="0"/>
              <a:pPr/>
              <a:t>8/30/2013</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solidFill>
                <a:srgbClr val="008752">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461252A-5EE6-4BFC-9344-E6C01238E436}" type="slidenum">
              <a:rPr lang="en-US" smtClean="0"/>
              <a:pPr/>
              <a:t>‹#›</a:t>
            </a:fld>
            <a:endParaRPr lang="en-US" dirty="0"/>
          </a:p>
        </p:txBody>
      </p:sp>
    </p:spTree>
    <p:extLst>
      <p:ext uri="{BB962C8B-B14F-4D97-AF65-F5344CB8AC3E}">
        <p14:creationId xmlns:p14="http://schemas.microsoft.com/office/powerpoint/2010/main" val="34756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1EEEF96-31EB-4FB1-93F0-5E3C70752E3A}" type="datetimeFigureOut">
              <a:rPr lang="en-US" smtClean="0">
                <a:solidFill>
                  <a:prstClr val="black"/>
                </a:solidFill>
              </a:rPr>
              <a:pPr/>
              <a:t>8/30/2013</a:t>
            </a:fld>
            <a:endParaRPr lang="en-US" dirty="0">
              <a:solidFill>
                <a:prstClr val="black"/>
              </a:solidFill>
            </a:endParaRPr>
          </a:p>
        </p:txBody>
      </p:sp>
      <p:sp>
        <p:nvSpPr>
          <p:cNvPr id="5" name="Footer Placeholder 4"/>
          <p:cNvSpPr>
            <a:spLocks noGrp="1"/>
          </p:cNvSpPr>
          <p:nvPr>
            <p:ph type="ftr" sz="quarter" idx="11"/>
          </p:nvPr>
        </p:nvSpPr>
        <p:spPr/>
        <p:txBody>
          <a:bodyPr/>
          <a:lstStyle>
            <a:extLst/>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extLst/>
          </a:lstStyle>
          <a:p>
            <a:fld id="{B461252A-5EE6-4BFC-9344-E6C01238E436}" type="slidenum">
              <a:rPr lang="en-US" smtClean="0">
                <a:solidFill>
                  <a:prstClr val="black"/>
                </a:solidFill>
              </a:rPr>
              <a:pPr/>
              <a:t>‹#›</a:t>
            </a:fld>
            <a:endParaRPr lang="en-US" dirty="0">
              <a:solidFill>
                <a:prstClr val="black"/>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531904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1EEEF96-31EB-4FB1-93F0-5E3C70752E3A}" type="datetimeFigureOut">
              <a:rPr lang="en-US" smtClean="0">
                <a:solidFill>
                  <a:prstClr val="white"/>
                </a:solidFill>
              </a:rPr>
              <a:pPr/>
              <a:t>8/30/2013</a:t>
            </a:fld>
            <a:endParaRPr lang="en-US" dirty="0">
              <a:solidFill>
                <a:prstClr val="white"/>
              </a:solidFill>
            </a:endParaRPr>
          </a:p>
        </p:txBody>
      </p:sp>
      <p:sp>
        <p:nvSpPr>
          <p:cNvPr id="5" name="Footer Placeholder 4"/>
          <p:cNvSpPr>
            <a:spLocks noGrp="1"/>
          </p:cNvSpPr>
          <p:nvPr>
            <p:ph type="ftr" sz="quarter" idx="11"/>
          </p:nvPr>
        </p:nvSpPr>
        <p:spPr/>
        <p:txBody>
          <a:bodyPr/>
          <a:lstStyle>
            <a:extLst/>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extLst/>
          </a:lstStyle>
          <a:p>
            <a:fld id="{B461252A-5EE6-4BFC-9344-E6C01238E436}" type="slidenum">
              <a:rPr lang="en-US" smtClean="0">
                <a:solidFill>
                  <a:prstClr val="white"/>
                </a:solidFill>
              </a:rPr>
              <a:pPr/>
              <a:t>‹#›</a:t>
            </a:fld>
            <a:endParaRPr lang="en-US" dirty="0">
              <a:solidFill>
                <a:prstClr val="white"/>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Tree>
    <p:extLst>
      <p:ext uri="{BB962C8B-B14F-4D97-AF65-F5344CB8AC3E}">
        <p14:creationId xmlns:p14="http://schemas.microsoft.com/office/powerpoint/2010/main" val="1743713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1EEEF96-31EB-4FB1-93F0-5E3C70752E3A}" type="datetimeFigureOut">
              <a:rPr lang="en-US" smtClean="0">
                <a:solidFill>
                  <a:prstClr val="white"/>
                </a:solidFill>
              </a:rPr>
              <a:pPr/>
              <a:t>8/30/2013</a:t>
            </a:fld>
            <a:endParaRPr lang="en-US" dirty="0">
              <a:solidFill>
                <a:prstClr val="white"/>
              </a:solidFill>
            </a:endParaRPr>
          </a:p>
        </p:txBody>
      </p:sp>
      <p:sp>
        <p:nvSpPr>
          <p:cNvPr id="6" name="Footer Placeholder 5"/>
          <p:cNvSpPr>
            <a:spLocks noGrp="1"/>
          </p:cNvSpPr>
          <p:nvPr>
            <p:ph type="ftr" sz="quarter" idx="11"/>
          </p:nvPr>
        </p:nvSpPr>
        <p:spPr/>
        <p:txBody>
          <a:bodyPr/>
          <a:lstStyle>
            <a:extLst/>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extLst/>
          </a:lstStyle>
          <a:p>
            <a:fld id="{B461252A-5EE6-4BFC-9344-E6C01238E436}" type="slidenum">
              <a:rPr lang="en-US" smtClean="0">
                <a:solidFill>
                  <a:prstClr val="white"/>
                </a:solidFill>
              </a:rPr>
              <a:pPr/>
              <a:t>‹#›</a:t>
            </a:fld>
            <a:endParaRPr lang="en-US" dirty="0">
              <a:solidFill>
                <a:prstClr val="white"/>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2518230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1EEEF96-31EB-4FB1-93F0-5E3C70752E3A}" type="datetimeFigureOut">
              <a:rPr lang="en-US" smtClean="0">
                <a:solidFill>
                  <a:prstClr val="black"/>
                </a:solidFill>
              </a:rPr>
              <a:pPr/>
              <a:t>8/30/2013</a:t>
            </a:fld>
            <a:endParaRPr lang="en-US" dirty="0">
              <a:solidFill>
                <a:prstClr val="black"/>
              </a:solidFill>
            </a:endParaRPr>
          </a:p>
        </p:txBody>
      </p:sp>
      <p:sp>
        <p:nvSpPr>
          <p:cNvPr id="8" name="Footer Placeholder 7"/>
          <p:cNvSpPr>
            <a:spLocks noGrp="1"/>
          </p:cNvSpPr>
          <p:nvPr>
            <p:ph type="ftr" sz="quarter" idx="11"/>
          </p:nvPr>
        </p:nvSpPr>
        <p:spPr/>
        <p:txBody>
          <a:bodyPr/>
          <a:lstStyle>
            <a:extLst/>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extLst/>
          </a:lstStyle>
          <a:p>
            <a:fld id="{B461252A-5EE6-4BFC-9344-E6C01238E436}"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925595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1EEEF96-31EB-4FB1-93F0-5E3C70752E3A}" type="datetimeFigureOut">
              <a:rPr lang="en-US" smtClean="0">
                <a:solidFill>
                  <a:prstClr val="white"/>
                </a:solidFill>
              </a:rPr>
              <a:pPr/>
              <a:t>8/30/2013</a:t>
            </a:fld>
            <a:endParaRPr lang="en-US" dirty="0">
              <a:solidFill>
                <a:prstClr val="white"/>
              </a:solidFill>
            </a:endParaRPr>
          </a:p>
        </p:txBody>
      </p:sp>
      <p:sp>
        <p:nvSpPr>
          <p:cNvPr id="4" name="Footer Placeholder 3"/>
          <p:cNvSpPr>
            <a:spLocks noGrp="1"/>
          </p:cNvSpPr>
          <p:nvPr>
            <p:ph type="ftr" sz="quarter" idx="11"/>
          </p:nvPr>
        </p:nvSpPr>
        <p:spPr/>
        <p:txBody>
          <a:bodyPr/>
          <a:lstStyle>
            <a:extLst/>
          </a:lstStyle>
          <a:p>
            <a:endParaRPr lang="en-US" dirty="0">
              <a:solidFill>
                <a:prstClr val="white"/>
              </a:solidFill>
            </a:endParaRPr>
          </a:p>
        </p:txBody>
      </p:sp>
      <p:sp>
        <p:nvSpPr>
          <p:cNvPr id="5" name="Slide Number Placeholder 4"/>
          <p:cNvSpPr>
            <a:spLocks noGrp="1"/>
          </p:cNvSpPr>
          <p:nvPr>
            <p:ph type="sldNum" sz="quarter" idx="12"/>
          </p:nvPr>
        </p:nvSpPr>
        <p:spPr/>
        <p:txBody>
          <a:bodyPr/>
          <a:lstStyle>
            <a:extLst/>
          </a:lstStyle>
          <a:p>
            <a:fld id="{B461252A-5EE6-4BFC-9344-E6C01238E436}" type="slidenum">
              <a:rPr lang="en-US" smtClean="0">
                <a:solidFill>
                  <a:prstClr val="white"/>
                </a:solidFill>
              </a:rPr>
              <a:pPr/>
              <a:t>‹#›</a:t>
            </a:fld>
            <a:endParaRPr lang="en-US" dirty="0">
              <a:solidFill>
                <a:prstClr val="white"/>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1371604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1EEEF96-31EB-4FB1-93F0-5E3C70752E3A}" type="datetimeFigureOut">
              <a:rPr lang="en-US" smtClean="0">
                <a:solidFill>
                  <a:prstClr val="black"/>
                </a:solidFill>
              </a:rPr>
              <a:pPr/>
              <a:t>8/30/2013</a:t>
            </a:fld>
            <a:endParaRPr lang="en-US" dirty="0">
              <a:solidFill>
                <a:prstClr val="black"/>
              </a:solidFill>
            </a:endParaRPr>
          </a:p>
        </p:txBody>
      </p:sp>
      <p:sp>
        <p:nvSpPr>
          <p:cNvPr id="3" name="Footer Placeholder 2"/>
          <p:cNvSpPr>
            <a:spLocks noGrp="1"/>
          </p:cNvSpPr>
          <p:nvPr>
            <p:ph type="ftr" sz="quarter" idx="11"/>
          </p:nvPr>
        </p:nvSpPr>
        <p:spPr/>
        <p:txBody>
          <a:bodyPr/>
          <a:lstStyle>
            <a:extLst/>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extLst/>
          </a:lstStyle>
          <a:p>
            <a:fld id="{B461252A-5EE6-4BFC-9344-E6C01238E436}"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30151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1EEEF96-31EB-4FB1-93F0-5E3C70752E3A}" type="datetimeFigureOut">
              <a:rPr lang="en-US" smtClean="0">
                <a:solidFill>
                  <a:prstClr val="black"/>
                </a:solidFill>
              </a:rPr>
              <a:pPr/>
              <a:t>8/30/2013</a:t>
            </a:fld>
            <a:endParaRPr lang="en-US" dirty="0">
              <a:solidFill>
                <a:prstClr val="black"/>
              </a:solidFill>
            </a:endParaRPr>
          </a:p>
        </p:txBody>
      </p:sp>
      <p:sp>
        <p:nvSpPr>
          <p:cNvPr id="6" name="Footer Placeholder 5"/>
          <p:cNvSpPr>
            <a:spLocks noGrp="1"/>
          </p:cNvSpPr>
          <p:nvPr>
            <p:ph type="ftr" sz="quarter" idx="11"/>
          </p:nvPr>
        </p:nvSpPr>
        <p:spPr/>
        <p:txBody>
          <a:bodyPr/>
          <a:lstStyle>
            <a:extLst/>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extLst/>
          </a:lstStyle>
          <a:p>
            <a:fld id="{B461252A-5EE6-4BFC-9344-E6C01238E436}"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210047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1EEEF96-31EB-4FB1-93F0-5E3C70752E3A}" type="datetimeFigureOut">
              <a:rPr lang="en-US" smtClean="0">
                <a:solidFill>
                  <a:prstClr val="white"/>
                </a:solidFill>
              </a:rPr>
              <a:pPr/>
              <a:t>8/30/2013</a:t>
            </a:fld>
            <a:endParaRPr lang="en-US" dirty="0">
              <a:solidFill>
                <a:prstClr val="white"/>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461252A-5EE6-4BFC-9344-E6C01238E436}" type="slidenum">
              <a:rPr lang="en-US" smtClean="0">
                <a:solidFill>
                  <a:prstClr val="white"/>
                </a:solidFill>
              </a:rPr>
              <a:pPr/>
              <a:t>‹#›</a:t>
            </a:fld>
            <a:endParaRPr lang="en-US" dirty="0">
              <a:solidFill>
                <a:prstClr val="white"/>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white"/>
              </a:solidFill>
            </a:endParaRPr>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white"/>
              </a:solidFill>
            </a:endParaRPr>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dirty="0">
              <a:solidFill>
                <a:prstClr val="white"/>
              </a:solidFill>
            </a:endParaRPr>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Tree>
    <p:extLst>
      <p:ext uri="{BB962C8B-B14F-4D97-AF65-F5344CB8AC3E}">
        <p14:creationId xmlns:p14="http://schemas.microsoft.com/office/powerpoint/2010/main" val="1636579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1EEEF96-31EB-4FB1-93F0-5E3C70752E3A}" type="datetimeFigureOut">
              <a:rPr lang="en-US" smtClean="0">
                <a:solidFill>
                  <a:prstClr val="black"/>
                </a:solidFill>
              </a:rPr>
              <a:pPr/>
              <a:t>8/30/2013</a:t>
            </a:fld>
            <a:endParaRPr lang="en-US" dirty="0">
              <a:solidFill>
                <a:prstClr val="black"/>
              </a:solidFill>
            </a:endParaRPr>
          </a:p>
        </p:txBody>
      </p:sp>
      <p:sp>
        <p:nvSpPr>
          <p:cNvPr id="5" name="Footer Placeholder 4"/>
          <p:cNvSpPr>
            <a:spLocks noGrp="1"/>
          </p:cNvSpPr>
          <p:nvPr>
            <p:ph type="ftr" sz="quarter" idx="11"/>
          </p:nvPr>
        </p:nvSpPr>
        <p:spPr/>
        <p:txBody>
          <a:bodyPr/>
          <a:lstStyle>
            <a:extLst/>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extLst/>
          </a:lstStyle>
          <a:p>
            <a:fld id="{B461252A-5EE6-4BFC-9344-E6C01238E436}"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014590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1EEEF96-31EB-4FB1-93F0-5E3C70752E3A}" type="datetimeFigureOut">
              <a:rPr lang="en-US" smtClean="0">
                <a:solidFill>
                  <a:prstClr val="black"/>
                </a:solidFill>
              </a:rPr>
              <a:pPr/>
              <a:t>8/30/2013</a:t>
            </a:fld>
            <a:endParaRPr lang="en-US" dirty="0">
              <a:solidFill>
                <a:prstClr val="black"/>
              </a:solidFill>
            </a:endParaRPr>
          </a:p>
        </p:txBody>
      </p:sp>
      <p:sp>
        <p:nvSpPr>
          <p:cNvPr id="5" name="Footer Placeholder 4"/>
          <p:cNvSpPr>
            <a:spLocks noGrp="1"/>
          </p:cNvSpPr>
          <p:nvPr>
            <p:ph type="ftr" sz="quarter" idx="11"/>
          </p:nvPr>
        </p:nvSpPr>
        <p:spPr/>
        <p:txBody>
          <a:bodyPr/>
          <a:lstStyle>
            <a:extLst/>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extLst/>
          </a:lstStyle>
          <a:p>
            <a:fld id="{B461252A-5EE6-4BFC-9344-E6C01238E436}"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81101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dirty="0">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1EEEF96-31EB-4FB1-93F0-5E3C70752E3A}" type="datetimeFigureOut">
              <a:rPr lang="en-US" smtClean="0">
                <a:solidFill>
                  <a:prstClr val="black"/>
                </a:solidFill>
              </a:rPr>
              <a:pPr/>
              <a:t>8/30/2013</a:t>
            </a:fld>
            <a:endParaRPr lang="en-US" dirty="0">
              <a:solidFill>
                <a:prstClr val="black"/>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solidFill>
                <a:prstClr val="black"/>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461252A-5EE6-4BFC-9344-E6C01238E436}"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8303721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w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8.png"/><Relationship Id="rId5" Type="http://schemas.openxmlformats.org/officeDocument/2006/relationships/chart" Target="../charts/chart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wmf"/><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7.emf"/><Relationship Id="rId4" Type="http://schemas.openxmlformats.org/officeDocument/2006/relationships/package" Target="../embeddings/Microsoft_Excel_Worksheet3.xlsx"/></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21.png"/><Relationship Id="rId5" Type="http://schemas.openxmlformats.org/officeDocument/2006/relationships/image" Target="../media/image20.emf"/><Relationship Id="rId4" Type="http://schemas.openxmlformats.org/officeDocument/2006/relationships/oleObject" Target="../embeddings/Microsoft_Excel_97-2003_Worksheet1.xls"/></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26.emf"/><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6.xml"/><Relationship Id="rId5" Type="http://schemas.openxmlformats.org/officeDocument/2006/relationships/image" Target="../media/image4.wmf"/><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24.xml.rels><?xml version="1.0" encoding="UTF-8" standalone="yes"?>
<Relationships xmlns="http://schemas.openxmlformats.org/package/2006/relationships"><Relationship Id="rId8" Type="http://schemas.openxmlformats.org/officeDocument/2006/relationships/oleObject" Target="../embeddings/Microsoft_Excel_97-2003_Worksheet4.xls"/><Relationship Id="rId13" Type="http://schemas.openxmlformats.org/officeDocument/2006/relationships/image" Target="../media/image33.emf"/><Relationship Id="rId3" Type="http://schemas.openxmlformats.org/officeDocument/2006/relationships/notesSlide" Target="../notesSlides/notesSlide24.xml"/><Relationship Id="rId7" Type="http://schemas.openxmlformats.org/officeDocument/2006/relationships/image" Target="../media/image30.emf"/><Relationship Id="rId12" Type="http://schemas.openxmlformats.org/officeDocument/2006/relationships/oleObject" Target="../embeddings/Microsoft_Excel_97-2003_Worksheet6.xls"/><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Microsoft_Excel_97-2003_Worksheet3.xls"/><Relationship Id="rId11" Type="http://schemas.openxmlformats.org/officeDocument/2006/relationships/image" Target="../media/image32.emf"/><Relationship Id="rId5" Type="http://schemas.openxmlformats.org/officeDocument/2006/relationships/image" Target="../media/image29.emf"/><Relationship Id="rId10" Type="http://schemas.openxmlformats.org/officeDocument/2006/relationships/oleObject" Target="../embeddings/Microsoft_Excel_97-2003_Worksheet5.xls"/><Relationship Id="rId4" Type="http://schemas.openxmlformats.org/officeDocument/2006/relationships/oleObject" Target="../embeddings/Microsoft_Excel_97-2003_Worksheet2.xls"/><Relationship Id="rId9" Type="http://schemas.openxmlformats.org/officeDocument/2006/relationships/image" Target="../media/image31.emf"/></Relationships>
</file>

<file path=ppt/slides/_rels/slide25.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notesSlide" Target="../notesSlides/notesSlide25.xml"/><Relationship Id="rId7" Type="http://schemas.openxmlformats.org/officeDocument/2006/relationships/oleObject" Target="../embeddings/Microsoft_Excel_97-2003_Worksheet8.xls"/><Relationship Id="rId12" Type="http://schemas.openxmlformats.org/officeDocument/2006/relationships/image" Target="../media/image37.emf"/><Relationship Id="rId2" Type="http://schemas.openxmlformats.org/officeDocument/2006/relationships/slideLayout" Target="../slideLayouts/slideLayout4.xml"/><Relationship Id="rId1" Type="http://schemas.openxmlformats.org/officeDocument/2006/relationships/vmlDrawing" Target="../drawings/vmlDrawing4.vml"/><Relationship Id="rId6" Type="http://schemas.openxmlformats.org/officeDocument/2006/relationships/image" Target="../media/image4.wmf"/><Relationship Id="rId11" Type="http://schemas.openxmlformats.org/officeDocument/2006/relationships/oleObject" Target="../embeddings/Microsoft_Excel_97-2003_Worksheet10.xls"/><Relationship Id="rId5" Type="http://schemas.openxmlformats.org/officeDocument/2006/relationships/image" Target="../media/image34.emf"/><Relationship Id="rId10" Type="http://schemas.openxmlformats.org/officeDocument/2006/relationships/image" Target="../media/image36.emf"/><Relationship Id="rId4" Type="http://schemas.openxmlformats.org/officeDocument/2006/relationships/oleObject" Target="../embeddings/Microsoft_Excel_97-2003_Worksheet7.xls"/><Relationship Id="rId9" Type="http://schemas.openxmlformats.org/officeDocument/2006/relationships/oleObject" Target="../embeddings/Microsoft_Excel_97-2003_Worksheet9.xls"/></Relationships>
</file>

<file path=ppt/slides/_rels/slide26.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ags" Target="../tags/tag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4276" y="3886200"/>
            <a:ext cx="7620000" cy="839162"/>
          </a:xfrm>
        </p:spPr>
        <p:txBody>
          <a:bodyPr>
            <a:normAutofit/>
          </a:bodyPr>
          <a:lstStyle/>
          <a:p>
            <a:pPr algn="ctr"/>
            <a:r>
              <a:rPr lang="en-US" sz="2800" dirty="0" smtClean="0">
                <a:solidFill>
                  <a:schemeClr val="accent1">
                    <a:lumMod val="75000"/>
                  </a:schemeClr>
                </a:solidFill>
              </a:rPr>
              <a:t>Investor Presentation</a:t>
            </a:r>
            <a:endParaRPr lang="en-US" sz="2800" dirty="0">
              <a:solidFill>
                <a:schemeClr val="accent1">
                  <a:lumMod val="75000"/>
                </a:schemeClr>
              </a:solidFill>
            </a:endParaRPr>
          </a:p>
        </p:txBody>
      </p:sp>
      <p:sp>
        <p:nvSpPr>
          <p:cNvPr id="3" name="Subtitle 2"/>
          <p:cNvSpPr>
            <a:spLocks noGrp="1"/>
          </p:cNvSpPr>
          <p:nvPr>
            <p:ph type="subTitle" idx="1"/>
          </p:nvPr>
        </p:nvSpPr>
        <p:spPr>
          <a:xfrm>
            <a:off x="538076" y="4648200"/>
            <a:ext cx="7772400" cy="620311"/>
          </a:xfrm>
        </p:spPr>
        <p:txBody>
          <a:bodyPr>
            <a:normAutofit/>
          </a:bodyPr>
          <a:lstStyle/>
          <a:p>
            <a:pPr algn="ctr">
              <a:spcBef>
                <a:spcPct val="0"/>
              </a:spcBef>
            </a:pPr>
            <a:r>
              <a:rPr lang="en-US" sz="2000" b="1" dirty="0" smtClean="0">
                <a:solidFill>
                  <a:schemeClr val="accent1">
                    <a:lumMod val="75000"/>
                  </a:schemeClr>
                </a:solidFill>
                <a:effectLst>
                  <a:outerShdw blurRad="31750" dist="25400" dir="5400000" algn="tl" rotWithShape="0">
                    <a:srgbClr val="000000">
                      <a:alpha val="25000"/>
                    </a:srgbClr>
                  </a:outerShdw>
                </a:effectLst>
                <a:latin typeface="+mj-lt"/>
                <a:ea typeface="+mj-ea"/>
                <a:cs typeface="+mj-cs"/>
              </a:rPr>
              <a:t>September 2013</a:t>
            </a:r>
            <a:endParaRPr lang="en-US" sz="2000" b="1" dirty="0">
              <a:solidFill>
                <a:schemeClr val="accent1">
                  <a:lumMod val="75000"/>
                </a:schemeClr>
              </a:solidFill>
              <a:effectLst>
                <a:outerShdw blurRad="31750" dist="25400" dir="5400000" algn="tl" rotWithShape="0">
                  <a:srgbClr val="000000">
                    <a:alpha val="25000"/>
                  </a:srgbClr>
                </a:outerShdw>
              </a:effectLst>
              <a:latin typeface="+mj-lt"/>
              <a:ea typeface="+mj-ea"/>
              <a:cs typeface="+mj-cs"/>
            </a:endParaRPr>
          </a:p>
        </p:txBody>
      </p:sp>
      <p:pic>
        <p:nvPicPr>
          <p:cNvPr id="5" name="Picture 2"/>
          <p:cNvPicPr>
            <a:picLocks noChangeAspect="1" noChangeArrowheads="1"/>
          </p:cNvPicPr>
          <p:nvPr/>
        </p:nvPicPr>
        <p:blipFill>
          <a:blip r:embed="rId3" cstate="print"/>
          <a:srcRect l="50533" b="74818"/>
          <a:stretch>
            <a:fillRect/>
          </a:stretch>
        </p:blipFill>
        <p:spPr bwMode="auto">
          <a:xfrm>
            <a:off x="4616450" y="114300"/>
            <a:ext cx="4419600" cy="1663700"/>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b="74718"/>
          <a:stretch>
            <a:fillRect/>
          </a:stretch>
        </p:blipFill>
        <p:spPr bwMode="auto">
          <a:xfrm>
            <a:off x="100013" y="77788"/>
            <a:ext cx="8934450" cy="1704975"/>
          </a:xfrm>
          <a:prstGeom prst="rect">
            <a:avLst/>
          </a:prstGeom>
          <a:noFill/>
          <a:ln w="9525">
            <a:noFill/>
            <a:miter lim="800000"/>
            <a:headEnd/>
            <a:tailEnd/>
          </a:ln>
        </p:spPr>
      </p:pic>
      <p:cxnSp>
        <p:nvCxnSpPr>
          <p:cNvPr id="7" name="Straight Connector 9"/>
          <p:cNvCxnSpPr>
            <a:cxnSpLocks noChangeShapeType="1"/>
          </p:cNvCxnSpPr>
          <p:nvPr/>
        </p:nvCxnSpPr>
        <p:spPr bwMode="auto">
          <a:xfrm>
            <a:off x="100013" y="1801813"/>
            <a:ext cx="8934450" cy="0"/>
          </a:xfrm>
          <a:prstGeom prst="line">
            <a:avLst/>
          </a:prstGeom>
          <a:noFill/>
          <a:ln w="38100" algn="ctr">
            <a:solidFill>
              <a:srgbClr val="02703F"/>
            </a:solidFill>
            <a:round/>
            <a:headEnd/>
            <a:tailEnd/>
          </a:ln>
        </p:spPr>
      </p:cxnSp>
      <p:cxnSp>
        <p:nvCxnSpPr>
          <p:cNvPr id="8" name="Straight Connector 23"/>
          <p:cNvCxnSpPr>
            <a:cxnSpLocks noChangeShapeType="1"/>
          </p:cNvCxnSpPr>
          <p:nvPr/>
        </p:nvCxnSpPr>
        <p:spPr bwMode="auto">
          <a:xfrm rot="16200000" flipH="1">
            <a:off x="1512093" y="942182"/>
            <a:ext cx="1681163" cy="0"/>
          </a:xfrm>
          <a:prstGeom prst="line">
            <a:avLst/>
          </a:prstGeom>
          <a:noFill/>
          <a:ln w="38100" algn="ctr">
            <a:solidFill>
              <a:srgbClr val="02703F"/>
            </a:solidFill>
            <a:round/>
            <a:headEnd/>
            <a:tailEnd/>
          </a:ln>
        </p:spPr>
      </p:cxnSp>
      <p:cxnSp>
        <p:nvCxnSpPr>
          <p:cNvPr id="9" name="Straight Connector 24"/>
          <p:cNvCxnSpPr>
            <a:cxnSpLocks noChangeShapeType="1"/>
          </p:cNvCxnSpPr>
          <p:nvPr/>
        </p:nvCxnSpPr>
        <p:spPr bwMode="auto">
          <a:xfrm rot="16200000" flipH="1">
            <a:off x="3752056" y="959644"/>
            <a:ext cx="1709738" cy="0"/>
          </a:xfrm>
          <a:prstGeom prst="line">
            <a:avLst/>
          </a:prstGeom>
          <a:noFill/>
          <a:ln w="38100" algn="ctr">
            <a:solidFill>
              <a:srgbClr val="02703F"/>
            </a:solidFill>
            <a:round/>
            <a:headEnd/>
            <a:tailEnd/>
          </a:ln>
        </p:spPr>
      </p:cxnSp>
      <p:cxnSp>
        <p:nvCxnSpPr>
          <p:cNvPr id="10" name="Straight Connector 25"/>
          <p:cNvCxnSpPr>
            <a:cxnSpLocks noChangeShapeType="1"/>
          </p:cNvCxnSpPr>
          <p:nvPr/>
        </p:nvCxnSpPr>
        <p:spPr bwMode="auto">
          <a:xfrm rot="16200000" flipH="1">
            <a:off x="6003925" y="946150"/>
            <a:ext cx="1682750" cy="0"/>
          </a:xfrm>
          <a:prstGeom prst="line">
            <a:avLst/>
          </a:prstGeom>
          <a:noFill/>
          <a:ln w="38100" algn="ctr">
            <a:solidFill>
              <a:srgbClr val="02703F"/>
            </a:solidFill>
            <a:round/>
            <a:headEnd/>
            <a:tailEnd/>
          </a:ln>
        </p:spPr>
      </p:cxnSp>
      <p:pic>
        <p:nvPicPr>
          <p:cNvPr id="1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00152" y="1944390"/>
            <a:ext cx="3648248" cy="1941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8735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idx="4294967295"/>
          </p:nvPr>
        </p:nvSpPr>
        <p:spPr>
          <a:xfrm>
            <a:off x="0" y="274638"/>
            <a:ext cx="8229600" cy="1143000"/>
          </a:xfrm>
        </p:spPr>
        <p:txBody>
          <a:bodyPr>
            <a:normAutofit/>
          </a:bodyPr>
          <a:lstStyle/>
          <a:p>
            <a:pPr marL="57150"/>
            <a:r>
              <a:rPr lang="en-US" sz="3200" dirty="0" smtClean="0">
                <a:solidFill>
                  <a:schemeClr val="accent4">
                    <a:lumMod val="75000"/>
                  </a:schemeClr>
                </a:solidFill>
              </a:rPr>
              <a:t>TABLE OF CONTENTS</a:t>
            </a:r>
          </a:p>
        </p:txBody>
      </p:sp>
      <p:sp>
        <p:nvSpPr>
          <p:cNvPr id="51202" name="Content Placeholder 2"/>
          <p:cNvSpPr>
            <a:spLocks noGrp="1"/>
          </p:cNvSpPr>
          <p:nvPr>
            <p:ph idx="4294967295"/>
          </p:nvPr>
        </p:nvSpPr>
        <p:spPr>
          <a:xfrm>
            <a:off x="0" y="1481138"/>
            <a:ext cx="9067800" cy="4525962"/>
          </a:xfrm>
        </p:spPr>
        <p:txBody>
          <a:bodyPr/>
          <a:lstStyle/>
          <a:p>
            <a:r>
              <a:rPr lang="en-US" dirty="0" smtClean="0">
                <a:solidFill>
                  <a:schemeClr val="accent4">
                    <a:lumMod val="75000"/>
                  </a:schemeClr>
                </a:solidFill>
              </a:rPr>
              <a:t>SECTION 1: COMPANY OVERVIEW</a:t>
            </a:r>
          </a:p>
          <a:p>
            <a:r>
              <a:rPr lang="en-US" dirty="0" smtClean="0">
                <a:solidFill>
                  <a:schemeClr val="accent4">
                    <a:lumMod val="75000"/>
                  </a:schemeClr>
                </a:solidFill>
              </a:rPr>
              <a:t>SECTION 2: CREDIT SCORING &amp; LOAN SERVICING</a:t>
            </a:r>
          </a:p>
          <a:p>
            <a:r>
              <a:rPr lang="en-US" dirty="0" smtClean="0">
                <a:solidFill>
                  <a:schemeClr val="accent4">
                    <a:lumMod val="75000"/>
                  </a:schemeClr>
                </a:solidFill>
              </a:rPr>
              <a:t>SECTION 3: FINANCIALS</a:t>
            </a:r>
          </a:p>
          <a:p>
            <a:r>
              <a:rPr lang="en-US" dirty="0" smtClean="0">
                <a:solidFill>
                  <a:schemeClr val="accent4">
                    <a:lumMod val="75000"/>
                  </a:schemeClr>
                </a:solidFill>
              </a:rPr>
              <a:t>SECTION 4: SECURITIZATIONS</a:t>
            </a:r>
          </a:p>
          <a:p>
            <a:r>
              <a:rPr lang="en-US" dirty="0" smtClean="0">
                <a:solidFill>
                  <a:schemeClr val="accent4">
                    <a:lumMod val="75000"/>
                  </a:schemeClr>
                </a:solidFill>
              </a:rPr>
              <a:t>SECTION 5: LEGAL &amp; REGULATORY UPDATE</a:t>
            </a:r>
          </a:p>
        </p:txBody>
      </p:sp>
      <p:sp>
        <p:nvSpPr>
          <p:cNvPr id="4" name="Slide Number Placeholder 3"/>
          <p:cNvSpPr txBox="1">
            <a:spLocks noGrp="1"/>
          </p:cNvSpPr>
          <p:nvPr/>
        </p:nvSpPr>
        <p:spPr bwMode="auto">
          <a:xfrm>
            <a:off x="8067675" y="6200775"/>
            <a:ext cx="914400" cy="333375"/>
          </a:xfrm>
          <a:prstGeom prst="rect">
            <a:avLst/>
          </a:prstGeom>
          <a:noFill/>
          <a:ln>
            <a:miter lim="800000"/>
            <a:headEnd/>
            <a:tailEnd/>
          </a:ln>
        </p:spPr>
        <p:txBody>
          <a:bodyPr lIns="45720" rIns="45720" anchor="ctr"/>
          <a:lstStyle/>
          <a:p>
            <a:pPr algn="r" eaLnBrk="0" hangingPunct="0">
              <a:defRPr/>
            </a:pPr>
            <a:fld id="{8592A99C-3BC2-4EED-B942-77A5CABB6359}" type="slidenum">
              <a:rPr lang="ja-JP" altLang="en-US" sz="900">
                <a:latin typeface="Verdana" pitchFamily="34" charset="0"/>
                <a:ea typeface="SC STKaiti" pitchFamily="2" charset="-122"/>
                <a:cs typeface="+mn-cs"/>
              </a:rPr>
              <a:pPr algn="r" eaLnBrk="0" hangingPunct="0">
                <a:defRPr/>
              </a:pPr>
              <a:t>2</a:t>
            </a:fld>
            <a:endParaRPr lang="en-US" altLang="ja-JP" sz="900" dirty="0">
              <a:latin typeface="Verdana" pitchFamily="34" charset="0"/>
              <a:ea typeface="SC STKaiti" pitchFamily="2" charset="-122"/>
              <a:cs typeface="+mn-cs"/>
            </a:endParaRPr>
          </a:p>
        </p:txBody>
      </p:sp>
      <p:sp>
        <p:nvSpPr>
          <p:cNvPr id="5" name="Footer Placeholder 2"/>
          <p:cNvSpPr txBox="1">
            <a:spLocks/>
          </p:cNvSpPr>
          <p:nvPr/>
        </p:nvSpPr>
        <p:spPr>
          <a:xfrm>
            <a:off x="0" y="6618288"/>
            <a:ext cx="3036481" cy="239712"/>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smtClean="0">
                <a:solidFill>
                  <a:schemeClr val="bg1"/>
                </a:solidFill>
              </a:rPr>
              <a:t>We Bring People and Cars Together.</a:t>
            </a:r>
            <a:endParaRPr lang="en-US" b="1" dirty="0">
              <a:solidFill>
                <a:schemeClr val="bg1"/>
              </a:solidFill>
            </a:endParaRPr>
          </a:p>
        </p:txBody>
      </p:sp>
    </p:spTree>
    <p:custDataLst>
      <p:tags r:id="rId1"/>
    </p:custDataLst>
    <p:extLst>
      <p:ext uri="{BB962C8B-B14F-4D97-AF65-F5344CB8AC3E}">
        <p14:creationId xmlns:p14="http://schemas.microsoft.com/office/powerpoint/2010/main" val="19222121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a:xfrm>
            <a:off x="933450" y="3352800"/>
            <a:ext cx="8058150" cy="688975"/>
          </a:xfrm>
        </p:spPr>
        <p:txBody>
          <a:bodyPr anchor="t">
            <a:normAutofit fontScale="90000"/>
          </a:bodyPr>
          <a:lstStyle/>
          <a:p>
            <a:pPr algn="l"/>
            <a:r>
              <a:rPr lang="en-US" b="1" dirty="0" smtClean="0">
                <a:solidFill>
                  <a:schemeClr val="accent4">
                    <a:lumMod val="75000"/>
                  </a:schemeClr>
                </a:solidFill>
              </a:rPr>
              <a:t>SECTION 1: </a:t>
            </a:r>
            <a:r>
              <a:rPr lang="en-US" dirty="0" smtClean="0">
                <a:solidFill>
                  <a:schemeClr val="accent4">
                    <a:lumMod val="75000"/>
                  </a:schemeClr>
                </a:solidFill>
              </a:rPr>
              <a:t>COMPANY OVERVIEW</a:t>
            </a:r>
            <a:endParaRPr lang="en-US" b="1" dirty="0" smtClean="0">
              <a:solidFill>
                <a:schemeClr val="accent4">
                  <a:lumMod val="75000"/>
                </a:schemeClr>
              </a:solidFill>
            </a:endParaRPr>
          </a:p>
        </p:txBody>
      </p:sp>
      <p:sp>
        <p:nvSpPr>
          <p:cNvPr id="3" name="Slide Number Placeholder 2"/>
          <p:cNvSpPr txBox="1">
            <a:spLocks noGrp="1"/>
          </p:cNvSpPr>
          <p:nvPr/>
        </p:nvSpPr>
        <p:spPr bwMode="auto">
          <a:xfrm>
            <a:off x="8077200" y="6200775"/>
            <a:ext cx="914400" cy="333375"/>
          </a:xfrm>
          <a:prstGeom prst="rect">
            <a:avLst/>
          </a:prstGeom>
          <a:noFill/>
          <a:ln>
            <a:miter lim="800000"/>
            <a:headEnd/>
            <a:tailEnd/>
          </a:ln>
        </p:spPr>
        <p:txBody>
          <a:bodyPr lIns="45720" rIns="45720" anchor="ctr"/>
          <a:lstStyle/>
          <a:p>
            <a:pPr algn="r" eaLnBrk="0" hangingPunct="0">
              <a:defRPr/>
            </a:pPr>
            <a:fld id="{515A7768-33DE-4155-867F-AB7ED7A132E1}" type="slidenum">
              <a:rPr lang="ja-JP" altLang="en-US" sz="900">
                <a:latin typeface="Verdana" pitchFamily="34" charset="0"/>
                <a:ea typeface="SC STKaiti" pitchFamily="2" charset="-122"/>
                <a:cs typeface="+mn-cs"/>
              </a:rPr>
              <a:pPr algn="r" eaLnBrk="0" hangingPunct="0">
                <a:defRPr/>
              </a:pPr>
              <a:t>3</a:t>
            </a:fld>
            <a:endParaRPr lang="en-US" altLang="ja-JP" sz="900" dirty="0">
              <a:latin typeface="Verdana" pitchFamily="34" charset="0"/>
              <a:ea typeface="SC STKaiti" pitchFamily="2" charset="-122"/>
              <a:cs typeface="+mn-cs"/>
            </a:endParaRPr>
          </a:p>
        </p:txBody>
      </p:sp>
      <p:sp>
        <p:nvSpPr>
          <p:cNvPr id="4" name="Footer Placeholder 2"/>
          <p:cNvSpPr txBox="1">
            <a:spLocks/>
          </p:cNvSpPr>
          <p:nvPr/>
        </p:nvSpPr>
        <p:spPr>
          <a:xfrm>
            <a:off x="0" y="6618288"/>
            <a:ext cx="3036481" cy="239712"/>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smtClean="0">
                <a:solidFill>
                  <a:schemeClr val="bg1"/>
                </a:solidFill>
              </a:rPr>
              <a:t>We Bring People and Cars Together.</a:t>
            </a:r>
            <a:endParaRPr lang="en-US" b="1" dirty="0">
              <a:solidFill>
                <a:schemeClr val="bg1"/>
              </a:solidFill>
            </a:endParaRPr>
          </a:p>
        </p:txBody>
      </p:sp>
    </p:spTree>
    <p:custDataLst>
      <p:tags r:id="rId1"/>
    </p:custDataLst>
    <p:extLst>
      <p:ext uri="{BB962C8B-B14F-4D97-AF65-F5344CB8AC3E}">
        <p14:creationId xmlns:p14="http://schemas.microsoft.com/office/powerpoint/2010/main" val="26347677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Number Placeholder 3"/>
          <p:cNvSpPr txBox="1">
            <a:spLocks noGrp="1"/>
          </p:cNvSpPr>
          <p:nvPr/>
        </p:nvSpPr>
        <p:spPr bwMode="auto">
          <a:xfrm>
            <a:off x="8077200" y="6200775"/>
            <a:ext cx="914400" cy="333375"/>
          </a:xfrm>
          <a:prstGeom prst="rect">
            <a:avLst/>
          </a:prstGeom>
          <a:noFill/>
          <a:ln w="9525">
            <a:noFill/>
            <a:miter lim="800000"/>
            <a:headEnd/>
            <a:tailEnd/>
          </a:ln>
        </p:spPr>
        <p:txBody>
          <a:bodyPr lIns="45720" rIns="45720" anchor="ctr"/>
          <a:lstStyle/>
          <a:p>
            <a:pPr algn="r" eaLnBrk="0" hangingPunct="0"/>
            <a:fld id="{092337A7-EF2C-490C-AAE2-F87002858622}" type="slidenum">
              <a:rPr lang="ja-JP" altLang="en-US" sz="900" b="1">
                <a:solidFill>
                  <a:srgbClr val="FFFFFF"/>
                </a:solidFill>
                <a:latin typeface="Verdana" pitchFamily="34" charset="0"/>
              </a:rPr>
              <a:pPr algn="r" eaLnBrk="0" hangingPunct="0"/>
              <a:t>4</a:t>
            </a:fld>
            <a:endParaRPr lang="en-US" altLang="ja-JP" sz="900" b="1" dirty="0">
              <a:solidFill>
                <a:srgbClr val="FFFFFF"/>
              </a:solidFill>
              <a:latin typeface="Verdana" pitchFamily="34" charset="0"/>
            </a:endParaRPr>
          </a:p>
        </p:txBody>
      </p:sp>
      <p:sp>
        <p:nvSpPr>
          <p:cNvPr id="122883" name="Title 1"/>
          <p:cNvSpPr>
            <a:spLocks noGrp="1"/>
          </p:cNvSpPr>
          <p:nvPr>
            <p:ph type="title" idx="4294967295"/>
          </p:nvPr>
        </p:nvSpPr>
        <p:spPr>
          <a:xfrm>
            <a:off x="1066800" y="334963"/>
            <a:ext cx="8077200" cy="549275"/>
          </a:xfrm>
        </p:spPr>
        <p:txBody>
          <a:bodyPr>
            <a:normAutofit fontScale="90000"/>
          </a:bodyPr>
          <a:lstStyle/>
          <a:p>
            <a:pPr marL="57150"/>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endParaRPr lang="en-US" sz="2800" dirty="0" smtClean="0">
              <a:solidFill>
                <a:srgbClr val="FF0000"/>
              </a:solidFill>
            </a:endParaRPr>
          </a:p>
        </p:txBody>
      </p:sp>
      <p:sp>
        <p:nvSpPr>
          <p:cNvPr id="122884" name="WordArt 7"/>
          <p:cNvSpPr>
            <a:spLocks noChangeArrowheads="1" noChangeShapeType="1" noTextEdit="1"/>
          </p:cNvSpPr>
          <p:nvPr/>
        </p:nvSpPr>
        <p:spPr bwMode="auto">
          <a:xfrm>
            <a:off x="6575425" y="323850"/>
            <a:ext cx="1905000" cy="571500"/>
          </a:xfrm>
          <a:prstGeom prst="rect">
            <a:avLst/>
          </a:prstGeom>
        </p:spPr>
        <p:txBody>
          <a:bodyPr wrap="none" fromWordArt="1">
            <a:prstTxWarp prst="textPlain">
              <a:avLst>
                <a:gd name="adj" fmla="val 50000"/>
              </a:avLst>
            </a:prstTxWarp>
          </a:bodyPr>
          <a:lstStyle/>
          <a:p>
            <a:pPr algn="ctr"/>
            <a:endParaRPr lang="en-US" sz="3600" kern="10" dirty="0">
              <a:ln w="19050">
                <a:solidFill>
                  <a:srgbClr val="99CCFF"/>
                </a:solidFill>
                <a:round/>
                <a:headEnd/>
                <a:tailEnd/>
              </a:ln>
              <a:solidFill>
                <a:srgbClr val="0066CC"/>
              </a:solidFill>
              <a:effectLst>
                <a:outerShdw dist="35921" dir="2700000" algn="ctr" rotWithShape="0">
                  <a:srgbClr val="990000"/>
                </a:outerShdw>
              </a:effectLst>
              <a:latin typeface="Impact"/>
            </a:endParaRPr>
          </a:p>
        </p:txBody>
      </p:sp>
      <p:sp>
        <p:nvSpPr>
          <p:cNvPr id="2" name="TextBox 1"/>
          <p:cNvSpPr txBox="1"/>
          <p:nvPr/>
        </p:nvSpPr>
        <p:spPr>
          <a:xfrm>
            <a:off x="914400" y="323850"/>
            <a:ext cx="5105400" cy="584775"/>
          </a:xfrm>
          <a:prstGeom prst="rect">
            <a:avLst/>
          </a:prstGeom>
          <a:noFill/>
        </p:spPr>
        <p:txBody>
          <a:bodyPr wrap="square" rtlCol="0">
            <a:spAutoFit/>
          </a:bodyPr>
          <a:lstStyle/>
          <a:p>
            <a:r>
              <a:rPr lang="en-US" sz="3200" dirty="0" smtClean="0">
                <a:solidFill>
                  <a:schemeClr val="accent4">
                    <a:lumMod val="75000"/>
                  </a:schemeClr>
                </a:solidFill>
                <a:effectLst>
                  <a:outerShdw blurRad="38100" dist="38100" dir="2700000" algn="tl">
                    <a:srgbClr val="000000">
                      <a:alpha val="43137"/>
                    </a:srgbClr>
                  </a:outerShdw>
                </a:effectLst>
              </a:rPr>
              <a:t>Company Overview </a:t>
            </a:r>
            <a:endParaRPr lang="en-US" sz="3200" dirty="0">
              <a:solidFill>
                <a:schemeClr val="accent4">
                  <a:lumMod val="75000"/>
                </a:schemeClr>
              </a:solidFill>
              <a:effectLst>
                <a:outerShdw blurRad="38100" dist="38100" dir="2700000" algn="tl">
                  <a:srgbClr val="000000">
                    <a:alpha val="43137"/>
                  </a:srgbClr>
                </a:outerShdw>
              </a:effectLst>
            </a:endParaRPr>
          </a:p>
        </p:txBody>
      </p:sp>
      <p:sp>
        <p:nvSpPr>
          <p:cNvPr id="9" name="Content Placeholder 4"/>
          <p:cNvSpPr txBox="1">
            <a:spLocks/>
          </p:cNvSpPr>
          <p:nvPr/>
        </p:nvSpPr>
        <p:spPr>
          <a:xfrm>
            <a:off x="609600" y="1146627"/>
            <a:ext cx="8218081" cy="4895850"/>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en-US" sz="1400" dirty="0" smtClean="0"/>
              <a:t>DriveTime Automotive Group, Inc. (“DriveTime”) is the leading used vehicle retailer in the United States solely focused on the sale and financing of quality vehicles to the subprime market. Its sister company, DT Acceptance Corp. (“DTAC”), funds and services all loans originated by DriveTime.</a:t>
            </a:r>
          </a:p>
          <a:p>
            <a:pPr>
              <a:spcBef>
                <a:spcPts val="1200"/>
              </a:spcBef>
            </a:pPr>
            <a:r>
              <a:rPr lang="en-US" sz="1400" dirty="0" smtClean="0"/>
              <a:t>Over </a:t>
            </a:r>
            <a:r>
              <a:rPr lang="en-US" sz="1400" dirty="0"/>
              <a:t>the past 20 years, DriveTime has developed and operated an integrated business model that provides its customers with a comprehensive end-to-end solution for their automotive needs, including the sale, financing and maintenance of vehicles.</a:t>
            </a:r>
          </a:p>
          <a:p>
            <a:pPr>
              <a:spcBef>
                <a:spcPts val="1200"/>
              </a:spcBef>
            </a:pPr>
            <a:r>
              <a:rPr lang="en-US" sz="1400" dirty="0"/>
              <a:t>DriveTime is privately held (Ernie C. Garcia II, Chairman, owns 98.3% and Raymond C. Fidel, CEO, owns the remaining 1.7%), but is an SEC registrant due to its $250M Sr. Secured Notes issuance</a:t>
            </a:r>
          </a:p>
          <a:p>
            <a:endParaRPr lang="en-US" sz="1400" dirty="0" smtClean="0"/>
          </a:p>
          <a:p>
            <a:r>
              <a:rPr lang="en-US" sz="1400" dirty="0" smtClean="0"/>
              <a:t>DriveTime has 104 branded dealerships and 18 reconditioning facilities in 47 geographic areas. For the last twelve months ended June 30, 2013 DriveTime has:</a:t>
            </a:r>
          </a:p>
          <a:p>
            <a:pPr lvl="2"/>
            <a:r>
              <a:rPr lang="en-US" sz="1400" dirty="0" smtClean="0"/>
              <a:t>Sold 63,011 vehicles</a:t>
            </a:r>
          </a:p>
          <a:p>
            <a:pPr lvl="2"/>
            <a:r>
              <a:rPr lang="en-US" sz="1400" dirty="0" smtClean="0"/>
              <a:t>Generated Revenue of $1.3 billion</a:t>
            </a:r>
          </a:p>
          <a:p>
            <a:pPr lvl="2"/>
            <a:r>
              <a:rPr lang="en-US" sz="1400" dirty="0" smtClean="0"/>
              <a:t>Generated Adjusted EBITDA of $149 million</a:t>
            </a:r>
          </a:p>
          <a:p>
            <a:pPr lvl="2"/>
            <a:r>
              <a:rPr lang="en-US" sz="1400" dirty="0" smtClean="0"/>
              <a:t>Generated Adjusted S-Corp Net Income of $46.5  million</a:t>
            </a:r>
          </a:p>
          <a:p>
            <a:pPr lvl="2"/>
            <a:r>
              <a:rPr lang="en-US" sz="1400" dirty="0" smtClean="0"/>
              <a:t>Managed a retail loan portfolio of</a:t>
            </a:r>
            <a:r>
              <a:rPr lang="en-US" sz="1400" dirty="0" smtClean="0">
                <a:solidFill>
                  <a:srgbClr val="FF0000"/>
                </a:solidFill>
              </a:rPr>
              <a:t> </a:t>
            </a:r>
            <a:r>
              <a:rPr lang="en-US" sz="1400" dirty="0" smtClean="0"/>
              <a:t>$1.8 billion</a:t>
            </a:r>
          </a:p>
          <a:p>
            <a:endParaRPr lang="en-US" sz="1300" dirty="0" smtClean="0"/>
          </a:p>
        </p:txBody>
      </p:sp>
      <p:sp>
        <p:nvSpPr>
          <p:cNvPr id="10" name="TextBox 9"/>
          <p:cNvSpPr txBox="1"/>
          <p:nvPr/>
        </p:nvSpPr>
        <p:spPr>
          <a:xfrm>
            <a:off x="3048000" y="5867400"/>
            <a:ext cx="5029200" cy="338554"/>
          </a:xfrm>
          <a:prstGeom prst="rect">
            <a:avLst/>
          </a:prstGeom>
          <a:noFill/>
        </p:spPr>
        <p:txBody>
          <a:bodyPr wrap="square" rtlCol="0">
            <a:spAutoFit/>
          </a:bodyPr>
          <a:lstStyle/>
          <a:p>
            <a:r>
              <a:rPr lang="en-US" sz="800" dirty="0" smtClean="0"/>
              <a:t>* Adds back $11.1m of unrecognized </a:t>
            </a:r>
            <a:r>
              <a:rPr lang="en-US" sz="800" dirty="0"/>
              <a:t>D</a:t>
            </a:r>
            <a:r>
              <a:rPr lang="en-US" sz="800" dirty="0" smtClean="0"/>
              <a:t>eferred Income on 6/30/13 Balance Sheet as a result of unbundling service contracts at point of sale.  Piloting in 4 states starting December 2012.</a:t>
            </a:r>
            <a:endParaRPr lang="en-US" sz="800" dirty="0"/>
          </a:p>
        </p:txBody>
      </p:sp>
      <p:sp>
        <p:nvSpPr>
          <p:cNvPr id="11" name="Footer Placeholder 2"/>
          <p:cNvSpPr txBox="1">
            <a:spLocks/>
          </p:cNvSpPr>
          <p:nvPr/>
        </p:nvSpPr>
        <p:spPr>
          <a:xfrm>
            <a:off x="0" y="6618288"/>
            <a:ext cx="3036481" cy="239712"/>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smtClean="0">
                <a:solidFill>
                  <a:schemeClr val="bg1"/>
                </a:solidFill>
              </a:rPr>
              <a:t>We Bring People and Cars Together.</a:t>
            </a:r>
            <a:endParaRPr lang="en-US" b="1" dirty="0">
              <a:solidFill>
                <a:schemeClr val="bg1"/>
              </a:solidFill>
            </a:endParaRPr>
          </a:p>
        </p:txBody>
      </p:sp>
      <p:sp>
        <p:nvSpPr>
          <p:cNvPr id="3" name="TextBox 2"/>
          <p:cNvSpPr txBox="1"/>
          <p:nvPr/>
        </p:nvSpPr>
        <p:spPr>
          <a:xfrm>
            <a:off x="5626722" y="5108961"/>
            <a:ext cx="228600" cy="261610"/>
          </a:xfrm>
          <a:prstGeom prst="rect">
            <a:avLst/>
          </a:prstGeom>
          <a:noFill/>
        </p:spPr>
        <p:txBody>
          <a:bodyPr wrap="square" rtlCol="0">
            <a:spAutoFit/>
          </a:bodyPr>
          <a:lstStyle/>
          <a:p>
            <a:r>
              <a:rPr lang="en-US" sz="1100" dirty="0" smtClean="0"/>
              <a:t>*</a:t>
            </a:r>
            <a:endParaRPr lang="en-US" sz="1100" dirty="0"/>
          </a:p>
        </p:txBody>
      </p:sp>
      <p:sp>
        <p:nvSpPr>
          <p:cNvPr id="12" name="Slide Number Placeholder 3"/>
          <p:cNvSpPr>
            <a:spLocks noGrp="1"/>
          </p:cNvSpPr>
          <p:nvPr>
            <p:ph type="sldNum" sz="quarter" idx="10"/>
          </p:nvPr>
        </p:nvSpPr>
        <p:spPr>
          <a:xfrm>
            <a:off x="7105645" y="6400959"/>
            <a:ext cx="1920240" cy="365760"/>
          </a:xfrm>
        </p:spPr>
        <p:txBody>
          <a:bodyPr/>
          <a:lstStyle/>
          <a:p>
            <a:pPr algn="r">
              <a:defRPr/>
            </a:pPr>
            <a:fld id="{C08DF731-222D-4270-BA73-3A7385BAF6A8}" type="slidenum">
              <a:rPr lang="ja-JP" altLang="en-US" smtClean="0"/>
              <a:pPr algn="r">
                <a:defRPr/>
              </a:pPr>
              <a:t>4</a:t>
            </a:fld>
            <a:endParaRPr lang="en-US" altLang="ja-JP" dirty="0"/>
          </a:p>
        </p:txBody>
      </p:sp>
    </p:spTree>
    <p:custDataLst>
      <p:tags r:id="rId1"/>
    </p:custDataLst>
    <p:extLst>
      <p:ext uri="{BB962C8B-B14F-4D97-AF65-F5344CB8AC3E}">
        <p14:creationId xmlns:p14="http://schemas.microsoft.com/office/powerpoint/2010/main" val="26880775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14"/>
          <p:cNvSpPr txBox="1">
            <a:spLocks noGrp="1" noChangeArrowheads="1"/>
          </p:cNvSpPr>
          <p:nvPr/>
        </p:nvSpPr>
        <p:spPr bwMode="auto">
          <a:xfrm>
            <a:off x="8077200" y="6200775"/>
            <a:ext cx="914400" cy="333375"/>
          </a:xfrm>
          <a:prstGeom prst="rect">
            <a:avLst/>
          </a:prstGeom>
          <a:noFill/>
          <a:ln>
            <a:miter lim="800000"/>
            <a:headEnd/>
            <a:tailEnd/>
          </a:ln>
        </p:spPr>
        <p:txBody>
          <a:bodyPr lIns="45720" rIns="45720" anchor="ctr"/>
          <a:lstStyle/>
          <a:p>
            <a:pPr algn="r" eaLnBrk="0" hangingPunct="0">
              <a:defRPr/>
            </a:pPr>
            <a:fld id="{F7649979-00AA-4CA8-9F0B-5040BE3B1CF0}" type="slidenum">
              <a:rPr lang="ja-JP" altLang="en-US" sz="900" b="1">
                <a:solidFill>
                  <a:srgbClr val="FFFFFF"/>
                </a:solidFill>
                <a:latin typeface="Verdana" pitchFamily="34" charset="0"/>
                <a:ea typeface="SC STKaiti" pitchFamily="2" charset="-122"/>
                <a:cs typeface="Arial"/>
              </a:rPr>
              <a:pPr algn="r" eaLnBrk="0" hangingPunct="0">
                <a:defRPr/>
              </a:pPr>
              <a:t>5</a:t>
            </a:fld>
            <a:endParaRPr lang="en-US" altLang="ja-JP" sz="900" b="1" dirty="0">
              <a:solidFill>
                <a:srgbClr val="FFFFFF"/>
              </a:solidFill>
              <a:latin typeface="Verdana" pitchFamily="34" charset="0"/>
              <a:ea typeface="SC STKaiti" pitchFamily="2" charset="-122"/>
              <a:cs typeface="Arial"/>
            </a:endParaRPr>
          </a:p>
        </p:txBody>
      </p:sp>
      <p:sp>
        <p:nvSpPr>
          <p:cNvPr id="55298" name="Slide Number Placeholder 2"/>
          <p:cNvSpPr txBox="1">
            <a:spLocks noGrp="1"/>
          </p:cNvSpPr>
          <p:nvPr/>
        </p:nvSpPr>
        <p:spPr bwMode="auto">
          <a:xfrm>
            <a:off x="8077200" y="6486859"/>
            <a:ext cx="914400" cy="333375"/>
          </a:xfrm>
          <a:prstGeom prst="rect">
            <a:avLst/>
          </a:prstGeom>
          <a:noFill/>
          <a:ln w="9525">
            <a:noFill/>
            <a:miter lim="800000"/>
            <a:headEnd/>
            <a:tailEnd/>
          </a:ln>
        </p:spPr>
        <p:txBody>
          <a:bodyPr lIns="45720" rIns="45720" anchor="ctr"/>
          <a:lstStyle/>
          <a:p>
            <a:pPr algn="r" defTabSz="820738" eaLnBrk="0" hangingPunct="0"/>
            <a:fld id="{73BAB83D-AD6F-415E-9A09-F78758828918}" type="slidenum">
              <a:rPr lang="ja-JP" altLang="en-US" sz="900">
                <a:latin typeface="Verdana" pitchFamily="34" charset="0"/>
              </a:rPr>
              <a:pPr algn="r" defTabSz="820738" eaLnBrk="0" hangingPunct="0"/>
              <a:t>5</a:t>
            </a:fld>
            <a:endParaRPr lang="en-US" altLang="ja-JP" sz="900" dirty="0">
              <a:latin typeface="Verdana" pitchFamily="34" charset="0"/>
            </a:endParaRPr>
          </a:p>
        </p:txBody>
      </p:sp>
      <p:sp>
        <p:nvSpPr>
          <p:cNvPr id="55299" name="Rectangle 2"/>
          <p:cNvSpPr>
            <a:spLocks noGrp="1" noChangeArrowheads="1"/>
          </p:cNvSpPr>
          <p:nvPr>
            <p:ph type="title" idx="4294967295"/>
          </p:nvPr>
        </p:nvSpPr>
        <p:spPr>
          <a:xfrm>
            <a:off x="425450" y="152400"/>
            <a:ext cx="8229600" cy="1143000"/>
          </a:xfrm>
        </p:spPr>
        <p:txBody>
          <a:bodyPr>
            <a:normAutofit/>
          </a:bodyPr>
          <a:lstStyle/>
          <a:p>
            <a:pPr indent="63500" eaLnBrk="1" hangingPunct="1"/>
            <a:r>
              <a:rPr lang="en-US" sz="2800" dirty="0" smtClean="0">
                <a:solidFill>
                  <a:schemeClr val="accent1">
                    <a:lumMod val="75000"/>
                  </a:schemeClr>
                </a:solidFill>
              </a:rPr>
              <a:t>Company History</a:t>
            </a:r>
          </a:p>
        </p:txBody>
      </p:sp>
      <p:sp>
        <p:nvSpPr>
          <p:cNvPr id="55300" name="Line 10"/>
          <p:cNvSpPr>
            <a:spLocks noChangeShapeType="1"/>
          </p:cNvSpPr>
          <p:nvPr/>
        </p:nvSpPr>
        <p:spPr bwMode="gray">
          <a:xfrm flipV="1">
            <a:off x="997766" y="4519611"/>
            <a:ext cx="0" cy="269875"/>
          </a:xfrm>
          <a:prstGeom prst="line">
            <a:avLst/>
          </a:prstGeom>
          <a:noFill/>
          <a:ln w="25400">
            <a:solidFill>
              <a:schemeClr val="tx1"/>
            </a:solidFill>
            <a:round/>
            <a:headEnd/>
            <a:tailEnd/>
          </a:ln>
        </p:spPr>
        <p:txBody>
          <a:bodyPr lIns="0" tIns="0" rIns="0" bIns="0">
            <a:spAutoFit/>
          </a:bodyPr>
          <a:lstStyle/>
          <a:p>
            <a:endParaRPr lang="en-US" dirty="0">
              <a:solidFill>
                <a:srgbClr val="000000"/>
              </a:solidFill>
              <a:latin typeface="Arial" pitchFamily="34" charset="0"/>
            </a:endParaRPr>
          </a:p>
        </p:txBody>
      </p:sp>
      <p:sp>
        <p:nvSpPr>
          <p:cNvPr id="55301" name="Freeform 25"/>
          <p:cNvSpPr>
            <a:spLocks/>
          </p:cNvSpPr>
          <p:nvPr/>
        </p:nvSpPr>
        <p:spPr bwMode="gray">
          <a:xfrm>
            <a:off x="304800" y="2262188"/>
            <a:ext cx="8465343" cy="2555875"/>
          </a:xfrm>
          <a:custGeom>
            <a:avLst/>
            <a:gdLst>
              <a:gd name="T0" fmla="*/ 2147483647 w 1029"/>
              <a:gd name="T1" fmla="*/ 2147483647 h 321"/>
              <a:gd name="T2" fmla="*/ 2147483647 w 1029"/>
              <a:gd name="T3" fmla="*/ 2147483647 h 321"/>
              <a:gd name="T4" fmla="*/ 2147483647 w 1029"/>
              <a:gd name="T5" fmla="*/ 2147483647 h 321"/>
              <a:gd name="T6" fmla="*/ 0 w 1029"/>
              <a:gd name="T7" fmla="*/ 2147483647 h 321"/>
              <a:gd name="T8" fmla="*/ 2147483647 w 1029"/>
              <a:gd name="T9" fmla="*/ 0 h 321"/>
              <a:gd name="T10" fmla="*/ 2147483647 w 1029"/>
              <a:gd name="T11" fmla="*/ 2147483647 h 321"/>
              <a:gd name="T12" fmla="*/ 2147483647 w 1029"/>
              <a:gd name="T13" fmla="*/ 2147483647 h 321"/>
              <a:gd name="T14" fmla="*/ 0 60000 65536"/>
              <a:gd name="T15" fmla="*/ 0 60000 65536"/>
              <a:gd name="T16" fmla="*/ 0 60000 65536"/>
              <a:gd name="T17" fmla="*/ 0 60000 65536"/>
              <a:gd name="T18" fmla="*/ 0 60000 65536"/>
              <a:gd name="T19" fmla="*/ 0 60000 65536"/>
              <a:gd name="T20" fmla="*/ 0 60000 65536"/>
              <a:gd name="T21" fmla="*/ 0 w 1029"/>
              <a:gd name="T22" fmla="*/ 0 h 321"/>
              <a:gd name="T23" fmla="*/ 1029 w 1029"/>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9" h="321">
                <a:moveTo>
                  <a:pt x="986" y="75"/>
                </a:moveTo>
                <a:cubicBezTo>
                  <a:pt x="675" y="204"/>
                  <a:pt x="329" y="192"/>
                  <a:pt x="19" y="321"/>
                </a:cubicBezTo>
                <a:lnTo>
                  <a:pt x="45" y="270"/>
                </a:lnTo>
                <a:lnTo>
                  <a:pt x="0" y="246"/>
                </a:lnTo>
                <a:cubicBezTo>
                  <a:pt x="310" y="117"/>
                  <a:pt x="656" y="129"/>
                  <a:pt x="967" y="0"/>
                </a:cubicBezTo>
                <a:lnTo>
                  <a:pt x="1029" y="21"/>
                </a:lnTo>
                <a:lnTo>
                  <a:pt x="986" y="75"/>
                </a:lnTo>
              </a:path>
            </a:pathLst>
          </a:custGeom>
          <a:solidFill>
            <a:schemeClr val="accent1">
              <a:lumMod val="75000"/>
            </a:schemeClr>
          </a:solidFill>
          <a:ln w="19050" cap="flat" cmpd="sng">
            <a:noFill/>
            <a:prstDash val="solid"/>
            <a:round/>
            <a:headEnd/>
            <a:tailEnd/>
          </a:ln>
        </p:spPr>
        <p:txBody>
          <a:bodyPr wrap="square" lIns="0" tIns="0" rIns="0" bIns="0" anchor="ctr">
            <a:spAutoFit/>
          </a:bodyPr>
          <a:lstStyle/>
          <a:p>
            <a:endParaRPr lang="en-US" dirty="0">
              <a:solidFill>
                <a:srgbClr val="000000"/>
              </a:solidFill>
              <a:latin typeface="Arial" pitchFamily="34" charset="0"/>
            </a:endParaRPr>
          </a:p>
        </p:txBody>
      </p:sp>
      <p:sp>
        <p:nvSpPr>
          <p:cNvPr id="55302" name="Line 13"/>
          <p:cNvSpPr>
            <a:spLocks noChangeShapeType="1"/>
          </p:cNvSpPr>
          <p:nvPr/>
        </p:nvSpPr>
        <p:spPr bwMode="gray">
          <a:xfrm flipV="1">
            <a:off x="2714152" y="3346450"/>
            <a:ext cx="0" cy="254000"/>
          </a:xfrm>
          <a:prstGeom prst="line">
            <a:avLst/>
          </a:prstGeom>
          <a:noFill/>
          <a:ln w="25400">
            <a:solidFill>
              <a:schemeClr val="tx1"/>
            </a:solidFill>
            <a:round/>
            <a:headEnd/>
            <a:tailEnd/>
          </a:ln>
        </p:spPr>
        <p:txBody>
          <a:bodyPr lIns="0" tIns="0" rIns="0" bIns="0">
            <a:spAutoFit/>
          </a:bodyPr>
          <a:lstStyle/>
          <a:p>
            <a:endParaRPr lang="en-US" dirty="0">
              <a:solidFill>
                <a:srgbClr val="000000"/>
              </a:solidFill>
              <a:latin typeface="Arial" pitchFamily="34" charset="0"/>
            </a:endParaRPr>
          </a:p>
        </p:txBody>
      </p:sp>
      <p:sp>
        <p:nvSpPr>
          <p:cNvPr id="55303" name="Text Box 30"/>
          <p:cNvSpPr txBox="1">
            <a:spLocks noChangeArrowheads="1"/>
          </p:cNvSpPr>
          <p:nvPr/>
        </p:nvSpPr>
        <p:spPr bwMode="gray">
          <a:xfrm>
            <a:off x="2316484" y="3785371"/>
            <a:ext cx="795337" cy="165100"/>
          </a:xfrm>
          <a:prstGeom prst="rect">
            <a:avLst/>
          </a:prstGeom>
          <a:noFill/>
          <a:ln w="19050">
            <a:noFill/>
            <a:miter lim="800000"/>
            <a:headEnd/>
            <a:tailEnd/>
          </a:ln>
        </p:spPr>
        <p:txBody>
          <a:bodyPr lIns="0" tIns="0" rIns="0" bIns="0">
            <a:spAutoFit/>
          </a:bodyPr>
          <a:lstStyle/>
          <a:p>
            <a:pPr algn="ctr" eaLnBrk="0" hangingPunct="0">
              <a:lnSpc>
                <a:spcPct val="90000"/>
              </a:lnSpc>
            </a:pPr>
            <a:r>
              <a:rPr lang="en-US" sz="1200" b="1" dirty="0">
                <a:solidFill>
                  <a:srgbClr val="FFFFFF"/>
                </a:solidFill>
                <a:latin typeface="Arial" pitchFamily="34" charset="0"/>
              </a:rPr>
              <a:t> 2001 </a:t>
            </a:r>
          </a:p>
        </p:txBody>
      </p:sp>
      <p:grpSp>
        <p:nvGrpSpPr>
          <p:cNvPr id="55304" name="Group 39"/>
          <p:cNvGrpSpPr>
            <a:grpSpLocks/>
          </p:cNvGrpSpPr>
          <p:nvPr/>
        </p:nvGrpSpPr>
        <p:grpSpPr bwMode="auto">
          <a:xfrm>
            <a:off x="2996405" y="3669225"/>
            <a:ext cx="698500" cy="1394898"/>
            <a:chOff x="4256880" y="3580294"/>
            <a:chExt cx="698500" cy="1329844"/>
          </a:xfrm>
        </p:grpSpPr>
        <p:sp>
          <p:nvSpPr>
            <p:cNvPr id="55336" name="Line 7"/>
            <p:cNvSpPr>
              <a:spLocks noChangeShapeType="1"/>
            </p:cNvSpPr>
            <p:nvPr/>
          </p:nvSpPr>
          <p:spPr bwMode="gray">
            <a:xfrm flipH="1" flipV="1">
              <a:off x="4524375" y="3883025"/>
              <a:ext cx="0" cy="1027113"/>
            </a:xfrm>
            <a:prstGeom prst="line">
              <a:avLst/>
            </a:prstGeom>
            <a:noFill/>
            <a:ln w="25400">
              <a:solidFill>
                <a:schemeClr val="tx1"/>
              </a:solidFill>
              <a:round/>
              <a:headEnd/>
              <a:tailEnd/>
            </a:ln>
          </p:spPr>
          <p:txBody>
            <a:bodyPr lIns="0" tIns="0" rIns="0" bIns="0">
              <a:spAutoFit/>
            </a:bodyPr>
            <a:lstStyle/>
            <a:p>
              <a:endParaRPr lang="en-US" dirty="0">
                <a:solidFill>
                  <a:srgbClr val="000000"/>
                </a:solidFill>
                <a:latin typeface="Arial" pitchFamily="34" charset="0"/>
              </a:endParaRPr>
            </a:p>
          </p:txBody>
        </p:sp>
        <p:sp>
          <p:nvSpPr>
            <p:cNvPr id="55337" name="Text Box 32"/>
            <p:cNvSpPr txBox="1">
              <a:spLocks noChangeArrowheads="1"/>
            </p:cNvSpPr>
            <p:nvPr/>
          </p:nvSpPr>
          <p:spPr bwMode="gray">
            <a:xfrm>
              <a:off x="4256880" y="3580294"/>
              <a:ext cx="698500" cy="166688"/>
            </a:xfrm>
            <a:prstGeom prst="rect">
              <a:avLst/>
            </a:prstGeom>
            <a:noFill/>
            <a:ln w="19050">
              <a:noFill/>
              <a:miter lim="800000"/>
              <a:headEnd/>
              <a:tailEnd/>
            </a:ln>
          </p:spPr>
          <p:txBody>
            <a:bodyPr lIns="0" tIns="0" rIns="0" bIns="0">
              <a:spAutoFit/>
            </a:bodyPr>
            <a:lstStyle/>
            <a:p>
              <a:pPr algn="ctr" eaLnBrk="0" hangingPunct="0">
                <a:lnSpc>
                  <a:spcPct val="90000"/>
                </a:lnSpc>
              </a:pPr>
              <a:r>
                <a:rPr lang="en-US" sz="1200" b="1" dirty="0">
                  <a:solidFill>
                    <a:srgbClr val="FFFFFF"/>
                  </a:solidFill>
                  <a:latin typeface="Arial" pitchFamily="34" charset="0"/>
                </a:rPr>
                <a:t>2002  </a:t>
              </a:r>
            </a:p>
          </p:txBody>
        </p:sp>
      </p:grpSp>
      <p:sp>
        <p:nvSpPr>
          <p:cNvPr id="55305" name="Text Box 10"/>
          <p:cNvSpPr txBox="1">
            <a:spLocks noChangeArrowheads="1"/>
          </p:cNvSpPr>
          <p:nvPr/>
        </p:nvSpPr>
        <p:spPr bwMode="gray">
          <a:xfrm>
            <a:off x="304800" y="4838699"/>
            <a:ext cx="1392237" cy="635000"/>
          </a:xfrm>
          <a:prstGeom prst="rect">
            <a:avLst/>
          </a:prstGeom>
          <a:noFill/>
          <a:ln w="9525">
            <a:noFill/>
            <a:miter lim="800000"/>
            <a:headEnd/>
            <a:tailEnd/>
          </a:ln>
        </p:spPr>
        <p:txBody>
          <a:bodyPr anchor="ctr">
            <a:spAutoFit/>
          </a:bodyPr>
          <a:lstStyle/>
          <a:p>
            <a:pPr marL="169863" indent="-169863" eaLnBrk="0" hangingPunct="0">
              <a:lnSpc>
                <a:spcPct val="75000"/>
              </a:lnSpc>
              <a:spcBef>
                <a:spcPct val="20000"/>
              </a:spcBef>
              <a:buClr>
                <a:srgbClr val="FF6600"/>
              </a:buClr>
              <a:tabLst>
                <a:tab pos="233363" algn="l"/>
              </a:tabLst>
            </a:pPr>
            <a:r>
              <a:rPr lang="en-US" sz="1100" b="1" dirty="0">
                <a:solidFill>
                  <a:srgbClr val="000000"/>
                </a:solidFill>
                <a:latin typeface="Arial" pitchFamily="34" charset="0"/>
              </a:rPr>
              <a:t>1992:</a:t>
            </a:r>
          </a:p>
          <a:p>
            <a:pPr marL="169863" indent="-169863" eaLnBrk="0" hangingPunct="0">
              <a:lnSpc>
                <a:spcPct val="75000"/>
              </a:lnSpc>
              <a:spcBef>
                <a:spcPct val="20000"/>
              </a:spcBef>
              <a:buClr>
                <a:srgbClr val="FF6600"/>
              </a:buClr>
              <a:buFontTx/>
              <a:buBlip>
                <a:blip r:embed="rId3"/>
              </a:buBlip>
              <a:tabLst>
                <a:tab pos="233363" algn="l"/>
              </a:tabLst>
            </a:pPr>
            <a:r>
              <a:rPr lang="en-US" sz="1100" dirty="0">
                <a:solidFill>
                  <a:srgbClr val="000000"/>
                </a:solidFill>
                <a:latin typeface="Arial" pitchFamily="34" charset="0"/>
              </a:rPr>
              <a:t>Founded as Ugly Duckling Corporation</a:t>
            </a:r>
          </a:p>
        </p:txBody>
      </p:sp>
      <p:sp>
        <p:nvSpPr>
          <p:cNvPr id="55306" name="Text Box 10"/>
          <p:cNvSpPr txBox="1">
            <a:spLocks noChangeArrowheads="1"/>
          </p:cNvSpPr>
          <p:nvPr/>
        </p:nvSpPr>
        <p:spPr bwMode="gray">
          <a:xfrm>
            <a:off x="1863725" y="2711622"/>
            <a:ext cx="1800225" cy="635000"/>
          </a:xfrm>
          <a:prstGeom prst="rect">
            <a:avLst/>
          </a:prstGeom>
          <a:noFill/>
          <a:ln w="9525">
            <a:noFill/>
            <a:miter lim="800000"/>
            <a:headEnd/>
            <a:tailEnd/>
          </a:ln>
        </p:spPr>
        <p:txBody>
          <a:bodyPr anchor="ctr">
            <a:spAutoFit/>
          </a:bodyPr>
          <a:lstStyle/>
          <a:p>
            <a:pPr marL="169863" indent="-169863" eaLnBrk="0" hangingPunct="0">
              <a:lnSpc>
                <a:spcPct val="75000"/>
              </a:lnSpc>
              <a:spcBef>
                <a:spcPct val="20000"/>
              </a:spcBef>
              <a:buClr>
                <a:srgbClr val="FF6600"/>
              </a:buClr>
              <a:tabLst>
                <a:tab pos="233363" algn="l"/>
              </a:tabLst>
            </a:pPr>
            <a:r>
              <a:rPr lang="en-US" sz="1100" b="1" dirty="0">
                <a:solidFill>
                  <a:srgbClr val="000000"/>
                </a:solidFill>
                <a:latin typeface="Arial" pitchFamily="34" charset="0"/>
              </a:rPr>
              <a:t>2001:</a:t>
            </a:r>
          </a:p>
          <a:p>
            <a:pPr marL="169863" indent="-169863" eaLnBrk="0" hangingPunct="0">
              <a:lnSpc>
                <a:spcPct val="75000"/>
              </a:lnSpc>
              <a:spcBef>
                <a:spcPct val="20000"/>
              </a:spcBef>
              <a:buClr>
                <a:srgbClr val="FF6600"/>
              </a:buClr>
              <a:buFontTx/>
              <a:buBlip>
                <a:blip r:embed="rId3"/>
              </a:buBlip>
              <a:tabLst>
                <a:tab pos="233363" algn="l"/>
              </a:tabLst>
            </a:pPr>
            <a:r>
              <a:rPr lang="en-US" sz="1100" dirty="0">
                <a:solidFill>
                  <a:srgbClr val="000000"/>
                </a:solidFill>
                <a:latin typeface="Arial" pitchFamily="34" charset="0"/>
              </a:rPr>
              <a:t>Implemented 1st generation credit grading system</a:t>
            </a:r>
          </a:p>
        </p:txBody>
      </p:sp>
      <p:sp>
        <p:nvSpPr>
          <p:cNvPr id="55307" name="Text Box 10"/>
          <p:cNvSpPr txBox="1">
            <a:spLocks noChangeArrowheads="1"/>
          </p:cNvSpPr>
          <p:nvPr/>
        </p:nvSpPr>
        <p:spPr bwMode="gray">
          <a:xfrm>
            <a:off x="1597475" y="4565650"/>
            <a:ext cx="1466850" cy="760413"/>
          </a:xfrm>
          <a:prstGeom prst="rect">
            <a:avLst/>
          </a:prstGeom>
          <a:noFill/>
          <a:ln w="9525">
            <a:noFill/>
            <a:miter lim="800000"/>
            <a:headEnd/>
            <a:tailEnd/>
          </a:ln>
        </p:spPr>
        <p:txBody>
          <a:bodyPr anchor="ctr">
            <a:spAutoFit/>
          </a:bodyPr>
          <a:lstStyle/>
          <a:p>
            <a:pPr marL="169863" indent="-169863" eaLnBrk="0" hangingPunct="0">
              <a:lnSpc>
                <a:spcPct val="75000"/>
              </a:lnSpc>
              <a:spcBef>
                <a:spcPct val="20000"/>
              </a:spcBef>
              <a:buClr>
                <a:srgbClr val="FF6600"/>
              </a:buClr>
              <a:tabLst>
                <a:tab pos="233363" algn="l"/>
              </a:tabLst>
            </a:pPr>
            <a:r>
              <a:rPr lang="en-US" sz="1100" b="1" dirty="0">
                <a:solidFill>
                  <a:srgbClr val="000000"/>
                </a:solidFill>
                <a:latin typeface="Arial" pitchFamily="34" charset="0"/>
              </a:rPr>
              <a:t>1998:</a:t>
            </a:r>
          </a:p>
          <a:p>
            <a:pPr marL="169863" indent="-169863" eaLnBrk="0" hangingPunct="0">
              <a:lnSpc>
                <a:spcPct val="75000"/>
              </a:lnSpc>
              <a:spcBef>
                <a:spcPct val="20000"/>
              </a:spcBef>
              <a:buClr>
                <a:srgbClr val="FF6600"/>
              </a:buClr>
              <a:buFontTx/>
              <a:buBlip>
                <a:blip r:embed="rId3"/>
              </a:buBlip>
              <a:tabLst>
                <a:tab pos="233363" algn="l"/>
              </a:tabLst>
            </a:pPr>
            <a:r>
              <a:rPr lang="en-US" sz="1100" dirty="0">
                <a:solidFill>
                  <a:srgbClr val="000000"/>
                </a:solidFill>
                <a:latin typeface="Arial" pitchFamily="34" charset="0"/>
              </a:rPr>
              <a:t>Began monoline wrapped securitization program </a:t>
            </a:r>
          </a:p>
        </p:txBody>
      </p:sp>
      <p:sp>
        <p:nvSpPr>
          <p:cNvPr id="55308" name="Text Box 10"/>
          <p:cNvSpPr txBox="1">
            <a:spLocks noChangeArrowheads="1"/>
          </p:cNvSpPr>
          <p:nvPr/>
        </p:nvSpPr>
        <p:spPr bwMode="gray">
          <a:xfrm>
            <a:off x="2836002" y="1537268"/>
            <a:ext cx="1779587" cy="633412"/>
          </a:xfrm>
          <a:prstGeom prst="rect">
            <a:avLst/>
          </a:prstGeom>
          <a:noFill/>
          <a:ln w="9525">
            <a:noFill/>
            <a:miter lim="800000"/>
            <a:headEnd/>
            <a:tailEnd/>
          </a:ln>
        </p:spPr>
        <p:txBody>
          <a:bodyPr anchor="ctr">
            <a:spAutoFit/>
          </a:bodyPr>
          <a:lstStyle/>
          <a:p>
            <a:pPr marL="169863" indent="-169863" eaLnBrk="0" hangingPunct="0">
              <a:lnSpc>
                <a:spcPct val="75000"/>
              </a:lnSpc>
              <a:spcBef>
                <a:spcPct val="20000"/>
              </a:spcBef>
              <a:buClr>
                <a:srgbClr val="FF6600"/>
              </a:buClr>
              <a:tabLst>
                <a:tab pos="233363" algn="l"/>
              </a:tabLst>
            </a:pPr>
            <a:r>
              <a:rPr lang="en-US" sz="1100" b="1" dirty="0">
                <a:solidFill>
                  <a:srgbClr val="000000"/>
                </a:solidFill>
                <a:latin typeface="Arial" pitchFamily="34" charset="0"/>
              </a:rPr>
              <a:t>2005:</a:t>
            </a:r>
          </a:p>
          <a:p>
            <a:pPr marL="169863" indent="-169863" eaLnBrk="0" hangingPunct="0">
              <a:lnSpc>
                <a:spcPct val="75000"/>
              </a:lnSpc>
              <a:spcBef>
                <a:spcPct val="20000"/>
              </a:spcBef>
              <a:buClr>
                <a:srgbClr val="FF6600"/>
              </a:buClr>
              <a:buFontTx/>
              <a:buBlip>
                <a:blip r:embed="rId3"/>
              </a:buBlip>
              <a:tabLst>
                <a:tab pos="233363" algn="l"/>
              </a:tabLst>
            </a:pPr>
            <a:r>
              <a:rPr lang="en-US" sz="1100" dirty="0">
                <a:solidFill>
                  <a:srgbClr val="000000"/>
                </a:solidFill>
                <a:latin typeface="Arial" pitchFamily="34" charset="0"/>
              </a:rPr>
              <a:t>Issued $</a:t>
            </a:r>
            <a:r>
              <a:rPr lang="en-US" sz="1100" dirty="0" smtClean="0">
                <a:solidFill>
                  <a:srgbClr val="000000"/>
                </a:solidFill>
                <a:latin typeface="Arial" pitchFamily="34" charset="0"/>
              </a:rPr>
              <a:t>80M  </a:t>
            </a:r>
            <a:r>
              <a:rPr lang="en-US" sz="1100" dirty="0">
                <a:solidFill>
                  <a:srgbClr val="000000"/>
                </a:solidFill>
                <a:latin typeface="Arial" pitchFamily="34" charset="0"/>
              </a:rPr>
              <a:t>senior unsecured notes (later upsized to $</a:t>
            </a:r>
            <a:r>
              <a:rPr lang="en-US" sz="1100" dirty="0" smtClean="0">
                <a:solidFill>
                  <a:srgbClr val="000000"/>
                </a:solidFill>
                <a:latin typeface="Arial" pitchFamily="34" charset="0"/>
              </a:rPr>
              <a:t>136M)</a:t>
            </a:r>
            <a:endParaRPr lang="en-US" sz="1100" dirty="0">
              <a:solidFill>
                <a:srgbClr val="000000"/>
              </a:solidFill>
              <a:latin typeface="Arial" pitchFamily="34" charset="0"/>
            </a:endParaRPr>
          </a:p>
        </p:txBody>
      </p:sp>
      <p:sp>
        <p:nvSpPr>
          <p:cNvPr id="55309" name="Text Box 10"/>
          <p:cNvSpPr txBox="1">
            <a:spLocks noChangeArrowheads="1"/>
          </p:cNvSpPr>
          <p:nvPr/>
        </p:nvSpPr>
        <p:spPr bwMode="gray">
          <a:xfrm>
            <a:off x="2746375" y="5079207"/>
            <a:ext cx="2047875" cy="1081088"/>
          </a:xfrm>
          <a:prstGeom prst="rect">
            <a:avLst/>
          </a:prstGeom>
          <a:noFill/>
          <a:ln w="9525">
            <a:noFill/>
            <a:miter lim="800000"/>
            <a:headEnd/>
            <a:tailEnd/>
          </a:ln>
        </p:spPr>
        <p:txBody>
          <a:bodyPr anchor="ctr">
            <a:spAutoFit/>
          </a:bodyPr>
          <a:lstStyle/>
          <a:p>
            <a:pPr marL="169863" indent="-169863" eaLnBrk="0" hangingPunct="0">
              <a:lnSpc>
                <a:spcPct val="75000"/>
              </a:lnSpc>
              <a:spcBef>
                <a:spcPct val="20000"/>
              </a:spcBef>
              <a:buClr>
                <a:srgbClr val="FF6600"/>
              </a:buClr>
              <a:tabLst>
                <a:tab pos="233363" algn="l"/>
              </a:tabLst>
            </a:pPr>
            <a:r>
              <a:rPr lang="en-US" sz="1100" b="1" dirty="0">
                <a:solidFill>
                  <a:srgbClr val="000000"/>
                </a:solidFill>
                <a:latin typeface="Arial" pitchFamily="34" charset="0"/>
              </a:rPr>
              <a:t>2002:</a:t>
            </a:r>
          </a:p>
          <a:p>
            <a:pPr marL="169863" indent="-169863" eaLnBrk="0" hangingPunct="0">
              <a:lnSpc>
                <a:spcPct val="75000"/>
              </a:lnSpc>
              <a:spcBef>
                <a:spcPct val="20000"/>
              </a:spcBef>
              <a:buClr>
                <a:srgbClr val="FF6600"/>
              </a:buClr>
              <a:buFontTx/>
              <a:buBlip>
                <a:blip r:embed="rId3"/>
              </a:buBlip>
              <a:tabLst>
                <a:tab pos="233363" algn="l"/>
              </a:tabLst>
            </a:pPr>
            <a:r>
              <a:rPr lang="en-US" sz="1100" dirty="0">
                <a:solidFill>
                  <a:srgbClr val="000000"/>
                </a:solidFill>
                <a:latin typeface="Arial" pitchFamily="34" charset="0"/>
              </a:rPr>
              <a:t>Taken private</a:t>
            </a:r>
          </a:p>
          <a:p>
            <a:pPr marL="169863" indent="-169863" eaLnBrk="0" hangingPunct="0">
              <a:lnSpc>
                <a:spcPct val="75000"/>
              </a:lnSpc>
              <a:spcBef>
                <a:spcPct val="20000"/>
              </a:spcBef>
              <a:buClr>
                <a:srgbClr val="FF6600"/>
              </a:buClr>
              <a:buFontTx/>
              <a:buBlip>
                <a:blip r:embed="rId3"/>
              </a:buBlip>
              <a:tabLst>
                <a:tab pos="233363" algn="l"/>
              </a:tabLst>
            </a:pPr>
            <a:r>
              <a:rPr lang="en-US" sz="1100" dirty="0">
                <a:solidFill>
                  <a:srgbClr val="000000"/>
                </a:solidFill>
                <a:latin typeface="Arial" pitchFamily="34" charset="0"/>
              </a:rPr>
              <a:t>Developed and implemented new strategic focus</a:t>
            </a:r>
          </a:p>
          <a:p>
            <a:pPr marL="169863" indent="-169863" eaLnBrk="0" hangingPunct="0">
              <a:lnSpc>
                <a:spcPct val="75000"/>
              </a:lnSpc>
              <a:spcBef>
                <a:spcPct val="20000"/>
              </a:spcBef>
              <a:buClr>
                <a:srgbClr val="FF6600"/>
              </a:buClr>
              <a:buFontTx/>
              <a:buBlip>
                <a:blip r:embed="rId3"/>
              </a:buBlip>
              <a:tabLst>
                <a:tab pos="233363" algn="l"/>
              </a:tabLst>
            </a:pPr>
            <a:r>
              <a:rPr lang="en-US" sz="1100" dirty="0">
                <a:solidFill>
                  <a:srgbClr val="000000"/>
                </a:solidFill>
                <a:latin typeface="Arial" pitchFamily="34" charset="0"/>
              </a:rPr>
              <a:t>Changed name to DriveTime</a:t>
            </a:r>
          </a:p>
        </p:txBody>
      </p:sp>
      <p:sp>
        <p:nvSpPr>
          <p:cNvPr id="55310" name="Text Box 10"/>
          <p:cNvSpPr txBox="1">
            <a:spLocks noChangeArrowheads="1"/>
          </p:cNvSpPr>
          <p:nvPr/>
        </p:nvSpPr>
        <p:spPr bwMode="gray">
          <a:xfrm>
            <a:off x="500191" y="1689100"/>
            <a:ext cx="1981200" cy="954088"/>
          </a:xfrm>
          <a:prstGeom prst="rect">
            <a:avLst/>
          </a:prstGeom>
          <a:noFill/>
          <a:ln w="9525">
            <a:noFill/>
            <a:miter lim="800000"/>
            <a:headEnd/>
            <a:tailEnd/>
          </a:ln>
        </p:spPr>
        <p:txBody>
          <a:bodyPr anchor="ctr">
            <a:spAutoFit/>
          </a:bodyPr>
          <a:lstStyle/>
          <a:p>
            <a:pPr marL="169863" indent="-169863" eaLnBrk="0" hangingPunct="0">
              <a:lnSpc>
                <a:spcPct val="75000"/>
              </a:lnSpc>
              <a:spcBef>
                <a:spcPct val="20000"/>
              </a:spcBef>
              <a:buClr>
                <a:srgbClr val="FF6600"/>
              </a:buClr>
              <a:tabLst>
                <a:tab pos="233363" algn="l"/>
              </a:tabLst>
            </a:pPr>
            <a:r>
              <a:rPr lang="en-US" sz="1100" b="1" dirty="0">
                <a:solidFill>
                  <a:srgbClr val="000000"/>
                </a:solidFill>
                <a:latin typeface="Arial" pitchFamily="34" charset="0"/>
              </a:rPr>
              <a:t>1996:</a:t>
            </a:r>
          </a:p>
          <a:p>
            <a:pPr marL="169863" indent="-169863" eaLnBrk="0" hangingPunct="0">
              <a:lnSpc>
                <a:spcPct val="75000"/>
              </a:lnSpc>
              <a:spcBef>
                <a:spcPct val="20000"/>
              </a:spcBef>
              <a:buClr>
                <a:srgbClr val="FF6600"/>
              </a:buClr>
              <a:buFontTx/>
              <a:buBlip>
                <a:blip r:embed="rId3"/>
              </a:buBlip>
              <a:tabLst>
                <a:tab pos="233363" algn="l"/>
              </a:tabLst>
            </a:pPr>
            <a:r>
              <a:rPr lang="en-US" sz="1100" dirty="0">
                <a:solidFill>
                  <a:srgbClr val="000000"/>
                </a:solidFill>
                <a:latin typeface="Arial" pitchFamily="34" charset="0"/>
              </a:rPr>
              <a:t>Took company public</a:t>
            </a:r>
          </a:p>
          <a:p>
            <a:pPr marL="169863" indent="-169863" eaLnBrk="0" hangingPunct="0">
              <a:lnSpc>
                <a:spcPct val="75000"/>
              </a:lnSpc>
              <a:spcBef>
                <a:spcPct val="20000"/>
              </a:spcBef>
              <a:buClr>
                <a:srgbClr val="FF6600"/>
              </a:buClr>
              <a:buFontTx/>
              <a:buBlip>
                <a:blip r:embed="rId3"/>
              </a:buBlip>
              <a:tabLst>
                <a:tab pos="233363" algn="l"/>
              </a:tabLst>
            </a:pPr>
            <a:r>
              <a:rPr lang="en-US" sz="1100" dirty="0">
                <a:solidFill>
                  <a:srgbClr val="000000"/>
                </a:solidFill>
                <a:latin typeface="Arial" pitchFamily="34" charset="0"/>
              </a:rPr>
              <a:t>Raised $</a:t>
            </a:r>
            <a:r>
              <a:rPr lang="en-US" sz="1100" dirty="0" smtClean="0">
                <a:solidFill>
                  <a:srgbClr val="000000"/>
                </a:solidFill>
                <a:latin typeface="Arial" pitchFamily="34" charset="0"/>
              </a:rPr>
              <a:t>160M </a:t>
            </a:r>
            <a:r>
              <a:rPr lang="en-US" sz="1100" dirty="0">
                <a:solidFill>
                  <a:srgbClr val="000000"/>
                </a:solidFill>
                <a:latin typeface="Arial" pitchFamily="34" charset="0"/>
              </a:rPr>
              <a:t>in IPO and secondary</a:t>
            </a:r>
          </a:p>
          <a:p>
            <a:pPr marL="169863" indent="-169863" eaLnBrk="0" hangingPunct="0">
              <a:lnSpc>
                <a:spcPct val="75000"/>
              </a:lnSpc>
              <a:spcBef>
                <a:spcPct val="20000"/>
              </a:spcBef>
              <a:buClr>
                <a:srgbClr val="FF6600"/>
              </a:buClr>
              <a:buFontTx/>
              <a:buBlip>
                <a:blip r:embed="rId3"/>
              </a:buBlip>
              <a:tabLst>
                <a:tab pos="233363" algn="l"/>
              </a:tabLst>
            </a:pPr>
            <a:r>
              <a:rPr lang="en-US" sz="1100" dirty="0">
                <a:solidFill>
                  <a:srgbClr val="000000"/>
                </a:solidFill>
                <a:latin typeface="Arial" pitchFamily="34" charset="0"/>
              </a:rPr>
              <a:t>7 dealerships in Arizona, $54mm in sales</a:t>
            </a:r>
          </a:p>
        </p:txBody>
      </p:sp>
      <p:sp>
        <p:nvSpPr>
          <p:cNvPr id="55311" name="Text Box 10"/>
          <p:cNvSpPr txBox="1">
            <a:spLocks noChangeArrowheads="1"/>
          </p:cNvSpPr>
          <p:nvPr/>
        </p:nvSpPr>
        <p:spPr bwMode="gray">
          <a:xfrm>
            <a:off x="3940173" y="4543996"/>
            <a:ext cx="1671638" cy="667875"/>
          </a:xfrm>
          <a:prstGeom prst="rect">
            <a:avLst/>
          </a:prstGeom>
          <a:noFill/>
          <a:ln w="9525">
            <a:noFill/>
            <a:miter lim="800000"/>
            <a:headEnd/>
            <a:tailEnd/>
          </a:ln>
        </p:spPr>
        <p:txBody>
          <a:bodyPr anchor="ctr">
            <a:spAutoFit/>
          </a:bodyPr>
          <a:lstStyle/>
          <a:p>
            <a:pPr marL="169863" indent="-169863" eaLnBrk="0" hangingPunct="0">
              <a:lnSpc>
                <a:spcPct val="75000"/>
              </a:lnSpc>
              <a:spcBef>
                <a:spcPct val="20000"/>
              </a:spcBef>
              <a:buClr>
                <a:srgbClr val="FF6600"/>
              </a:buClr>
              <a:tabLst>
                <a:tab pos="233363" algn="l"/>
              </a:tabLst>
            </a:pPr>
            <a:r>
              <a:rPr lang="en-US" sz="1100" b="1" dirty="0">
                <a:solidFill>
                  <a:srgbClr val="000000"/>
                </a:solidFill>
                <a:latin typeface="Arial" pitchFamily="34" charset="0"/>
              </a:rPr>
              <a:t>2006:</a:t>
            </a:r>
            <a:endParaRPr lang="en-US" sz="1100" dirty="0">
              <a:solidFill>
                <a:srgbClr val="000000"/>
              </a:solidFill>
              <a:latin typeface="Arial" pitchFamily="34" charset="0"/>
            </a:endParaRPr>
          </a:p>
          <a:p>
            <a:pPr marL="169863" indent="-169863" eaLnBrk="0" hangingPunct="0">
              <a:lnSpc>
                <a:spcPct val="75000"/>
              </a:lnSpc>
              <a:spcBef>
                <a:spcPct val="20000"/>
              </a:spcBef>
              <a:buClr>
                <a:srgbClr val="FF6600"/>
              </a:buClr>
              <a:buFontTx/>
              <a:buBlip>
                <a:blip r:embed="rId3"/>
              </a:buBlip>
              <a:tabLst>
                <a:tab pos="233363" algn="l"/>
              </a:tabLst>
            </a:pPr>
            <a:r>
              <a:rPr lang="en-US" sz="1100" dirty="0">
                <a:solidFill>
                  <a:srgbClr val="000000"/>
                </a:solidFill>
                <a:latin typeface="Arial" pitchFamily="34" charset="0"/>
              </a:rPr>
              <a:t>Revenues top $</a:t>
            </a:r>
            <a:r>
              <a:rPr lang="en-US" sz="1100" dirty="0" smtClean="0">
                <a:solidFill>
                  <a:srgbClr val="000000"/>
                </a:solidFill>
                <a:latin typeface="Arial" pitchFamily="34" charset="0"/>
              </a:rPr>
              <a:t>1B</a:t>
            </a:r>
            <a:endParaRPr lang="en-US" sz="1100" dirty="0">
              <a:solidFill>
                <a:srgbClr val="000000"/>
              </a:solidFill>
              <a:latin typeface="Arial" pitchFamily="34" charset="0"/>
            </a:endParaRPr>
          </a:p>
          <a:p>
            <a:pPr marL="169863" indent="-169863" eaLnBrk="0" hangingPunct="0">
              <a:lnSpc>
                <a:spcPct val="75000"/>
              </a:lnSpc>
              <a:spcBef>
                <a:spcPct val="20000"/>
              </a:spcBef>
              <a:buClr>
                <a:srgbClr val="FF6600"/>
              </a:buClr>
              <a:buFontTx/>
              <a:buBlip>
                <a:blip r:embed="rId3"/>
              </a:buBlip>
              <a:tabLst>
                <a:tab pos="233363" algn="l"/>
              </a:tabLst>
            </a:pPr>
            <a:r>
              <a:rPr lang="en-US" sz="1100" dirty="0">
                <a:solidFill>
                  <a:srgbClr val="000000"/>
                </a:solidFill>
                <a:latin typeface="Arial" pitchFamily="34" charset="0"/>
              </a:rPr>
              <a:t>Loan portfolio in excess of $</a:t>
            </a:r>
            <a:r>
              <a:rPr lang="en-US" sz="1100" dirty="0" smtClean="0">
                <a:solidFill>
                  <a:srgbClr val="000000"/>
                </a:solidFill>
                <a:latin typeface="Arial" pitchFamily="34" charset="0"/>
              </a:rPr>
              <a:t>1B</a:t>
            </a:r>
            <a:endParaRPr lang="en-US" sz="1100" dirty="0">
              <a:solidFill>
                <a:srgbClr val="000000"/>
              </a:solidFill>
              <a:latin typeface="Arial" pitchFamily="34" charset="0"/>
            </a:endParaRPr>
          </a:p>
        </p:txBody>
      </p:sp>
      <p:sp>
        <p:nvSpPr>
          <p:cNvPr id="55312" name="Text Box 27"/>
          <p:cNvSpPr txBox="1">
            <a:spLocks noChangeArrowheads="1"/>
          </p:cNvSpPr>
          <p:nvPr/>
        </p:nvSpPr>
        <p:spPr bwMode="gray">
          <a:xfrm>
            <a:off x="3641723" y="3534418"/>
            <a:ext cx="663575" cy="165100"/>
          </a:xfrm>
          <a:prstGeom prst="rect">
            <a:avLst/>
          </a:prstGeom>
          <a:noFill/>
          <a:ln w="19050">
            <a:noFill/>
            <a:miter lim="800000"/>
            <a:headEnd/>
            <a:tailEnd/>
          </a:ln>
        </p:spPr>
        <p:txBody>
          <a:bodyPr lIns="0" tIns="0" rIns="0" bIns="0">
            <a:spAutoFit/>
          </a:bodyPr>
          <a:lstStyle/>
          <a:p>
            <a:pPr algn="ctr" eaLnBrk="0" hangingPunct="0">
              <a:lnSpc>
                <a:spcPct val="90000"/>
              </a:lnSpc>
            </a:pPr>
            <a:r>
              <a:rPr lang="en-US" sz="1200" b="1" dirty="0">
                <a:solidFill>
                  <a:srgbClr val="FFFFFF"/>
                </a:solidFill>
                <a:latin typeface="Arial" pitchFamily="34" charset="0"/>
              </a:rPr>
              <a:t>2005</a:t>
            </a:r>
          </a:p>
        </p:txBody>
      </p:sp>
      <p:sp>
        <p:nvSpPr>
          <p:cNvPr id="55313" name="Line 7"/>
          <p:cNvSpPr>
            <a:spLocks noChangeShapeType="1"/>
          </p:cNvSpPr>
          <p:nvPr/>
        </p:nvSpPr>
        <p:spPr bwMode="gray">
          <a:xfrm flipH="1" flipV="1">
            <a:off x="3880021" y="2160586"/>
            <a:ext cx="6178" cy="1285876"/>
          </a:xfrm>
          <a:prstGeom prst="line">
            <a:avLst/>
          </a:prstGeom>
          <a:noFill/>
          <a:ln w="25400">
            <a:solidFill>
              <a:schemeClr val="tx1"/>
            </a:solidFill>
            <a:round/>
            <a:headEnd/>
            <a:tailEnd/>
          </a:ln>
        </p:spPr>
        <p:txBody>
          <a:bodyPr wrap="square" lIns="0" tIns="0" rIns="0" bIns="0">
            <a:spAutoFit/>
          </a:bodyPr>
          <a:lstStyle/>
          <a:p>
            <a:endParaRPr lang="en-US" dirty="0">
              <a:solidFill>
                <a:srgbClr val="000000"/>
              </a:solidFill>
              <a:latin typeface="Arial" pitchFamily="34" charset="0"/>
            </a:endParaRPr>
          </a:p>
        </p:txBody>
      </p:sp>
      <p:sp>
        <p:nvSpPr>
          <p:cNvPr id="55314" name="Text Box 32"/>
          <p:cNvSpPr txBox="1">
            <a:spLocks noChangeArrowheads="1"/>
          </p:cNvSpPr>
          <p:nvPr/>
        </p:nvSpPr>
        <p:spPr bwMode="gray">
          <a:xfrm>
            <a:off x="648516" y="4249738"/>
            <a:ext cx="698500" cy="165100"/>
          </a:xfrm>
          <a:prstGeom prst="rect">
            <a:avLst/>
          </a:prstGeom>
          <a:noFill/>
          <a:ln w="19050">
            <a:noFill/>
            <a:miter lim="800000"/>
            <a:headEnd/>
            <a:tailEnd/>
          </a:ln>
        </p:spPr>
        <p:txBody>
          <a:bodyPr lIns="0" tIns="0" rIns="0" bIns="0">
            <a:spAutoFit/>
          </a:bodyPr>
          <a:lstStyle/>
          <a:p>
            <a:pPr algn="ctr" eaLnBrk="0" hangingPunct="0">
              <a:lnSpc>
                <a:spcPct val="90000"/>
              </a:lnSpc>
            </a:pPr>
            <a:r>
              <a:rPr lang="en-US" sz="1200" b="1" dirty="0">
                <a:solidFill>
                  <a:srgbClr val="FFFFFF"/>
                </a:solidFill>
                <a:latin typeface="Arial" pitchFamily="34" charset="0"/>
              </a:rPr>
              <a:t>1992  </a:t>
            </a:r>
          </a:p>
        </p:txBody>
      </p:sp>
      <p:sp>
        <p:nvSpPr>
          <p:cNvPr id="55315" name="Text Box 26"/>
          <p:cNvSpPr txBox="1">
            <a:spLocks noChangeArrowheads="1"/>
          </p:cNvSpPr>
          <p:nvPr/>
        </p:nvSpPr>
        <p:spPr bwMode="gray">
          <a:xfrm>
            <a:off x="1170417" y="4051472"/>
            <a:ext cx="817562" cy="165100"/>
          </a:xfrm>
          <a:prstGeom prst="rect">
            <a:avLst/>
          </a:prstGeom>
          <a:noFill/>
          <a:ln w="19050">
            <a:noFill/>
            <a:miter lim="800000"/>
            <a:headEnd/>
            <a:tailEnd/>
          </a:ln>
        </p:spPr>
        <p:txBody>
          <a:bodyPr lIns="0" tIns="0" rIns="0" bIns="0">
            <a:spAutoFit/>
          </a:bodyPr>
          <a:lstStyle/>
          <a:p>
            <a:pPr algn="ctr" eaLnBrk="0" hangingPunct="0">
              <a:lnSpc>
                <a:spcPct val="90000"/>
              </a:lnSpc>
            </a:pPr>
            <a:r>
              <a:rPr lang="en-US" sz="1200" b="1" dirty="0">
                <a:solidFill>
                  <a:srgbClr val="FFFFFF"/>
                </a:solidFill>
                <a:latin typeface="Arial" pitchFamily="34" charset="0"/>
              </a:rPr>
              <a:t>1996</a:t>
            </a:r>
          </a:p>
        </p:txBody>
      </p:sp>
      <p:sp>
        <p:nvSpPr>
          <p:cNvPr id="55316" name="Line 13"/>
          <p:cNvSpPr>
            <a:spLocks noChangeShapeType="1"/>
          </p:cNvSpPr>
          <p:nvPr/>
        </p:nvSpPr>
        <p:spPr bwMode="gray">
          <a:xfrm flipV="1">
            <a:off x="1621309" y="2672556"/>
            <a:ext cx="0" cy="1230312"/>
          </a:xfrm>
          <a:prstGeom prst="line">
            <a:avLst/>
          </a:prstGeom>
          <a:noFill/>
          <a:ln w="25400">
            <a:solidFill>
              <a:schemeClr val="tx1"/>
            </a:solidFill>
            <a:round/>
            <a:headEnd/>
            <a:tailEnd/>
          </a:ln>
        </p:spPr>
        <p:txBody>
          <a:bodyPr lIns="0" tIns="0" rIns="0" bIns="0">
            <a:spAutoFit/>
          </a:bodyPr>
          <a:lstStyle/>
          <a:p>
            <a:endParaRPr lang="en-US" dirty="0">
              <a:solidFill>
                <a:srgbClr val="000000"/>
              </a:solidFill>
              <a:latin typeface="Arial" pitchFamily="34" charset="0"/>
            </a:endParaRPr>
          </a:p>
        </p:txBody>
      </p:sp>
      <p:sp>
        <p:nvSpPr>
          <p:cNvPr id="55317" name="Text Box 26"/>
          <p:cNvSpPr txBox="1">
            <a:spLocks noChangeArrowheads="1"/>
          </p:cNvSpPr>
          <p:nvPr/>
        </p:nvSpPr>
        <p:spPr bwMode="gray">
          <a:xfrm>
            <a:off x="1803077" y="3898900"/>
            <a:ext cx="817563" cy="165100"/>
          </a:xfrm>
          <a:prstGeom prst="rect">
            <a:avLst/>
          </a:prstGeom>
          <a:noFill/>
          <a:ln w="19050">
            <a:noFill/>
            <a:miter lim="800000"/>
            <a:headEnd/>
            <a:tailEnd/>
          </a:ln>
        </p:spPr>
        <p:txBody>
          <a:bodyPr lIns="0" tIns="0" rIns="0" bIns="0">
            <a:spAutoFit/>
          </a:bodyPr>
          <a:lstStyle/>
          <a:p>
            <a:pPr algn="ctr" eaLnBrk="0" hangingPunct="0">
              <a:lnSpc>
                <a:spcPct val="90000"/>
              </a:lnSpc>
            </a:pPr>
            <a:r>
              <a:rPr lang="en-US" sz="1200" b="1" dirty="0">
                <a:solidFill>
                  <a:srgbClr val="FFFFFF"/>
                </a:solidFill>
                <a:latin typeface="Arial" pitchFamily="34" charset="0"/>
              </a:rPr>
              <a:t>1998</a:t>
            </a:r>
          </a:p>
        </p:txBody>
      </p:sp>
      <p:sp>
        <p:nvSpPr>
          <p:cNvPr id="55318" name="Line 3"/>
          <p:cNvSpPr>
            <a:spLocks noChangeShapeType="1"/>
          </p:cNvSpPr>
          <p:nvPr/>
        </p:nvSpPr>
        <p:spPr bwMode="gray">
          <a:xfrm flipH="1" flipV="1">
            <a:off x="2211859" y="4232469"/>
            <a:ext cx="0" cy="398462"/>
          </a:xfrm>
          <a:prstGeom prst="line">
            <a:avLst/>
          </a:prstGeom>
          <a:noFill/>
          <a:ln w="25400">
            <a:solidFill>
              <a:schemeClr val="tx1"/>
            </a:solidFill>
            <a:round/>
            <a:headEnd/>
            <a:tailEnd/>
          </a:ln>
        </p:spPr>
        <p:txBody>
          <a:bodyPr lIns="0" tIns="0" rIns="0" bIns="0">
            <a:spAutoFit/>
          </a:bodyPr>
          <a:lstStyle/>
          <a:p>
            <a:endParaRPr lang="en-US" dirty="0">
              <a:solidFill>
                <a:srgbClr val="000000"/>
              </a:solidFill>
              <a:latin typeface="Arial" pitchFamily="34" charset="0"/>
            </a:endParaRPr>
          </a:p>
        </p:txBody>
      </p:sp>
      <p:sp>
        <p:nvSpPr>
          <p:cNvPr id="55319" name="Text Box 10"/>
          <p:cNvSpPr txBox="1">
            <a:spLocks noChangeArrowheads="1"/>
          </p:cNvSpPr>
          <p:nvPr/>
        </p:nvSpPr>
        <p:spPr bwMode="gray">
          <a:xfrm>
            <a:off x="3918856" y="2326177"/>
            <a:ext cx="1525473" cy="634020"/>
          </a:xfrm>
          <a:prstGeom prst="rect">
            <a:avLst/>
          </a:prstGeom>
          <a:noFill/>
          <a:ln w="9525">
            <a:noFill/>
            <a:miter lim="800000"/>
            <a:headEnd/>
            <a:tailEnd/>
          </a:ln>
        </p:spPr>
        <p:txBody>
          <a:bodyPr wrap="square" anchor="ctr">
            <a:spAutoFit/>
          </a:bodyPr>
          <a:lstStyle/>
          <a:p>
            <a:pPr marL="169863" indent="-169863" eaLnBrk="0" hangingPunct="0">
              <a:lnSpc>
                <a:spcPct val="75000"/>
              </a:lnSpc>
              <a:spcBef>
                <a:spcPct val="20000"/>
              </a:spcBef>
              <a:buClr>
                <a:srgbClr val="FF6600"/>
              </a:buClr>
              <a:tabLst>
                <a:tab pos="233363" algn="l"/>
              </a:tabLst>
            </a:pPr>
            <a:r>
              <a:rPr lang="en-US" sz="1100" b="1" dirty="0" smtClean="0">
                <a:solidFill>
                  <a:srgbClr val="000000"/>
                </a:solidFill>
                <a:latin typeface="Arial" pitchFamily="34" charset="0"/>
              </a:rPr>
              <a:t>2008/2009:</a:t>
            </a:r>
          </a:p>
          <a:p>
            <a:pPr marL="169863" indent="-169863" eaLnBrk="0" hangingPunct="0">
              <a:lnSpc>
                <a:spcPct val="75000"/>
              </a:lnSpc>
              <a:spcBef>
                <a:spcPct val="20000"/>
              </a:spcBef>
              <a:buClr>
                <a:srgbClr val="FF6600"/>
              </a:buClr>
              <a:tabLst>
                <a:tab pos="233363" algn="l"/>
              </a:tabLst>
            </a:pPr>
            <a:r>
              <a:rPr lang="en-US" sz="1100" dirty="0">
                <a:solidFill>
                  <a:srgbClr val="000000"/>
                </a:solidFill>
                <a:latin typeface="Arial" pitchFamily="34" charset="0"/>
              </a:rPr>
              <a:t> </a:t>
            </a:r>
            <a:r>
              <a:rPr lang="en-US" sz="1100" dirty="0" smtClean="0">
                <a:solidFill>
                  <a:srgbClr val="000000"/>
                </a:solidFill>
                <a:latin typeface="Arial" pitchFamily="34" charset="0"/>
              </a:rPr>
              <a:t>   Closed 26 stores &amp; decreased originations 29%</a:t>
            </a:r>
            <a:endParaRPr lang="en-US" sz="1100" dirty="0">
              <a:solidFill>
                <a:srgbClr val="000000"/>
              </a:solidFill>
              <a:latin typeface="Arial" pitchFamily="34" charset="0"/>
            </a:endParaRPr>
          </a:p>
        </p:txBody>
      </p:sp>
      <p:sp>
        <p:nvSpPr>
          <p:cNvPr id="55320" name="Text Box 10"/>
          <p:cNvSpPr txBox="1">
            <a:spLocks noChangeArrowheads="1"/>
          </p:cNvSpPr>
          <p:nvPr/>
        </p:nvSpPr>
        <p:spPr bwMode="gray">
          <a:xfrm>
            <a:off x="4721008" y="1139851"/>
            <a:ext cx="2089150" cy="794833"/>
          </a:xfrm>
          <a:prstGeom prst="rect">
            <a:avLst/>
          </a:prstGeom>
          <a:noFill/>
          <a:ln w="9525">
            <a:noFill/>
            <a:miter lim="800000"/>
            <a:headEnd/>
            <a:tailEnd/>
          </a:ln>
        </p:spPr>
        <p:txBody>
          <a:bodyPr wrap="square" anchor="ctr">
            <a:spAutoFit/>
          </a:bodyPr>
          <a:lstStyle/>
          <a:p>
            <a:pPr marL="169863" indent="-169863" eaLnBrk="0" hangingPunct="0">
              <a:lnSpc>
                <a:spcPct val="75000"/>
              </a:lnSpc>
              <a:spcBef>
                <a:spcPct val="20000"/>
              </a:spcBef>
              <a:buClr>
                <a:srgbClr val="FF6600"/>
              </a:buClr>
              <a:tabLst>
                <a:tab pos="233363" algn="l"/>
              </a:tabLst>
            </a:pPr>
            <a:r>
              <a:rPr lang="en-US" sz="1100" b="1" dirty="0">
                <a:solidFill>
                  <a:srgbClr val="000000"/>
                </a:solidFill>
                <a:latin typeface="Arial" pitchFamily="34" charset="0"/>
              </a:rPr>
              <a:t>2009:</a:t>
            </a:r>
          </a:p>
          <a:p>
            <a:pPr marL="169863" indent="-169863" eaLnBrk="0" hangingPunct="0">
              <a:lnSpc>
                <a:spcPct val="75000"/>
              </a:lnSpc>
              <a:spcBef>
                <a:spcPct val="20000"/>
              </a:spcBef>
              <a:buClr>
                <a:srgbClr val="FF6600"/>
              </a:buClr>
              <a:buFontTx/>
              <a:buBlip>
                <a:blip r:embed="rId3"/>
              </a:buBlip>
              <a:tabLst>
                <a:tab pos="233363" algn="l"/>
              </a:tabLst>
            </a:pPr>
            <a:r>
              <a:rPr lang="en-US" sz="1100" dirty="0">
                <a:solidFill>
                  <a:srgbClr val="000000"/>
                </a:solidFill>
                <a:latin typeface="Arial" pitchFamily="34" charset="0"/>
              </a:rPr>
              <a:t>First unwrapped securitization </a:t>
            </a:r>
          </a:p>
          <a:p>
            <a:pPr marL="169863" indent="-169863" eaLnBrk="0" hangingPunct="0">
              <a:lnSpc>
                <a:spcPct val="75000"/>
              </a:lnSpc>
              <a:spcBef>
                <a:spcPct val="20000"/>
              </a:spcBef>
              <a:buClr>
                <a:srgbClr val="FF6600"/>
              </a:buClr>
              <a:buFontTx/>
              <a:buBlip>
                <a:blip r:embed="rId3"/>
              </a:buBlip>
              <a:tabLst>
                <a:tab pos="233363" algn="l"/>
              </a:tabLst>
            </a:pPr>
            <a:r>
              <a:rPr lang="en-US" sz="1100" dirty="0">
                <a:solidFill>
                  <a:srgbClr val="000000"/>
                </a:solidFill>
                <a:latin typeface="Arial" pitchFamily="34" charset="0"/>
              </a:rPr>
              <a:t>Drive Care 36mo/36k </a:t>
            </a:r>
            <a:r>
              <a:rPr lang="en-US" sz="1100" dirty="0" smtClean="0">
                <a:solidFill>
                  <a:srgbClr val="000000"/>
                </a:solidFill>
                <a:latin typeface="Arial" pitchFamily="34" charset="0"/>
              </a:rPr>
              <a:t>    mile </a:t>
            </a:r>
            <a:r>
              <a:rPr lang="en-US" sz="1100" dirty="0">
                <a:solidFill>
                  <a:srgbClr val="000000"/>
                </a:solidFill>
                <a:latin typeface="Arial" pitchFamily="34" charset="0"/>
              </a:rPr>
              <a:t>warranty</a:t>
            </a:r>
          </a:p>
        </p:txBody>
      </p:sp>
      <p:sp>
        <p:nvSpPr>
          <p:cNvPr id="55321" name="Text Box 10"/>
          <p:cNvSpPr txBox="1">
            <a:spLocks noChangeArrowheads="1"/>
          </p:cNvSpPr>
          <p:nvPr/>
        </p:nvSpPr>
        <p:spPr bwMode="gray">
          <a:xfrm>
            <a:off x="5444329" y="4789486"/>
            <a:ext cx="1754187" cy="1368425"/>
          </a:xfrm>
          <a:prstGeom prst="rect">
            <a:avLst/>
          </a:prstGeom>
          <a:noFill/>
          <a:ln w="9525">
            <a:noFill/>
            <a:miter lim="800000"/>
            <a:headEnd/>
            <a:tailEnd/>
          </a:ln>
        </p:spPr>
        <p:txBody>
          <a:bodyPr anchor="ctr">
            <a:spAutoFit/>
          </a:bodyPr>
          <a:lstStyle/>
          <a:p>
            <a:pPr marL="169863" indent="-169863" eaLnBrk="0" hangingPunct="0">
              <a:lnSpc>
                <a:spcPct val="75000"/>
              </a:lnSpc>
              <a:spcBef>
                <a:spcPct val="20000"/>
              </a:spcBef>
              <a:buClr>
                <a:srgbClr val="FF6600"/>
              </a:buClr>
              <a:tabLst>
                <a:tab pos="233363" algn="l"/>
              </a:tabLst>
            </a:pPr>
            <a:r>
              <a:rPr lang="en-US" sz="1100" b="1" dirty="0">
                <a:solidFill>
                  <a:srgbClr val="000000"/>
                </a:solidFill>
                <a:latin typeface="Arial" pitchFamily="34" charset="0"/>
              </a:rPr>
              <a:t>2010:</a:t>
            </a:r>
          </a:p>
          <a:p>
            <a:pPr marL="169863" indent="-169863" eaLnBrk="0" hangingPunct="0">
              <a:lnSpc>
                <a:spcPct val="75000"/>
              </a:lnSpc>
              <a:spcBef>
                <a:spcPct val="20000"/>
              </a:spcBef>
              <a:buClr>
                <a:srgbClr val="FF6600"/>
              </a:buClr>
              <a:buFontTx/>
              <a:buBlip>
                <a:blip r:embed="rId3"/>
              </a:buBlip>
              <a:tabLst>
                <a:tab pos="233363" algn="l"/>
              </a:tabLst>
            </a:pPr>
            <a:r>
              <a:rPr lang="en-US" sz="1100" dirty="0">
                <a:solidFill>
                  <a:srgbClr val="000000"/>
                </a:solidFill>
                <a:latin typeface="Arial" pitchFamily="34" charset="0"/>
              </a:rPr>
              <a:t>Payments removed from stores</a:t>
            </a:r>
          </a:p>
          <a:p>
            <a:pPr marL="169863" indent="-169863" eaLnBrk="0" hangingPunct="0">
              <a:lnSpc>
                <a:spcPct val="75000"/>
              </a:lnSpc>
              <a:spcBef>
                <a:spcPct val="20000"/>
              </a:spcBef>
              <a:buClr>
                <a:srgbClr val="FF6600"/>
              </a:buClr>
              <a:buFontTx/>
              <a:buBlip>
                <a:blip r:embed="rId3"/>
              </a:buBlip>
              <a:tabLst>
                <a:tab pos="233363" algn="l"/>
              </a:tabLst>
            </a:pPr>
            <a:r>
              <a:rPr lang="en-US" sz="1100" dirty="0">
                <a:solidFill>
                  <a:srgbClr val="000000"/>
                </a:solidFill>
                <a:latin typeface="Arial" pitchFamily="34" charset="0"/>
              </a:rPr>
              <a:t>Centralized collections</a:t>
            </a:r>
          </a:p>
          <a:p>
            <a:pPr marL="169863" indent="-169863" eaLnBrk="0" hangingPunct="0">
              <a:lnSpc>
                <a:spcPct val="75000"/>
              </a:lnSpc>
              <a:spcBef>
                <a:spcPct val="20000"/>
              </a:spcBef>
              <a:buClr>
                <a:srgbClr val="FF6600"/>
              </a:buClr>
              <a:buFontTx/>
              <a:buBlip>
                <a:blip r:embed="rId3"/>
              </a:buBlip>
              <a:tabLst>
                <a:tab pos="233363" algn="l"/>
              </a:tabLst>
            </a:pPr>
            <a:r>
              <a:rPr lang="en-US" sz="1100" dirty="0">
                <a:solidFill>
                  <a:srgbClr val="000000"/>
                </a:solidFill>
                <a:latin typeface="Arial" pitchFamily="34" charset="0"/>
              </a:rPr>
              <a:t>Issued $200M Sr. Secured Notes</a:t>
            </a:r>
          </a:p>
          <a:p>
            <a:pPr marL="169863" indent="-169863" eaLnBrk="0" hangingPunct="0">
              <a:lnSpc>
                <a:spcPct val="75000"/>
              </a:lnSpc>
              <a:spcBef>
                <a:spcPct val="20000"/>
              </a:spcBef>
              <a:buClr>
                <a:srgbClr val="FF6600"/>
              </a:buClr>
              <a:buFontTx/>
              <a:buBlip>
                <a:blip r:embed="rId3"/>
              </a:buBlip>
              <a:tabLst>
                <a:tab pos="233363" algn="l"/>
              </a:tabLst>
            </a:pPr>
            <a:r>
              <a:rPr lang="en-US" sz="1100" dirty="0">
                <a:solidFill>
                  <a:srgbClr val="000000"/>
                </a:solidFill>
                <a:latin typeface="Arial" pitchFamily="34" charset="0"/>
              </a:rPr>
              <a:t>Four warehouse lenders totaling $575M</a:t>
            </a:r>
          </a:p>
        </p:txBody>
      </p:sp>
      <p:grpSp>
        <p:nvGrpSpPr>
          <p:cNvPr id="55322" name="Group 45"/>
          <p:cNvGrpSpPr>
            <a:grpSpLocks/>
          </p:cNvGrpSpPr>
          <p:nvPr/>
        </p:nvGrpSpPr>
        <p:grpSpPr bwMode="auto">
          <a:xfrm>
            <a:off x="5848348" y="3167704"/>
            <a:ext cx="473075" cy="1650361"/>
            <a:chOff x="7624763" y="2898775"/>
            <a:chExt cx="473075" cy="790575"/>
          </a:xfrm>
        </p:grpSpPr>
        <p:sp>
          <p:nvSpPr>
            <p:cNvPr id="55334" name="Line 38"/>
            <p:cNvSpPr>
              <a:spLocks noChangeShapeType="1"/>
            </p:cNvSpPr>
            <p:nvPr/>
          </p:nvSpPr>
          <p:spPr bwMode="gray">
            <a:xfrm flipV="1">
              <a:off x="7840663" y="3063875"/>
              <a:ext cx="0" cy="625475"/>
            </a:xfrm>
            <a:prstGeom prst="line">
              <a:avLst/>
            </a:prstGeom>
            <a:noFill/>
            <a:ln w="25400">
              <a:solidFill>
                <a:schemeClr val="tx1"/>
              </a:solidFill>
              <a:round/>
              <a:headEnd/>
              <a:tailEnd/>
            </a:ln>
          </p:spPr>
          <p:txBody>
            <a:bodyPr lIns="0" tIns="0" rIns="0" bIns="0">
              <a:spAutoFit/>
            </a:bodyPr>
            <a:lstStyle/>
            <a:p>
              <a:endParaRPr lang="en-US" dirty="0">
                <a:solidFill>
                  <a:srgbClr val="000000"/>
                </a:solidFill>
                <a:latin typeface="Arial" pitchFamily="34" charset="0"/>
              </a:endParaRPr>
            </a:p>
          </p:txBody>
        </p:sp>
        <p:sp>
          <p:nvSpPr>
            <p:cNvPr id="55335" name="Text Box 37"/>
            <p:cNvSpPr txBox="1">
              <a:spLocks noChangeArrowheads="1"/>
            </p:cNvSpPr>
            <p:nvPr/>
          </p:nvSpPr>
          <p:spPr bwMode="gray">
            <a:xfrm>
              <a:off x="7624763" y="2898775"/>
              <a:ext cx="473075" cy="165100"/>
            </a:xfrm>
            <a:prstGeom prst="rect">
              <a:avLst/>
            </a:prstGeom>
            <a:noFill/>
            <a:ln w="19050">
              <a:noFill/>
              <a:miter lim="800000"/>
              <a:headEnd/>
              <a:tailEnd/>
            </a:ln>
          </p:spPr>
          <p:txBody>
            <a:bodyPr lIns="0" tIns="0" rIns="0" bIns="0">
              <a:spAutoFit/>
            </a:bodyPr>
            <a:lstStyle/>
            <a:p>
              <a:pPr algn="ctr" eaLnBrk="0" hangingPunct="0">
                <a:lnSpc>
                  <a:spcPct val="90000"/>
                </a:lnSpc>
              </a:pPr>
              <a:r>
                <a:rPr lang="en-US" sz="1200" b="1" dirty="0">
                  <a:solidFill>
                    <a:srgbClr val="FFFFFF"/>
                  </a:solidFill>
                  <a:latin typeface="Arial" pitchFamily="34" charset="0"/>
                </a:rPr>
                <a:t>2010</a:t>
              </a:r>
            </a:p>
          </p:txBody>
        </p:sp>
      </p:grpSp>
      <p:grpSp>
        <p:nvGrpSpPr>
          <p:cNvPr id="55323" name="Group 42"/>
          <p:cNvGrpSpPr>
            <a:grpSpLocks/>
          </p:cNvGrpSpPr>
          <p:nvPr/>
        </p:nvGrpSpPr>
        <p:grpSpPr bwMode="auto">
          <a:xfrm>
            <a:off x="4205683" y="3429002"/>
            <a:ext cx="663575" cy="1052057"/>
            <a:chOff x="5697933" y="3300911"/>
            <a:chExt cx="663575" cy="913902"/>
          </a:xfrm>
        </p:grpSpPr>
        <p:sp>
          <p:nvSpPr>
            <p:cNvPr id="55332" name="Text Box 27"/>
            <p:cNvSpPr txBox="1">
              <a:spLocks noChangeArrowheads="1"/>
            </p:cNvSpPr>
            <p:nvPr/>
          </p:nvSpPr>
          <p:spPr bwMode="gray">
            <a:xfrm>
              <a:off x="5697933" y="3300911"/>
              <a:ext cx="663575" cy="165100"/>
            </a:xfrm>
            <a:prstGeom prst="rect">
              <a:avLst/>
            </a:prstGeom>
            <a:noFill/>
            <a:ln w="19050">
              <a:noFill/>
              <a:miter lim="800000"/>
              <a:headEnd/>
              <a:tailEnd/>
            </a:ln>
          </p:spPr>
          <p:txBody>
            <a:bodyPr lIns="0" tIns="0" rIns="0" bIns="0">
              <a:spAutoFit/>
            </a:bodyPr>
            <a:lstStyle/>
            <a:p>
              <a:pPr algn="ctr" eaLnBrk="0" hangingPunct="0">
                <a:lnSpc>
                  <a:spcPct val="90000"/>
                </a:lnSpc>
              </a:pPr>
              <a:r>
                <a:rPr lang="en-US" sz="1200" b="1" dirty="0">
                  <a:solidFill>
                    <a:srgbClr val="FFFFFF"/>
                  </a:solidFill>
                  <a:latin typeface="Arial" pitchFamily="34" charset="0"/>
                </a:rPr>
                <a:t>2006</a:t>
              </a:r>
            </a:p>
          </p:txBody>
        </p:sp>
        <p:sp>
          <p:nvSpPr>
            <p:cNvPr id="55333" name="Line 7"/>
            <p:cNvSpPr>
              <a:spLocks noChangeShapeType="1"/>
            </p:cNvSpPr>
            <p:nvPr/>
          </p:nvSpPr>
          <p:spPr bwMode="gray">
            <a:xfrm flipH="1" flipV="1">
              <a:off x="6032500" y="3579813"/>
              <a:ext cx="0" cy="635000"/>
            </a:xfrm>
            <a:prstGeom prst="line">
              <a:avLst/>
            </a:prstGeom>
            <a:noFill/>
            <a:ln w="25400">
              <a:solidFill>
                <a:schemeClr val="tx1"/>
              </a:solidFill>
              <a:round/>
              <a:headEnd/>
              <a:tailEnd/>
            </a:ln>
          </p:spPr>
          <p:txBody>
            <a:bodyPr lIns="0" tIns="0" rIns="0" bIns="0">
              <a:spAutoFit/>
            </a:bodyPr>
            <a:lstStyle/>
            <a:p>
              <a:endParaRPr lang="en-US" dirty="0">
                <a:solidFill>
                  <a:srgbClr val="000000"/>
                </a:solidFill>
                <a:latin typeface="Arial" pitchFamily="34" charset="0"/>
              </a:endParaRPr>
            </a:p>
          </p:txBody>
        </p:sp>
      </p:grpSp>
      <p:grpSp>
        <p:nvGrpSpPr>
          <p:cNvPr id="55324" name="Group 46"/>
          <p:cNvGrpSpPr>
            <a:grpSpLocks/>
          </p:cNvGrpSpPr>
          <p:nvPr/>
        </p:nvGrpSpPr>
        <p:grpSpPr bwMode="auto">
          <a:xfrm>
            <a:off x="4808943" y="2974973"/>
            <a:ext cx="473075" cy="515281"/>
            <a:chOff x="5693181" y="2733675"/>
            <a:chExt cx="473075" cy="593442"/>
          </a:xfrm>
        </p:grpSpPr>
        <p:sp>
          <p:nvSpPr>
            <p:cNvPr id="55330" name="Text Box 37"/>
            <p:cNvSpPr txBox="1">
              <a:spLocks noChangeArrowheads="1"/>
            </p:cNvSpPr>
            <p:nvPr/>
          </p:nvSpPr>
          <p:spPr bwMode="gray">
            <a:xfrm>
              <a:off x="5693181" y="3162017"/>
              <a:ext cx="473075" cy="165100"/>
            </a:xfrm>
            <a:prstGeom prst="rect">
              <a:avLst/>
            </a:prstGeom>
            <a:noFill/>
            <a:ln w="19050">
              <a:noFill/>
              <a:miter lim="800000"/>
              <a:headEnd/>
              <a:tailEnd/>
            </a:ln>
          </p:spPr>
          <p:txBody>
            <a:bodyPr lIns="0" tIns="0" rIns="0" bIns="0">
              <a:spAutoFit/>
            </a:bodyPr>
            <a:lstStyle/>
            <a:p>
              <a:pPr algn="ctr" eaLnBrk="0" hangingPunct="0">
                <a:lnSpc>
                  <a:spcPct val="90000"/>
                </a:lnSpc>
              </a:pPr>
              <a:r>
                <a:rPr lang="en-US" sz="1200" b="1" dirty="0">
                  <a:solidFill>
                    <a:srgbClr val="FFFFFF"/>
                  </a:solidFill>
                  <a:latin typeface="Arial" pitchFamily="34" charset="0"/>
                </a:rPr>
                <a:t>2008</a:t>
              </a:r>
            </a:p>
          </p:txBody>
        </p:sp>
        <p:sp>
          <p:nvSpPr>
            <p:cNvPr id="55331" name="Line 7"/>
            <p:cNvSpPr>
              <a:spLocks noChangeShapeType="1"/>
            </p:cNvSpPr>
            <p:nvPr/>
          </p:nvSpPr>
          <p:spPr bwMode="gray">
            <a:xfrm flipH="1" flipV="1">
              <a:off x="5861050" y="2733675"/>
              <a:ext cx="0" cy="266700"/>
            </a:xfrm>
            <a:prstGeom prst="line">
              <a:avLst/>
            </a:prstGeom>
            <a:noFill/>
            <a:ln w="25400">
              <a:solidFill>
                <a:schemeClr val="tx1"/>
              </a:solidFill>
              <a:round/>
              <a:headEnd/>
              <a:tailEnd/>
            </a:ln>
          </p:spPr>
          <p:txBody>
            <a:bodyPr lIns="0" tIns="0" rIns="0" bIns="0">
              <a:spAutoFit/>
            </a:bodyPr>
            <a:lstStyle/>
            <a:p>
              <a:endParaRPr lang="en-US" dirty="0">
                <a:solidFill>
                  <a:srgbClr val="000000"/>
                </a:solidFill>
                <a:latin typeface="Arial" pitchFamily="34" charset="0"/>
              </a:endParaRPr>
            </a:p>
          </p:txBody>
        </p:sp>
      </p:grpSp>
      <p:sp>
        <p:nvSpPr>
          <p:cNvPr id="55325" name="Text Box 37"/>
          <p:cNvSpPr txBox="1">
            <a:spLocks noChangeArrowheads="1"/>
          </p:cNvSpPr>
          <p:nvPr/>
        </p:nvSpPr>
        <p:spPr bwMode="gray">
          <a:xfrm>
            <a:off x="5375273" y="3263900"/>
            <a:ext cx="473075" cy="165100"/>
          </a:xfrm>
          <a:prstGeom prst="rect">
            <a:avLst/>
          </a:prstGeom>
          <a:noFill/>
          <a:ln w="19050">
            <a:noFill/>
            <a:miter lim="800000"/>
            <a:headEnd/>
            <a:tailEnd/>
          </a:ln>
        </p:spPr>
        <p:txBody>
          <a:bodyPr lIns="0" tIns="0" rIns="0" bIns="0">
            <a:spAutoFit/>
          </a:bodyPr>
          <a:lstStyle/>
          <a:p>
            <a:pPr algn="ctr" eaLnBrk="0" hangingPunct="0">
              <a:lnSpc>
                <a:spcPct val="90000"/>
              </a:lnSpc>
            </a:pPr>
            <a:r>
              <a:rPr lang="en-US" sz="1200" b="1" dirty="0">
                <a:solidFill>
                  <a:srgbClr val="FFFFFF"/>
                </a:solidFill>
                <a:latin typeface="Arial" pitchFamily="34" charset="0"/>
              </a:rPr>
              <a:t>2009</a:t>
            </a:r>
          </a:p>
        </p:txBody>
      </p:sp>
      <p:sp>
        <p:nvSpPr>
          <p:cNvPr id="55326" name="Line 38"/>
          <p:cNvSpPr>
            <a:spLocks noChangeShapeType="1"/>
          </p:cNvSpPr>
          <p:nvPr/>
        </p:nvSpPr>
        <p:spPr bwMode="gray">
          <a:xfrm flipH="1" flipV="1">
            <a:off x="5645018" y="1955856"/>
            <a:ext cx="0" cy="1190098"/>
          </a:xfrm>
          <a:prstGeom prst="line">
            <a:avLst/>
          </a:prstGeom>
          <a:noFill/>
          <a:ln w="25400">
            <a:solidFill>
              <a:schemeClr val="tx1"/>
            </a:solidFill>
            <a:round/>
            <a:headEnd/>
            <a:tailEnd/>
          </a:ln>
        </p:spPr>
        <p:txBody>
          <a:bodyPr wrap="square" lIns="0" tIns="0" rIns="0" bIns="0">
            <a:spAutoFit/>
          </a:bodyPr>
          <a:lstStyle/>
          <a:p>
            <a:endParaRPr lang="en-US" dirty="0">
              <a:solidFill>
                <a:srgbClr val="000000"/>
              </a:solidFill>
              <a:latin typeface="Arial" pitchFamily="34" charset="0"/>
            </a:endParaRPr>
          </a:p>
        </p:txBody>
      </p:sp>
      <p:sp>
        <p:nvSpPr>
          <p:cNvPr id="55327" name="Text Box 37"/>
          <p:cNvSpPr txBox="1">
            <a:spLocks noChangeArrowheads="1"/>
          </p:cNvSpPr>
          <p:nvPr/>
        </p:nvSpPr>
        <p:spPr bwMode="gray">
          <a:xfrm>
            <a:off x="6435678" y="3030345"/>
            <a:ext cx="473075" cy="165100"/>
          </a:xfrm>
          <a:prstGeom prst="rect">
            <a:avLst/>
          </a:prstGeom>
          <a:noFill/>
          <a:ln w="19050">
            <a:noFill/>
            <a:miter lim="800000"/>
            <a:headEnd/>
            <a:tailEnd/>
          </a:ln>
        </p:spPr>
        <p:txBody>
          <a:bodyPr lIns="0" tIns="0" rIns="0" bIns="0">
            <a:spAutoFit/>
          </a:bodyPr>
          <a:lstStyle/>
          <a:p>
            <a:pPr algn="ctr" eaLnBrk="0" hangingPunct="0">
              <a:lnSpc>
                <a:spcPct val="90000"/>
              </a:lnSpc>
            </a:pPr>
            <a:r>
              <a:rPr lang="en-US" sz="1200" b="1" dirty="0">
                <a:solidFill>
                  <a:srgbClr val="FFFFFF"/>
                </a:solidFill>
                <a:latin typeface="Arial" pitchFamily="34" charset="0"/>
              </a:rPr>
              <a:t>2011</a:t>
            </a:r>
          </a:p>
        </p:txBody>
      </p:sp>
      <p:sp>
        <p:nvSpPr>
          <p:cNvPr id="55328" name="Line 13"/>
          <p:cNvSpPr>
            <a:spLocks noChangeShapeType="1"/>
          </p:cNvSpPr>
          <p:nvPr/>
        </p:nvSpPr>
        <p:spPr bwMode="gray">
          <a:xfrm flipV="1">
            <a:off x="6672215" y="3346901"/>
            <a:ext cx="0" cy="222250"/>
          </a:xfrm>
          <a:prstGeom prst="line">
            <a:avLst/>
          </a:prstGeom>
          <a:noFill/>
          <a:ln w="25400">
            <a:solidFill>
              <a:schemeClr val="tx1"/>
            </a:solidFill>
            <a:round/>
            <a:headEnd/>
            <a:tailEnd/>
          </a:ln>
        </p:spPr>
        <p:txBody>
          <a:bodyPr lIns="0" tIns="0" rIns="0" bIns="0">
            <a:spAutoFit/>
          </a:bodyPr>
          <a:lstStyle/>
          <a:p>
            <a:endParaRPr lang="en-US" dirty="0">
              <a:solidFill>
                <a:srgbClr val="000000"/>
              </a:solidFill>
              <a:latin typeface="Arial" pitchFamily="34" charset="0"/>
            </a:endParaRPr>
          </a:p>
        </p:txBody>
      </p:sp>
      <p:sp>
        <p:nvSpPr>
          <p:cNvPr id="55329" name="Text Box 10"/>
          <p:cNvSpPr txBox="1">
            <a:spLocks noChangeArrowheads="1"/>
          </p:cNvSpPr>
          <p:nvPr/>
        </p:nvSpPr>
        <p:spPr bwMode="gray">
          <a:xfrm>
            <a:off x="6098827" y="3579924"/>
            <a:ext cx="1792287" cy="1209562"/>
          </a:xfrm>
          <a:prstGeom prst="rect">
            <a:avLst/>
          </a:prstGeom>
          <a:noFill/>
          <a:ln w="9525">
            <a:noFill/>
            <a:miter lim="800000"/>
            <a:headEnd/>
            <a:tailEnd/>
          </a:ln>
        </p:spPr>
        <p:txBody>
          <a:bodyPr anchor="ctr">
            <a:spAutoFit/>
          </a:bodyPr>
          <a:lstStyle/>
          <a:p>
            <a:pPr marL="169863" indent="-169863" eaLnBrk="0" hangingPunct="0">
              <a:lnSpc>
                <a:spcPct val="75000"/>
              </a:lnSpc>
              <a:spcBef>
                <a:spcPct val="20000"/>
              </a:spcBef>
              <a:buClr>
                <a:srgbClr val="FF6600"/>
              </a:buClr>
              <a:tabLst>
                <a:tab pos="233363" algn="l"/>
              </a:tabLst>
            </a:pPr>
            <a:r>
              <a:rPr lang="en-US" sz="1100" b="1" dirty="0">
                <a:solidFill>
                  <a:srgbClr val="000000"/>
                </a:solidFill>
                <a:latin typeface="Arial" pitchFamily="34" charset="0"/>
              </a:rPr>
              <a:t>2011:</a:t>
            </a:r>
          </a:p>
          <a:p>
            <a:pPr marL="169863" indent="-169863" eaLnBrk="0" hangingPunct="0">
              <a:lnSpc>
                <a:spcPct val="75000"/>
              </a:lnSpc>
              <a:spcBef>
                <a:spcPct val="20000"/>
              </a:spcBef>
              <a:buClr>
                <a:srgbClr val="FF6600"/>
              </a:buClr>
              <a:buFontTx/>
              <a:buBlip>
                <a:blip r:embed="rId3"/>
              </a:buBlip>
              <a:tabLst>
                <a:tab pos="233363" algn="l"/>
              </a:tabLst>
            </a:pPr>
            <a:r>
              <a:rPr lang="en-US" sz="1100" dirty="0">
                <a:solidFill>
                  <a:srgbClr val="000000"/>
                </a:solidFill>
                <a:latin typeface="Arial" pitchFamily="34" charset="0"/>
              </a:rPr>
              <a:t>Sr Notes registered with SEC</a:t>
            </a:r>
          </a:p>
          <a:p>
            <a:pPr marL="169863" indent="-169863" eaLnBrk="0" hangingPunct="0">
              <a:lnSpc>
                <a:spcPct val="75000"/>
              </a:lnSpc>
              <a:spcBef>
                <a:spcPct val="20000"/>
              </a:spcBef>
              <a:buClr>
                <a:srgbClr val="FF6600"/>
              </a:buClr>
              <a:buFontTx/>
              <a:buBlip>
                <a:blip r:embed="rId3"/>
              </a:buBlip>
              <a:tabLst>
                <a:tab pos="233363" algn="l"/>
              </a:tabLst>
            </a:pPr>
            <a:r>
              <a:rPr lang="en-US" sz="1100" dirty="0">
                <a:solidFill>
                  <a:srgbClr val="000000"/>
                </a:solidFill>
                <a:latin typeface="Arial" pitchFamily="34" charset="0"/>
              </a:rPr>
              <a:t>7th generation credit grading </a:t>
            </a:r>
            <a:r>
              <a:rPr lang="en-US" sz="1100" dirty="0" smtClean="0">
                <a:solidFill>
                  <a:srgbClr val="000000"/>
                </a:solidFill>
                <a:latin typeface="Arial" pitchFamily="34" charset="0"/>
              </a:rPr>
              <a:t>system</a:t>
            </a:r>
          </a:p>
          <a:p>
            <a:pPr marL="169863" indent="-169863" eaLnBrk="0" hangingPunct="0">
              <a:lnSpc>
                <a:spcPct val="75000"/>
              </a:lnSpc>
              <a:spcBef>
                <a:spcPct val="20000"/>
              </a:spcBef>
              <a:buClr>
                <a:srgbClr val="FF6600"/>
              </a:buClr>
              <a:buFontTx/>
              <a:buBlip>
                <a:blip r:embed="rId3"/>
              </a:buBlip>
              <a:tabLst>
                <a:tab pos="233363" algn="l"/>
              </a:tabLst>
            </a:pPr>
            <a:r>
              <a:rPr lang="en-US" sz="1100" dirty="0" smtClean="0">
                <a:solidFill>
                  <a:srgbClr val="000000"/>
                </a:solidFill>
                <a:latin typeface="Arial" pitchFamily="34" charset="0"/>
              </a:rPr>
              <a:t>Wells Fargo  warehouse/inventory lending facilities</a:t>
            </a:r>
            <a:endParaRPr lang="en-US" sz="1100" dirty="0">
              <a:solidFill>
                <a:srgbClr val="000000"/>
              </a:solidFill>
              <a:latin typeface="Arial" pitchFamily="34" charset="0"/>
            </a:endParaRPr>
          </a:p>
        </p:txBody>
      </p:sp>
      <p:sp>
        <p:nvSpPr>
          <p:cNvPr id="45" name="Text Box 37"/>
          <p:cNvSpPr txBox="1">
            <a:spLocks noChangeArrowheads="1"/>
          </p:cNvSpPr>
          <p:nvPr/>
        </p:nvSpPr>
        <p:spPr bwMode="gray">
          <a:xfrm>
            <a:off x="6961978" y="2892423"/>
            <a:ext cx="473075" cy="165100"/>
          </a:xfrm>
          <a:prstGeom prst="rect">
            <a:avLst/>
          </a:prstGeom>
          <a:noFill/>
          <a:ln w="19050">
            <a:noFill/>
            <a:miter lim="800000"/>
            <a:headEnd/>
            <a:tailEnd/>
          </a:ln>
        </p:spPr>
        <p:txBody>
          <a:bodyPr lIns="0" tIns="0" rIns="0" bIns="0">
            <a:spAutoFit/>
          </a:bodyPr>
          <a:lstStyle/>
          <a:p>
            <a:pPr algn="ctr" eaLnBrk="0" hangingPunct="0">
              <a:lnSpc>
                <a:spcPct val="90000"/>
              </a:lnSpc>
            </a:pPr>
            <a:r>
              <a:rPr lang="en-US" sz="1200" b="1" dirty="0" smtClean="0">
                <a:solidFill>
                  <a:srgbClr val="FFFFFF"/>
                </a:solidFill>
                <a:latin typeface="Arial" pitchFamily="34" charset="0"/>
              </a:rPr>
              <a:t>2012</a:t>
            </a:r>
            <a:endParaRPr lang="en-US" sz="1200" b="1" dirty="0">
              <a:solidFill>
                <a:srgbClr val="FFFFFF"/>
              </a:solidFill>
              <a:latin typeface="Arial" pitchFamily="34" charset="0"/>
            </a:endParaRPr>
          </a:p>
        </p:txBody>
      </p:sp>
      <p:sp>
        <p:nvSpPr>
          <p:cNvPr id="52" name="Text Box 10"/>
          <p:cNvSpPr txBox="1">
            <a:spLocks noChangeArrowheads="1"/>
          </p:cNvSpPr>
          <p:nvPr/>
        </p:nvSpPr>
        <p:spPr bwMode="gray">
          <a:xfrm>
            <a:off x="6570504" y="1558439"/>
            <a:ext cx="1433513" cy="794833"/>
          </a:xfrm>
          <a:prstGeom prst="rect">
            <a:avLst/>
          </a:prstGeom>
          <a:noFill/>
          <a:ln w="9525">
            <a:noFill/>
            <a:miter lim="800000"/>
            <a:headEnd/>
            <a:tailEnd/>
          </a:ln>
        </p:spPr>
        <p:txBody>
          <a:bodyPr wrap="square" anchor="ctr">
            <a:spAutoFit/>
          </a:bodyPr>
          <a:lstStyle/>
          <a:p>
            <a:pPr marL="169863" indent="-169863" eaLnBrk="0" hangingPunct="0">
              <a:lnSpc>
                <a:spcPct val="75000"/>
              </a:lnSpc>
              <a:spcBef>
                <a:spcPct val="20000"/>
              </a:spcBef>
              <a:buClr>
                <a:srgbClr val="FF6600"/>
              </a:buClr>
              <a:tabLst>
                <a:tab pos="233363" algn="l"/>
              </a:tabLst>
            </a:pPr>
            <a:r>
              <a:rPr lang="en-US" sz="1100" b="1" dirty="0" smtClean="0">
                <a:solidFill>
                  <a:srgbClr val="000000"/>
                </a:solidFill>
                <a:latin typeface="Arial" pitchFamily="34" charset="0"/>
              </a:rPr>
              <a:t>2012:</a:t>
            </a:r>
            <a:endParaRPr lang="en-US" sz="1100" dirty="0" smtClean="0">
              <a:solidFill>
                <a:srgbClr val="000000"/>
              </a:solidFill>
              <a:latin typeface="Arial" pitchFamily="34" charset="0"/>
            </a:endParaRPr>
          </a:p>
          <a:p>
            <a:pPr marL="169863" indent="-169863" eaLnBrk="0" hangingPunct="0">
              <a:lnSpc>
                <a:spcPct val="75000"/>
              </a:lnSpc>
              <a:spcBef>
                <a:spcPct val="20000"/>
              </a:spcBef>
              <a:buClr>
                <a:srgbClr val="FF6600"/>
              </a:buClr>
              <a:buFontTx/>
              <a:buBlip>
                <a:blip r:embed="rId3"/>
              </a:buBlip>
              <a:tabLst>
                <a:tab pos="233363" algn="l"/>
              </a:tabLst>
            </a:pPr>
            <a:r>
              <a:rPr lang="en-US" sz="1100" dirty="0" smtClean="0">
                <a:solidFill>
                  <a:srgbClr val="000000"/>
                </a:solidFill>
                <a:latin typeface="Arial" pitchFamily="34" charset="0"/>
              </a:rPr>
              <a:t>$1.7B Loan Portfolio</a:t>
            </a:r>
          </a:p>
          <a:p>
            <a:pPr marL="169863" indent="-169863" eaLnBrk="0" hangingPunct="0">
              <a:lnSpc>
                <a:spcPct val="75000"/>
              </a:lnSpc>
              <a:spcBef>
                <a:spcPct val="20000"/>
              </a:spcBef>
              <a:buClr>
                <a:srgbClr val="FF6600"/>
              </a:buClr>
              <a:buFontTx/>
              <a:buBlip>
                <a:blip r:embed="rId3"/>
              </a:buBlip>
              <a:tabLst>
                <a:tab pos="233363" algn="l"/>
              </a:tabLst>
            </a:pPr>
            <a:r>
              <a:rPr lang="en-US" sz="1100" dirty="0" smtClean="0">
                <a:solidFill>
                  <a:srgbClr val="000000"/>
                </a:solidFill>
                <a:latin typeface="Arial" pitchFamily="34" charset="0"/>
              </a:rPr>
              <a:t>Launched GO Financial</a:t>
            </a:r>
            <a:endParaRPr lang="en-US" sz="1100" dirty="0">
              <a:solidFill>
                <a:srgbClr val="000000"/>
              </a:solidFill>
              <a:latin typeface="Arial" pitchFamily="34" charset="0"/>
            </a:endParaRPr>
          </a:p>
        </p:txBody>
      </p:sp>
      <p:sp>
        <p:nvSpPr>
          <p:cNvPr id="47" name="Line 7"/>
          <p:cNvSpPr>
            <a:spLocks noChangeShapeType="1"/>
          </p:cNvSpPr>
          <p:nvPr/>
        </p:nvSpPr>
        <p:spPr bwMode="gray">
          <a:xfrm flipH="1" flipV="1">
            <a:off x="7179078" y="2411613"/>
            <a:ext cx="0" cy="231574"/>
          </a:xfrm>
          <a:prstGeom prst="line">
            <a:avLst/>
          </a:prstGeom>
          <a:noFill/>
          <a:ln w="25400">
            <a:solidFill>
              <a:schemeClr val="tx1"/>
            </a:solidFill>
            <a:round/>
            <a:headEnd/>
            <a:tailEnd/>
          </a:ln>
        </p:spPr>
        <p:txBody>
          <a:bodyPr lIns="0" tIns="0" rIns="0" bIns="0">
            <a:spAutoFit/>
          </a:bodyPr>
          <a:lstStyle/>
          <a:p>
            <a:endParaRPr lang="en-US" dirty="0">
              <a:solidFill>
                <a:srgbClr val="000000"/>
              </a:solidFill>
              <a:latin typeface="Arial" pitchFamily="34" charset="0"/>
            </a:endParaRPr>
          </a:p>
        </p:txBody>
      </p:sp>
      <p:sp>
        <p:nvSpPr>
          <p:cNvPr id="48" name="Text Box 37"/>
          <p:cNvSpPr txBox="1">
            <a:spLocks noChangeArrowheads="1"/>
          </p:cNvSpPr>
          <p:nvPr/>
        </p:nvSpPr>
        <p:spPr bwMode="gray">
          <a:xfrm>
            <a:off x="7567459" y="2728608"/>
            <a:ext cx="473075" cy="165100"/>
          </a:xfrm>
          <a:prstGeom prst="rect">
            <a:avLst/>
          </a:prstGeom>
          <a:noFill/>
          <a:ln w="19050">
            <a:noFill/>
            <a:miter lim="800000"/>
            <a:headEnd/>
            <a:tailEnd/>
          </a:ln>
        </p:spPr>
        <p:txBody>
          <a:bodyPr lIns="0" tIns="0" rIns="0" bIns="0">
            <a:spAutoFit/>
          </a:bodyPr>
          <a:lstStyle/>
          <a:p>
            <a:pPr algn="ctr" eaLnBrk="0" hangingPunct="0">
              <a:lnSpc>
                <a:spcPct val="90000"/>
              </a:lnSpc>
            </a:pPr>
            <a:r>
              <a:rPr lang="en-US" sz="1200" b="1" dirty="0" smtClean="0">
                <a:solidFill>
                  <a:srgbClr val="FFFFFF"/>
                </a:solidFill>
                <a:latin typeface="Arial" pitchFamily="34" charset="0"/>
              </a:rPr>
              <a:t>2013</a:t>
            </a:r>
            <a:endParaRPr lang="en-US" sz="1200" b="1" dirty="0">
              <a:solidFill>
                <a:srgbClr val="FFFFFF"/>
              </a:solidFill>
              <a:latin typeface="Arial" pitchFamily="34" charset="0"/>
            </a:endParaRPr>
          </a:p>
        </p:txBody>
      </p:sp>
      <p:sp>
        <p:nvSpPr>
          <p:cNvPr id="49" name="Line 3"/>
          <p:cNvSpPr>
            <a:spLocks noChangeShapeType="1"/>
          </p:cNvSpPr>
          <p:nvPr/>
        </p:nvSpPr>
        <p:spPr bwMode="gray">
          <a:xfrm flipH="1" flipV="1">
            <a:off x="7891114" y="2893708"/>
            <a:ext cx="0" cy="398462"/>
          </a:xfrm>
          <a:prstGeom prst="line">
            <a:avLst/>
          </a:prstGeom>
          <a:noFill/>
          <a:ln w="25400">
            <a:solidFill>
              <a:schemeClr val="tx1"/>
            </a:solidFill>
            <a:round/>
            <a:headEnd/>
            <a:tailEnd/>
          </a:ln>
        </p:spPr>
        <p:txBody>
          <a:bodyPr lIns="0" tIns="0" rIns="0" bIns="0">
            <a:spAutoFit/>
          </a:bodyPr>
          <a:lstStyle/>
          <a:p>
            <a:endParaRPr lang="en-US" dirty="0">
              <a:solidFill>
                <a:srgbClr val="000000"/>
              </a:solidFill>
              <a:latin typeface="Arial" pitchFamily="34" charset="0"/>
            </a:endParaRPr>
          </a:p>
        </p:txBody>
      </p:sp>
      <p:sp>
        <p:nvSpPr>
          <p:cNvPr id="50" name="Text Box 10"/>
          <p:cNvSpPr txBox="1">
            <a:spLocks noChangeArrowheads="1"/>
          </p:cNvSpPr>
          <p:nvPr/>
        </p:nvSpPr>
        <p:spPr bwMode="gray">
          <a:xfrm>
            <a:off x="7643659" y="3403771"/>
            <a:ext cx="1424141" cy="794833"/>
          </a:xfrm>
          <a:prstGeom prst="rect">
            <a:avLst/>
          </a:prstGeom>
          <a:noFill/>
          <a:ln w="9525">
            <a:noFill/>
            <a:miter lim="800000"/>
            <a:headEnd/>
            <a:tailEnd/>
          </a:ln>
        </p:spPr>
        <p:txBody>
          <a:bodyPr wrap="square" anchor="ctr">
            <a:spAutoFit/>
          </a:bodyPr>
          <a:lstStyle/>
          <a:p>
            <a:pPr marL="169863" indent="-169863" eaLnBrk="0" hangingPunct="0">
              <a:lnSpc>
                <a:spcPct val="75000"/>
              </a:lnSpc>
              <a:spcBef>
                <a:spcPct val="20000"/>
              </a:spcBef>
              <a:buClr>
                <a:srgbClr val="FF6600"/>
              </a:buClr>
              <a:tabLst>
                <a:tab pos="233363" algn="l"/>
              </a:tabLst>
            </a:pPr>
            <a:r>
              <a:rPr lang="en-US" sz="1100" b="1" dirty="0" smtClean="0">
                <a:solidFill>
                  <a:srgbClr val="000000"/>
                </a:solidFill>
                <a:latin typeface="Arial" pitchFamily="34" charset="0"/>
              </a:rPr>
              <a:t>2013:</a:t>
            </a:r>
            <a:endParaRPr lang="en-US" sz="1100" b="1" dirty="0">
              <a:solidFill>
                <a:srgbClr val="000000"/>
              </a:solidFill>
              <a:latin typeface="Arial" pitchFamily="34" charset="0"/>
            </a:endParaRPr>
          </a:p>
          <a:p>
            <a:pPr marL="169863" indent="-169863" eaLnBrk="0" hangingPunct="0">
              <a:lnSpc>
                <a:spcPct val="75000"/>
              </a:lnSpc>
              <a:spcBef>
                <a:spcPct val="20000"/>
              </a:spcBef>
              <a:buClr>
                <a:srgbClr val="FF6600"/>
              </a:buClr>
              <a:buFontTx/>
              <a:buBlip>
                <a:blip r:embed="rId3"/>
              </a:buBlip>
              <a:tabLst>
                <a:tab pos="233363" algn="l"/>
              </a:tabLst>
            </a:pPr>
            <a:r>
              <a:rPr lang="en-US" sz="1100" dirty="0">
                <a:solidFill>
                  <a:srgbClr val="000000"/>
                </a:solidFill>
                <a:latin typeface="Arial" pitchFamily="34" charset="0"/>
              </a:rPr>
              <a:t>Issued </a:t>
            </a:r>
            <a:r>
              <a:rPr lang="en-US" sz="1100" dirty="0" smtClean="0">
                <a:solidFill>
                  <a:srgbClr val="000000"/>
                </a:solidFill>
                <a:latin typeface="Arial" pitchFamily="34" charset="0"/>
              </a:rPr>
              <a:t>$50M  Sr. Secured notes tack-on</a:t>
            </a:r>
          </a:p>
          <a:p>
            <a:pPr marL="169863" indent="-169863" eaLnBrk="0" hangingPunct="0">
              <a:lnSpc>
                <a:spcPct val="75000"/>
              </a:lnSpc>
              <a:spcBef>
                <a:spcPct val="20000"/>
              </a:spcBef>
              <a:buClr>
                <a:srgbClr val="FF6600"/>
              </a:buClr>
              <a:buFontTx/>
              <a:buBlip>
                <a:blip r:embed="rId3"/>
              </a:buBlip>
              <a:tabLst>
                <a:tab pos="233363" algn="l"/>
              </a:tabLst>
            </a:pPr>
            <a:r>
              <a:rPr lang="en-US" sz="1100" dirty="0" smtClean="0">
                <a:solidFill>
                  <a:srgbClr val="000000"/>
                </a:solidFill>
                <a:latin typeface="Arial" pitchFamily="34" charset="0"/>
              </a:rPr>
              <a:t>104 Dealerships</a:t>
            </a:r>
            <a:endParaRPr lang="en-US" sz="1100" dirty="0">
              <a:solidFill>
                <a:srgbClr val="000000"/>
              </a:solidFill>
              <a:latin typeface="Arial" pitchFamily="34" charset="0"/>
            </a:endParaRPr>
          </a:p>
        </p:txBody>
      </p:sp>
      <p:sp>
        <p:nvSpPr>
          <p:cNvPr id="51" name="Footer Placeholder 2"/>
          <p:cNvSpPr txBox="1">
            <a:spLocks/>
          </p:cNvSpPr>
          <p:nvPr/>
        </p:nvSpPr>
        <p:spPr>
          <a:xfrm>
            <a:off x="0" y="6618288"/>
            <a:ext cx="3036481" cy="239712"/>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smtClean="0">
                <a:solidFill>
                  <a:schemeClr val="bg1"/>
                </a:solidFill>
              </a:rPr>
              <a:t>We Bring People and Cars Together.</a:t>
            </a:r>
            <a:endParaRPr lang="en-US" b="1" dirty="0">
              <a:solidFill>
                <a:schemeClr val="bg1"/>
              </a:solidFill>
            </a:endParaRPr>
          </a:p>
        </p:txBody>
      </p:sp>
    </p:spTree>
    <p:extLst>
      <p:ext uri="{BB962C8B-B14F-4D97-AF65-F5344CB8AC3E}">
        <p14:creationId xmlns:p14="http://schemas.microsoft.com/office/powerpoint/2010/main" val="116425724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3064" y="-26773"/>
            <a:ext cx="8077200" cy="879475"/>
          </a:xfrm>
        </p:spPr>
        <p:txBody>
          <a:bodyPr>
            <a:normAutofit/>
          </a:bodyPr>
          <a:lstStyle/>
          <a:p>
            <a:pPr marL="57150"/>
            <a:r>
              <a:rPr lang="en-US" sz="3200" dirty="0" smtClean="0">
                <a:solidFill>
                  <a:schemeClr val="accent1">
                    <a:lumMod val="75000"/>
                  </a:schemeClr>
                </a:solidFill>
              </a:rPr>
              <a:t>Expanding Coast-to-Coast Footprint</a:t>
            </a:r>
            <a:endParaRPr lang="en-US" sz="3200" dirty="0">
              <a:solidFill>
                <a:schemeClr val="accent1">
                  <a:lumMod val="75000"/>
                </a:schemeClr>
              </a:solidFill>
            </a:endParaRPr>
          </a:p>
        </p:txBody>
      </p:sp>
      <p:sp>
        <p:nvSpPr>
          <p:cNvPr id="5" name="Content Placeholder 4"/>
          <p:cNvSpPr>
            <a:spLocks noGrp="1"/>
          </p:cNvSpPr>
          <p:nvPr>
            <p:ph idx="1"/>
          </p:nvPr>
        </p:nvSpPr>
        <p:spPr>
          <a:xfrm>
            <a:off x="26048" y="1585099"/>
            <a:ext cx="2664398" cy="4519227"/>
          </a:xfrm>
        </p:spPr>
        <p:txBody>
          <a:bodyPr/>
          <a:lstStyle/>
          <a:p>
            <a:pPr>
              <a:spcBef>
                <a:spcPts val="1200"/>
              </a:spcBef>
              <a:spcAft>
                <a:spcPts val="1200"/>
              </a:spcAft>
            </a:pPr>
            <a:r>
              <a:rPr lang="en-US" sz="1200" dirty="0"/>
              <a:t>In recent years, the DriveTime brand has evolved from a traditional buy-here, pay-here dealership model to a comprehensive retail </a:t>
            </a:r>
            <a:r>
              <a:rPr lang="en-US" sz="1200" dirty="0" smtClean="0"/>
              <a:t>experience</a:t>
            </a:r>
          </a:p>
          <a:p>
            <a:pPr>
              <a:spcBef>
                <a:spcPts val="1200"/>
              </a:spcBef>
              <a:spcAft>
                <a:spcPts val="1200"/>
              </a:spcAft>
            </a:pPr>
            <a:r>
              <a:rPr lang="en-US" sz="1200" dirty="0" smtClean="0"/>
              <a:t>The Company’s </a:t>
            </a:r>
            <a:r>
              <a:rPr lang="en-US" sz="1200" dirty="0"/>
              <a:t>dealerships are retail focused and facilitate the sale of </a:t>
            </a:r>
            <a:r>
              <a:rPr lang="en-US" sz="1200" dirty="0" smtClean="0"/>
              <a:t>vehicles </a:t>
            </a:r>
            <a:r>
              <a:rPr lang="en-US" sz="1200" dirty="0"/>
              <a:t>through dealerships with a customer centric </a:t>
            </a:r>
            <a:r>
              <a:rPr lang="en-US" sz="1200" dirty="0" smtClean="0"/>
              <a:t>focus</a:t>
            </a:r>
          </a:p>
          <a:p>
            <a:pPr>
              <a:spcBef>
                <a:spcPts val="1200"/>
              </a:spcBef>
              <a:spcAft>
                <a:spcPts val="600"/>
              </a:spcAft>
            </a:pPr>
            <a:r>
              <a:rPr lang="en-US" sz="1200" dirty="0" smtClean="0"/>
              <a:t>Entered seven new states since March 31, 2010 (dark green states)</a:t>
            </a:r>
          </a:p>
        </p:txBody>
      </p:sp>
      <p:sp>
        <p:nvSpPr>
          <p:cNvPr id="4" name="Slide Number Placeholder 3"/>
          <p:cNvSpPr>
            <a:spLocks noGrp="1"/>
          </p:cNvSpPr>
          <p:nvPr>
            <p:ph type="sldNum" sz="quarter" idx="10"/>
          </p:nvPr>
        </p:nvSpPr>
        <p:spPr>
          <a:xfrm>
            <a:off x="7105645" y="6400959"/>
            <a:ext cx="1920240" cy="365760"/>
          </a:xfrm>
        </p:spPr>
        <p:txBody>
          <a:bodyPr/>
          <a:lstStyle/>
          <a:p>
            <a:pPr algn="r">
              <a:defRPr/>
            </a:pPr>
            <a:fld id="{C08DF731-222D-4270-BA73-3A7385BAF6A8}" type="slidenum">
              <a:rPr lang="ja-JP" altLang="en-US" smtClean="0"/>
              <a:pPr algn="r">
                <a:defRPr/>
              </a:pPr>
              <a:t>6</a:t>
            </a:fld>
            <a:endParaRPr lang="en-US" altLang="ja-JP" dirty="0"/>
          </a:p>
        </p:txBody>
      </p:sp>
      <p:grpSp>
        <p:nvGrpSpPr>
          <p:cNvPr id="132" name="Group 131"/>
          <p:cNvGrpSpPr/>
          <p:nvPr/>
        </p:nvGrpSpPr>
        <p:grpSpPr>
          <a:xfrm>
            <a:off x="2779553" y="5215081"/>
            <a:ext cx="5213016" cy="369332"/>
            <a:chOff x="4014431" y="5155872"/>
            <a:chExt cx="4464496" cy="369332"/>
          </a:xfrm>
        </p:grpSpPr>
        <p:grpSp>
          <p:nvGrpSpPr>
            <p:cNvPr id="2" name="Group 1"/>
            <p:cNvGrpSpPr/>
            <p:nvPr/>
          </p:nvGrpSpPr>
          <p:grpSpPr>
            <a:xfrm>
              <a:off x="4014431" y="5155872"/>
              <a:ext cx="1764891" cy="369332"/>
              <a:chOff x="1165225" y="4787629"/>
              <a:chExt cx="1764891" cy="369332"/>
            </a:xfrm>
          </p:grpSpPr>
          <p:grpSp>
            <p:nvGrpSpPr>
              <p:cNvPr id="3" name="Group 2"/>
              <p:cNvGrpSpPr/>
              <p:nvPr/>
            </p:nvGrpSpPr>
            <p:grpSpPr>
              <a:xfrm>
                <a:off x="1165225" y="4865078"/>
                <a:ext cx="190500" cy="196850"/>
                <a:chOff x="1165225" y="4826000"/>
                <a:chExt cx="190500" cy="196850"/>
              </a:xfrm>
            </p:grpSpPr>
            <p:sp>
              <p:nvSpPr>
                <p:cNvPr id="519" name="Freeform 391"/>
                <p:cNvSpPr>
                  <a:spLocks/>
                </p:cNvSpPr>
                <p:nvPr/>
              </p:nvSpPr>
              <p:spPr bwMode="gray">
                <a:xfrm>
                  <a:off x="1165225" y="4826000"/>
                  <a:ext cx="190500" cy="196850"/>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02703F"/>
                </a:solidFill>
                <a:ln w="9525">
                  <a:noFill/>
                  <a:round/>
                  <a:headEnd/>
                  <a:tailEnd/>
                </a:ln>
              </p:spPr>
              <p:txBody>
                <a:bodyPr/>
                <a:lstStyle/>
                <a:p>
                  <a:endParaRPr lang="en-US"/>
                </a:p>
              </p:txBody>
            </p:sp>
            <p:sp>
              <p:nvSpPr>
                <p:cNvPr id="520" name="Freeform 392"/>
                <p:cNvSpPr>
                  <a:spLocks noEditPoints="1"/>
                </p:cNvSpPr>
                <p:nvPr/>
              </p:nvSpPr>
              <p:spPr bwMode="gray">
                <a:xfrm>
                  <a:off x="1212850" y="4879975"/>
                  <a:ext cx="95250" cy="93663"/>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sp>
            <p:nvSpPr>
              <p:cNvPr id="521" name="TextBox 1"/>
              <p:cNvSpPr txBox="1">
                <a:spLocks noChangeArrowheads="1"/>
              </p:cNvSpPr>
              <p:nvPr/>
            </p:nvSpPr>
            <p:spPr bwMode="auto">
              <a:xfrm>
                <a:off x="1499537" y="4787629"/>
                <a:ext cx="1430579" cy="369332"/>
              </a:xfrm>
              <a:prstGeom prst="rect">
                <a:avLst/>
              </a:prstGeom>
              <a:noFill/>
              <a:ln w="9525">
                <a:noFill/>
                <a:miter lim="800000"/>
                <a:headEnd/>
                <a:tailEnd/>
              </a:ln>
            </p:spPr>
            <p:txBody>
              <a:bodyPr wrap="square" anchor="ctr">
                <a:spAutoFit/>
              </a:bodyPr>
              <a:lstStyle/>
              <a:p>
                <a:r>
                  <a:rPr lang="en-US" sz="900" dirty="0" smtClean="0">
                    <a:solidFill>
                      <a:srgbClr val="000000"/>
                    </a:solidFill>
                  </a:rPr>
                  <a:t>Dealerships (104 </a:t>
                </a:r>
                <a:r>
                  <a:rPr lang="en-US" sz="900" dirty="0">
                    <a:solidFill>
                      <a:srgbClr val="000000"/>
                    </a:solidFill>
                  </a:rPr>
                  <a:t>Total</a:t>
                </a:r>
                <a:r>
                  <a:rPr lang="en-US" sz="900" dirty="0" smtClean="0">
                    <a:solidFill>
                      <a:srgbClr val="000000"/>
                    </a:solidFill>
                  </a:rPr>
                  <a:t>)</a:t>
                </a:r>
                <a:endParaRPr lang="en-US" sz="900" dirty="0">
                  <a:solidFill>
                    <a:srgbClr val="000000"/>
                  </a:solidFill>
                </a:endParaRPr>
              </a:p>
            </p:txBody>
          </p:sp>
        </p:grpSp>
        <p:grpSp>
          <p:nvGrpSpPr>
            <p:cNvPr id="131" name="Group 130"/>
            <p:cNvGrpSpPr/>
            <p:nvPr/>
          </p:nvGrpSpPr>
          <p:grpSpPr>
            <a:xfrm>
              <a:off x="6118708" y="5155872"/>
              <a:ext cx="2360219" cy="369332"/>
              <a:chOff x="4982099" y="5147080"/>
              <a:chExt cx="2360219" cy="369332"/>
            </a:xfrm>
          </p:grpSpPr>
          <p:sp>
            <p:nvSpPr>
              <p:cNvPr id="605" name="Freeform 391"/>
              <p:cNvSpPr>
                <a:spLocks/>
              </p:cNvSpPr>
              <p:nvPr/>
            </p:nvSpPr>
            <p:spPr bwMode="gray">
              <a:xfrm>
                <a:off x="4982099" y="5233321"/>
                <a:ext cx="190500" cy="196850"/>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FFD347"/>
              </a:solidFill>
              <a:ln w="9525">
                <a:noFill/>
                <a:round/>
                <a:headEnd/>
                <a:tailEnd/>
              </a:ln>
            </p:spPr>
            <p:txBody>
              <a:bodyPr/>
              <a:lstStyle/>
              <a:p>
                <a:endParaRPr lang="en-US"/>
              </a:p>
            </p:txBody>
          </p:sp>
          <p:sp>
            <p:nvSpPr>
              <p:cNvPr id="606" name="Freeform 392"/>
              <p:cNvSpPr>
                <a:spLocks noEditPoints="1"/>
              </p:cNvSpPr>
              <p:nvPr/>
            </p:nvSpPr>
            <p:spPr bwMode="gray">
              <a:xfrm>
                <a:off x="5036074" y="5284915"/>
                <a:ext cx="95250" cy="93663"/>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607" name="TextBox 1"/>
              <p:cNvSpPr txBox="1">
                <a:spLocks noChangeArrowheads="1"/>
              </p:cNvSpPr>
              <p:nvPr/>
            </p:nvSpPr>
            <p:spPr bwMode="auto">
              <a:xfrm>
                <a:off x="5317178" y="5147080"/>
                <a:ext cx="2025140" cy="369332"/>
              </a:xfrm>
              <a:prstGeom prst="rect">
                <a:avLst/>
              </a:prstGeom>
              <a:noFill/>
              <a:ln w="9525">
                <a:noFill/>
                <a:miter lim="800000"/>
                <a:headEnd/>
                <a:tailEnd/>
              </a:ln>
            </p:spPr>
            <p:txBody>
              <a:bodyPr wrap="square" anchor="ctr">
                <a:spAutoFit/>
              </a:bodyPr>
              <a:lstStyle/>
              <a:p>
                <a:r>
                  <a:rPr lang="en-US" sz="900" dirty="0" smtClean="0">
                    <a:solidFill>
                      <a:srgbClr val="000000"/>
                    </a:solidFill>
                  </a:rPr>
                  <a:t>Reconditioning Centers (18 Total)</a:t>
                </a:r>
                <a:endParaRPr lang="en-US" sz="900" dirty="0">
                  <a:solidFill>
                    <a:srgbClr val="000000"/>
                  </a:solidFill>
                </a:endParaRPr>
              </a:p>
            </p:txBody>
          </p:sp>
        </p:grpSp>
      </p:grpSp>
      <p:grpSp>
        <p:nvGrpSpPr>
          <p:cNvPr id="6" name="Group 549"/>
          <p:cNvGrpSpPr>
            <a:grpSpLocks/>
          </p:cNvGrpSpPr>
          <p:nvPr/>
        </p:nvGrpSpPr>
        <p:grpSpPr bwMode="auto">
          <a:xfrm>
            <a:off x="3442691" y="3615253"/>
            <a:ext cx="147165" cy="150814"/>
            <a:chOff x="1827306" y="4031005"/>
            <a:chExt cx="191247" cy="196790"/>
          </a:xfrm>
        </p:grpSpPr>
        <p:sp>
          <p:nvSpPr>
            <p:cNvPr id="7" name="Freeform 383"/>
            <p:cNvSpPr>
              <a:spLocks/>
            </p:cNvSpPr>
            <p:nvPr/>
          </p:nvSpPr>
          <p:spPr bwMode="gray">
            <a:xfrm>
              <a:off x="1827306" y="4031005"/>
              <a:ext cx="191247" cy="196790"/>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0" y="126"/>
                  </a:lnTo>
                  <a:lnTo>
                    <a:pt x="57" y="126"/>
                  </a:lnTo>
                  <a:lnTo>
                    <a:pt x="54" y="125"/>
                  </a:lnTo>
                  <a:lnTo>
                    <a:pt x="51" y="125"/>
                  </a:lnTo>
                  <a:lnTo>
                    <a:pt x="48" y="124"/>
                  </a:lnTo>
                  <a:lnTo>
                    <a:pt x="45" y="123"/>
                  </a:lnTo>
                  <a:lnTo>
                    <a:pt x="42" y="122"/>
                  </a:lnTo>
                  <a:lnTo>
                    <a:pt x="40" y="121"/>
                  </a:lnTo>
                  <a:lnTo>
                    <a:pt x="36" y="120"/>
                  </a:lnTo>
                  <a:lnTo>
                    <a:pt x="33" y="119"/>
                  </a:lnTo>
                  <a:lnTo>
                    <a:pt x="31" y="117"/>
                  </a:lnTo>
                  <a:lnTo>
                    <a:pt x="28" y="116"/>
                  </a:lnTo>
                  <a:lnTo>
                    <a:pt x="26" y="114"/>
                  </a:lnTo>
                  <a:lnTo>
                    <a:pt x="23" y="112"/>
                  </a:lnTo>
                  <a:lnTo>
                    <a:pt x="21" y="110"/>
                  </a:lnTo>
                  <a:lnTo>
                    <a:pt x="19" y="108"/>
                  </a:lnTo>
                  <a:lnTo>
                    <a:pt x="17" y="106"/>
                  </a:lnTo>
                  <a:lnTo>
                    <a:pt x="15" y="103"/>
                  </a:lnTo>
                  <a:lnTo>
                    <a:pt x="12" y="101"/>
                  </a:lnTo>
                  <a:lnTo>
                    <a:pt x="11" y="98"/>
                  </a:lnTo>
                  <a:lnTo>
                    <a:pt x="9" y="96"/>
                  </a:lnTo>
                  <a:lnTo>
                    <a:pt x="7" y="93"/>
                  </a:lnTo>
                  <a:lnTo>
                    <a:pt x="6" y="91"/>
                  </a:lnTo>
                  <a:lnTo>
                    <a:pt x="5" y="88"/>
                  </a:lnTo>
                  <a:lnTo>
                    <a:pt x="4" y="85"/>
                  </a:lnTo>
                  <a:lnTo>
                    <a:pt x="3" y="82"/>
                  </a:lnTo>
                  <a:lnTo>
                    <a:pt x="2" y="79"/>
                  </a:lnTo>
                  <a:lnTo>
                    <a:pt x="1" y="76"/>
                  </a:lnTo>
                  <a:lnTo>
                    <a:pt x="1" y="73"/>
                  </a:lnTo>
                  <a:lnTo>
                    <a:pt x="0" y="70"/>
                  </a:lnTo>
                  <a:lnTo>
                    <a:pt x="0" y="67"/>
                  </a:lnTo>
                  <a:lnTo>
                    <a:pt x="0" y="63"/>
                  </a:lnTo>
                  <a:lnTo>
                    <a:pt x="0" y="60"/>
                  </a:lnTo>
                  <a:lnTo>
                    <a:pt x="0" y="56"/>
                  </a:lnTo>
                  <a:lnTo>
                    <a:pt x="1" y="53"/>
                  </a:lnTo>
                  <a:lnTo>
                    <a:pt x="1" y="50"/>
                  </a:lnTo>
                  <a:lnTo>
                    <a:pt x="2" y="47"/>
                  </a:lnTo>
                  <a:lnTo>
                    <a:pt x="3" y="45"/>
                  </a:lnTo>
                  <a:lnTo>
                    <a:pt x="4" y="42"/>
                  </a:lnTo>
                  <a:lnTo>
                    <a:pt x="5" y="39"/>
                  </a:lnTo>
                  <a:lnTo>
                    <a:pt x="6" y="36"/>
                  </a:lnTo>
                  <a:lnTo>
                    <a:pt x="7" y="34"/>
                  </a:lnTo>
                  <a:lnTo>
                    <a:pt x="9" y="30"/>
                  </a:lnTo>
                  <a:lnTo>
                    <a:pt x="11" y="28"/>
                  </a:lnTo>
                  <a:lnTo>
                    <a:pt x="12" y="25"/>
                  </a:lnTo>
                  <a:lnTo>
                    <a:pt x="15" y="23"/>
                  </a:lnTo>
                  <a:lnTo>
                    <a:pt x="17" y="21"/>
                  </a:lnTo>
                  <a:lnTo>
                    <a:pt x="19" y="19"/>
                  </a:lnTo>
                  <a:lnTo>
                    <a:pt x="21" y="17"/>
                  </a:lnTo>
                  <a:lnTo>
                    <a:pt x="23" y="15"/>
                  </a:lnTo>
                  <a:lnTo>
                    <a:pt x="26" y="13"/>
                  </a:lnTo>
                  <a:lnTo>
                    <a:pt x="28" y="11"/>
                  </a:lnTo>
                  <a:lnTo>
                    <a:pt x="31" y="10"/>
                  </a:lnTo>
                  <a:lnTo>
                    <a:pt x="33" y="7"/>
                  </a:lnTo>
                  <a:lnTo>
                    <a:pt x="36" y="6"/>
                  </a:lnTo>
                  <a:lnTo>
                    <a:pt x="40" y="5"/>
                  </a:lnTo>
                  <a:lnTo>
                    <a:pt x="42" y="4"/>
                  </a:lnTo>
                  <a:lnTo>
                    <a:pt x="45" y="3"/>
                  </a:lnTo>
                  <a:lnTo>
                    <a:pt x="48" y="2"/>
                  </a:lnTo>
                  <a:lnTo>
                    <a:pt x="51" y="1"/>
                  </a:lnTo>
                  <a:lnTo>
                    <a:pt x="54" y="1"/>
                  </a:lnTo>
                  <a:lnTo>
                    <a:pt x="57" y="0"/>
                  </a:lnTo>
                  <a:lnTo>
                    <a:pt x="60" y="0"/>
                  </a:lnTo>
                  <a:lnTo>
                    <a:pt x="65" y="0"/>
                  </a:lnTo>
                  <a:lnTo>
                    <a:pt x="68" y="0"/>
                  </a:lnTo>
                  <a:lnTo>
                    <a:pt x="71" y="0"/>
                  </a:lnTo>
                  <a:lnTo>
                    <a:pt x="74" y="1"/>
                  </a:lnTo>
                  <a:lnTo>
                    <a:pt x="77" y="1"/>
                  </a:lnTo>
                  <a:lnTo>
                    <a:pt x="80" y="2"/>
                  </a:lnTo>
                  <a:lnTo>
                    <a:pt x="83" y="3"/>
                  </a:lnTo>
                  <a:lnTo>
                    <a:pt x="86" y="4"/>
                  </a:lnTo>
                  <a:lnTo>
                    <a:pt x="89" y="5"/>
                  </a:lnTo>
                  <a:lnTo>
                    <a:pt x="92" y="6"/>
                  </a:lnTo>
                  <a:lnTo>
                    <a:pt x="95" y="7"/>
                  </a:lnTo>
                  <a:lnTo>
                    <a:pt x="97" y="10"/>
                  </a:lnTo>
                  <a:lnTo>
                    <a:pt x="100" y="11"/>
                  </a:lnTo>
                  <a:lnTo>
                    <a:pt x="102" y="13"/>
                  </a:lnTo>
                  <a:lnTo>
                    <a:pt x="105" y="15"/>
                  </a:lnTo>
                  <a:lnTo>
                    <a:pt x="107" y="17"/>
                  </a:lnTo>
                  <a:lnTo>
                    <a:pt x="109" y="19"/>
                  </a:lnTo>
                  <a:lnTo>
                    <a:pt x="112" y="21"/>
                  </a:lnTo>
                  <a:lnTo>
                    <a:pt x="114" y="23"/>
                  </a:lnTo>
                  <a:lnTo>
                    <a:pt x="116" y="25"/>
                  </a:lnTo>
                  <a:lnTo>
                    <a:pt x="117" y="28"/>
                  </a:lnTo>
                  <a:lnTo>
                    <a:pt x="119" y="30"/>
                  </a:lnTo>
                  <a:lnTo>
                    <a:pt x="121" y="34"/>
                  </a:lnTo>
                  <a:lnTo>
                    <a:pt x="122" y="36"/>
                  </a:lnTo>
                  <a:lnTo>
                    <a:pt x="123" y="39"/>
                  </a:lnTo>
                  <a:lnTo>
                    <a:pt x="124" y="42"/>
                  </a:lnTo>
                  <a:lnTo>
                    <a:pt x="125" y="45"/>
                  </a:lnTo>
                  <a:lnTo>
                    <a:pt x="126" y="47"/>
                  </a:lnTo>
                  <a:lnTo>
                    <a:pt x="127" y="50"/>
                  </a:lnTo>
                  <a:lnTo>
                    <a:pt x="127" y="53"/>
                  </a:lnTo>
                  <a:lnTo>
                    <a:pt x="128" y="56"/>
                  </a:lnTo>
                  <a:lnTo>
                    <a:pt x="128" y="60"/>
                  </a:lnTo>
                  <a:lnTo>
                    <a:pt x="128" y="63"/>
                  </a:lnTo>
                  <a:lnTo>
                    <a:pt x="128" y="67"/>
                  </a:lnTo>
                  <a:lnTo>
                    <a:pt x="128" y="70"/>
                  </a:lnTo>
                  <a:lnTo>
                    <a:pt x="127" y="73"/>
                  </a:lnTo>
                  <a:lnTo>
                    <a:pt x="127" y="76"/>
                  </a:lnTo>
                  <a:lnTo>
                    <a:pt x="126" y="79"/>
                  </a:lnTo>
                  <a:lnTo>
                    <a:pt x="125" y="82"/>
                  </a:lnTo>
                  <a:lnTo>
                    <a:pt x="124" y="85"/>
                  </a:lnTo>
                  <a:lnTo>
                    <a:pt x="123" y="88"/>
                  </a:lnTo>
                  <a:lnTo>
                    <a:pt x="122" y="91"/>
                  </a:lnTo>
                  <a:lnTo>
                    <a:pt x="121" y="93"/>
                  </a:lnTo>
                  <a:lnTo>
                    <a:pt x="119" y="96"/>
                  </a:lnTo>
                  <a:lnTo>
                    <a:pt x="117" y="98"/>
                  </a:lnTo>
                  <a:lnTo>
                    <a:pt x="116" y="101"/>
                  </a:lnTo>
                  <a:lnTo>
                    <a:pt x="114" y="103"/>
                  </a:lnTo>
                  <a:lnTo>
                    <a:pt x="112" y="106"/>
                  </a:lnTo>
                  <a:lnTo>
                    <a:pt x="109" y="108"/>
                  </a:lnTo>
                  <a:lnTo>
                    <a:pt x="107" y="110"/>
                  </a:lnTo>
                  <a:lnTo>
                    <a:pt x="105" y="112"/>
                  </a:lnTo>
                  <a:lnTo>
                    <a:pt x="102" y="114"/>
                  </a:lnTo>
                  <a:lnTo>
                    <a:pt x="100" y="116"/>
                  </a:lnTo>
                  <a:lnTo>
                    <a:pt x="97" y="117"/>
                  </a:lnTo>
                  <a:lnTo>
                    <a:pt x="95" y="119"/>
                  </a:lnTo>
                  <a:lnTo>
                    <a:pt x="92" y="120"/>
                  </a:lnTo>
                  <a:lnTo>
                    <a:pt x="89" y="121"/>
                  </a:lnTo>
                  <a:lnTo>
                    <a:pt x="86" y="122"/>
                  </a:lnTo>
                  <a:lnTo>
                    <a:pt x="83" y="123"/>
                  </a:lnTo>
                  <a:lnTo>
                    <a:pt x="80" y="124"/>
                  </a:lnTo>
                  <a:lnTo>
                    <a:pt x="77" y="125"/>
                  </a:lnTo>
                  <a:lnTo>
                    <a:pt x="74" y="125"/>
                  </a:lnTo>
                  <a:lnTo>
                    <a:pt x="71" y="126"/>
                  </a:lnTo>
                  <a:lnTo>
                    <a:pt x="68" y="126"/>
                  </a:lnTo>
                  <a:lnTo>
                    <a:pt x="65" y="126"/>
                  </a:lnTo>
                  <a:close/>
                </a:path>
              </a:pathLst>
            </a:custGeom>
            <a:solidFill>
              <a:srgbClr val="02703F"/>
            </a:solidFill>
            <a:ln w="9525">
              <a:noFill/>
              <a:round/>
              <a:headEnd/>
              <a:tailEnd/>
            </a:ln>
          </p:spPr>
          <p:txBody>
            <a:bodyPr/>
            <a:lstStyle/>
            <a:p>
              <a:endParaRPr lang="en-US"/>
            </a:p>
          </p:txBody>
        </p:sp>
        <p:sp>
          <p:nvSpPr>
            <p:cNvPr id="8" name="Freeform 384"/>
            <p:cNvSpPr>
              <a:spLocks noEditPoints="1"/>
            </p:cNvSpPr>
            <p:nvPr/>
          </p:nvSpPr>
          <p:spPr bwMode="gray">
            <a:xfrm>
              <a:off x="1878106" y="4085669"/>
              <a:ext cx="97118" cy="92148"/>
            </a:xfrm>
            <a:custGeom>
              <a:avLst/>
              <a:gdLst>
                <a:gd name="T0" fmla="*/ 2147483647 w 65"/>
                <a:gd name="T1" fmla="*/ 2147483647 h 59"/>
                <a:gd name="T2" fmla="*/ 2147483647 w 65"/>
                <a:gd name="T3" fmla="*/ 2147483647 h 59"/>
                <a:gd name="T4" fmla="*/ 2147483647 w 65"/>
                <a:gd name="T5" fmla="*/ 2147483647 h 59"/>
                <a:gd name="T6" fmla="*/ 2147483647 w 65"/>
                <a:gd name="T7" fmla="*/ 2147483647 h 59"/>
                <a:gd name="T8" fmla="*/ 2147483647 w 65"/>
                <a:gd name="T9" fmla="*/ 2147483647 h 59"/>
                <a:gd name="T10" fmla="*/ 2147483647 w 65"/>
                <a:gd name="T11" fmla="*/ 2147483647 h 59"/>
                <a:gd name="T12" fmla="*/ 2147483647 w 65"/>
                <a:gd name="T13" fmla="*/ 2147483647 h 59"/>
                <a:gd name="T14" fmla="*/ 2147483647 w 65"/>
                <a:gd name="T15" fmla="*/ 2147483647 h 59"/>
                <a:gd name="T16" fmla="*/ 2147483647 w 65"/>
                <a:gd name="T17" fmla="*/ 2147483647 h 59"/>
                <a:gd name="T18" fmla="*/ 2147483647 w 65"/>
                <a:gd name="T19" fmla="*/ 2147483647 h 59"/>
                <a:gd name="T20" fmla="*/ 2147483647 w 65"/>
                <a:gd name="T21" fmla="*/ 2147483647 h 59"/>
                <a:gd name="T22" fmla="*/ 2147483647 w 65"/>
                <a:gd name="T23" fmla="*/ 2147483647 h 59"/>
                <a:gd name="T24" fmla="*/ 2147483647 w 65"/>
                <a:gd name="T25" fmla="*/ 2147483647 h 59"/>
                <a:gd name="T26" fmla="*/ 2147483647 w 65"/>
                <a:gd name="T27" fmla="*/ 2147483647 h 59"/>
                <a:gd name="T28" fmla="*/ 2147483647 w 65"/>
                <a:gd name="T29" fmla="*/ 0 h 59"/>
                <a:gd name="T30" fmla="*/ 2147483647 w 65"/>
                <a:gd name="T31" fmla="*/ 0 h 59"/>
                <a:gd name="T32" fmla="*/ 0 w 65"/>
                <a:gd name="T33" fmla="*/ 0 h 59"/>
                <a:gd name="T34" fmla="*/ 2147483647 w 65"/>
                <a:gd name="T35" fmla="*/ 2147483647 h 59"/>
                <a:gd name="T36" fmla="*/ 2147483647 w 65"/>
                <a:gd name="T37" fmla="*/ 2147483647 h 59"/>
                <a:gd name="T38" fmla="*/ 2147483647 w 65"/>
                <a:gd name="T39" fmla="*/ 2147483647 h 59"/>
                <a:gd name="T40" fmla="*/ 2147483647 w 65"/>
                <a:gd name="T41" fmla="*/ 2147483647 h 59"/>
                <a:gd name="T42" fmla="*/ 2147483647 w 65"/>
                <a:gd name="T43" fmla="*/ 2147483647 h 59"/>
                <a:gd name="T44" fmla="*/ 2147483647 w 65"/>
                <a:gd name="T45" fmla="*/ 2147483647 h 59"/>
                <a:gd name="T46" fmla="*/ 2147483647 w 65"/>
                <a:gd name="T47" fmla="*/ 2147483647 h 59"/>
                <a:gd name="T48" fmla="*/ 2147483647 w 65"/>
                <a:gd name="T49" fmla="*/ 2147483647 h 59"/>
                <a:gd name="T50" fmla="*/ 2147483647 w 65"/>
                <a:gd name="T51" fmla="*/ 2147483647 h 59"/>
                <a:gd name="T52" fmla="*/ 2147483647 w 65"/>
                <a:gd name="T53" fmla="*/ 2147483647 h 59"/>
                <a:gd name="T54" fmla="*/ 2147483647 w 65"/>
                <a:gd name="T55" fmla="*/ 2147483647 h 59"/>
                <a:gd name="T56" fmla="*/ 2147483647 w 65"/>
                <a:gd name="T57" fmla="*/ 2147483647 h 59"/>
                <a:gd name="T58" fmla="*/ 2147483647 w 65"/>
                <a:gd name="T59" fmla="*/ 2147483647 h 59"/>
                <a:gd name="T60" fmla="*/ 2147483647 w 65"/>
                <a:gd name="T61" fmla="*/ 2147483647 h 59"/>
                <a:gd name="T62" fmla="*/ 2147483647 w 65"/>
                <a:gd name="T63" fmla="*/ 2147483647 h 59"/>
                <a:gd name="T64" fmla="*/ 2147483647 w 65"/>
                <a:gd name="T65" fmla="*/ 2147483647 h 59"/>
                <a:gd name="T66" fmla="*/ 2147483647 w 65"/>
                <a:gd name="T67" fmla="*/ 2147483647 h 59"/>
                <a:gd name="T68" fmla="*/ 2147483647 w 65"/>
                <a:gd name="T69" fmla="*/ 2147483647 h 59"/>
                <a:gd name="T70" fmla="*/ 2147483647 w 65"/>
                <a:gd name="T71" fmla="*/ 2147483647 h 59"/>
                <a:gd name="T72" fmla="*/ 2147483647 w 65"/>
                <a:gd name="T73" fmla="*/ 2147483647 h 59"/>
                <a:gd name="T74" fmla="*/ 2147483647 w 65"/>
                <a:gd name="T75" fmla="*/ 2147483647 h 59"/>
                <a:gd name="T76" fmla="*/ 2147483647 w 65"/>
                <a:gd name="T77" fmla="*/ 2147483647 h 59"/>
                <a:gd name="T78" fmla="*/ 2147483647 w 65"/>
                <a:gd name="T79" fmla="*/ 2147483647 h 59"/>
                <a:gd name="T80" fmla="*/ 2147483647 w 65"/>
                <a:gd name="T81" fmla="*/ 2147483647 h 59"/>
                <a:gd name="T82" fmla="*/ 2147483647 w 65"/>
                <a:gd name="T83" fmla="*/ 2147483647 h 59"/>
                <a:gd name="T84" fmla="*/ 2147483647 w 65"/>
                <a:gd name="T85" fmla="*/ 2147483647 h 59"/>
                <a:gd name="T86" fmla="*/ 2147483647 w 65"/>
                <a:gd name="T87" fmla="*/ 2147483647 h 59"/>
                <a:gd name="T88" fmla="*/ 2147483647 w 65"/>
                <a:gd name="T89" fmla="*/ 2147483647 h 59"/>
                <a:gd name="T90" fmla="*/ 2147483647 w 65"/>
                <a:gd name="T91" fmla="*/ 2147483647 h 59"/>
                <a:gd name="T92" fmla="*/ 2147483647 w 65"/>
                <a:gd name="T93" fmla="*/ 2147483647 h 59"/>
                <a:gd name="T94" fmla="*/ 2147483647 w 65"/>
                <a:gd name="T95" fmla="*/ 2147483647 h 59"/>
                <a:gd name="T96" fmla="*/ 2147483647 w 65"/>
                <a:gd name="T97" fmla="*/ 214748364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59"/>
                <a:gd name="T149" fmla="*/ 65 w 65"/>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59">
                  <a:moveTo>
                    <a:pt x="0" y="0"/>
                  </a:moveTo>
                  <a:lnTo>
                    <a:pt x="0" y="47"/>
                  </a:lnTo>
                  <a:lnTo>
                    <a:pt x="1" y="44"/>
                  </a:lnTo>
                  <a:lnTo>
                    <a:pt x="1" y="43"/>
                  </a:lnTo>
                  <a:lnTo>
                    <a:pt x="2" y="41"/>
                  </a:lnTo>
                  <a:lnTo>
                    <a:pt x="2" y="39"/>
                  </a:lnTo>
                  <a:lnTo>
                    <a:pt x="3" y="38"/>
                  </a:lnTo>
                  <a:lnTo>
                    <a:pt x="5" y="36"/>
                  </a:lnTo>
                  <a:lnTo>
                    <a:pt x="6" y="35"/>
                  </a:lnTo>
                  <a:lnTo>
                    <a:pt x="7" y="33"/>
                  </a:lnTo>
                  <a:lnTo>
                    <a:pt x="8" y="31"/>
                  </a:lnTo>
                  <a:lnTo>
                    <a:pt x="10" y="30"/>
                  </a:lnTo>
                  <a:lnTo>
                    <a:pt x="11" y="29"/>
                  </a:lnTo>
                  <a:lnTo>
                    <a:pt x="12" y="27"/>
                  </a:lnTo>
                  <a:lnTo>
                    <a:pt x="14" y="26"/>
                  </a:lnTo>
                  <a:lnTo>
                    <a:pt x="15" y="25"/>
                  </a:lnTo>
                  <a:lnTo>
                    <a:pt x="17" y="23"/>
                  </a:lnTo>
                  <a:lnTo>
                    <a:pt x="19" y="21"/>
                  </a:lnTo>
                  <a:lnTo>
                    <a:pt x="21" y="20"/>
                  </a:lnTo>
                  <a:lnTo>
                    <a:pt x="23" y="19"/>
                  </a:lnTo>
                  <a:lnTo>
                    <a:pt x="25" y="18"/>
                  </a:lnTo>
                  <a:lnTo>
                    <a:pt x="27" y="17"/>
                  </a:lnTo>
                  <a:lnTo>
                    <a:pt x="30" y="17"/>
                  </a:lnTo>
                  <a:lnTo>
                    <a:pt x="32" y="16"/>
                  </a:lnTo>
                  <a:lnTo>
                    <a:pt x="35" y="15"/>
                  </a:lnTo>
                  <a:lnTo>
                    <a:pt x="37" y="15"/>
                  </a:lnTo>
                  <a:lnTo>
                    <a:pt x="40" y="14"/>
                  </a:lnTo>
                  <a:lnTo>
                    <a:pt x="42" y="14"/>
                  </a:lnTo>
                  <a:lnTo>
                    <a:pt x="45" y="14"/>
                  </a:lnTo>
                  <a:lnTo>
                    <a:pt x="48" y="14"/>
                  </a:lnTo>
                  <a:lnTo>
                    <a:pt x="51" y="14"/>
                  </a:lnTo>
                  <a:lnTo>
                    <a:pt x="55" y="14"/>
                  </a:lnTo>
                  <a:lnTo>
                    <a:pt x="58" y="14"/>
                  </a:lnTo>
                  <a:lnTo>
                    <a:pt x="61" y="14"/>
                  </a:lnTo>
                  <a:lnTo>
                    <a:pt x="60" y="13"/>
                  </a:lnTo>
                  <a:lnTo>
                    <a:pt x="60" y="12"/>
                  </a:lnTo>
                  <a:lnTo>
                    <a:pt x="59" y="11"/>
                  </a:lnTo>
                  <a:lnTo>
                    <a:pt x="58" y="10"/>
                  </a:lnTo>
                  <a:lnTo>
                    <a:pt x="57" y="10"/>
                  </a:lnTo>
                  <a:lnTo>
                    <a:pt x="57" y="9"/>
                  </a:lnTo>
                  <a:lnTo>
                    <a:pt x="56" y="8"/>
                  </a:lnTo>
                  <a:lnTo>
                    <a:pt x="55" y="7"/>
                  </a:lnTo>
                  <a:lnTo>
                    <a:pt x="54" y="7"/>
                  </a:lnTo>
                  <a:lnTo>
                    <a:pt x="54" y="6"/>
                  </a:lnTo>
                  <a:lnTo>
                    <a:pt x="52" y="6"/>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2" y="0"/>
                  </a:lnTo>
                  <a:lnTo>
                    <a:pt x="31" y="0"/>
                  </a:lnTo>
                  <a:lnTo>
                    <a:pt x="29" y="0"/>
                  </a:lnTo>
                  <a:lnTo>
                    <a:pt x="0" y="0"/>
                  </a:lnTo>
                  <a:close/>
                  <a:moveTo>
                    <a:pt x="62" y="16"/>
                  </a:moveTo>
                  <a:lnTo>
                    <a:pt x="61" y="16"/>
                  </a:lnTo>
                  <a:lnTo>
                    <a:pt x="60" y="16"/>
                  </a:lnTo>
                  <a:lnTo>
                    <a:pt x="59" y="16"/>
                  </a:lnTo>
                  <a:lnTo>
                    <a:pt x="58" y="16"/>
                  </a:lnTo>
                  <a:lnTo>
                    <a:pt x="57" y="16"/>
                  </a:lnTo>
                  <a:lnTo>
                    <a:pt x="56" y="16"/>
                  </a:lnTo>
                  <a:lnTo>
                    <a:pt x="55" y="16"/>
                  </a:lnTo>
                  <a:lnTo>
                    <a:pt x="54" y="16"/>
                  </a:lnTo>
                  <a:lnTo>
                    <a:pt x="52" y="16"/>
                  </a:lnTo>
                  <a:lnTo>
                    <a:pt x="50" y="16"/>
                  </a:lnTo>
                  <a:lnTo>
                    <a:pt x="49" y="17"/>
                  </a:lnTo>
                  <a:lnTo>
                    <a:pt x="48" y="17"/>
                  </a:lnTo>
                  <a:lnTo>
                    <a:pt x="47" y="17"/>
                  </a:lnTo>
                  <a:lnTo>
                    <a:pt x="46" y="18"/>
                  </a:lnTo>
                  <a:lnTo>
                    <a:pt x="45" y="18"/>
                  </a:lnTo>
                  <a:lnTo>
                    <a:pt x="44" y="18"/>
                  </a:lnTo>
                  <a:lnTo>
                    <a:pt x="43" y="19"/>
                  </a:lnTo>
                  <a:lnTo>
                    <a:pt x="42" y="19"/>
                  </a:lnTo>
                  <a:lnTo>
                    <a:pt x="41" y="19"/>
                  </a:lnTo>
                  <a:lnTo>
                    <a:pt x="40" y="20"/>
                  </a:lnTo>
                  <a:lnTo>
                    <a:pt x="39" y="20"/>
                  </a:lnTo>
                  <a:lnTo>
                    <a:pt x="38" y="21"/>
                  </a:lnTo>
                  <a:lnTo>
                    <a:pt x="37" y="21"/>
                  </a:lnTo>
                  <a:lnTo>
                    <a:pt x="36" y="23"/>
                  </a:lnTo>
                  <a:lnTo>
                    <a:pt x="35" y="24"/>
                  </a:lnTo>
                  <a:lnTo>
                    <a:pt x="34" y="25"/>
                  </a:lnTo>
                  <a:lnTo>
                    <a:pt x="33" y="26"/>
                  </a:lnTo>
                  <a:lnTo>
                    <a:pt x="32" y="26"/>
                  </a:lnTo>
                  <a:lnTo>
                    <a:pt x="31" y="27"/>
                  </a:lnTo>
                  <a:lnTo>
                    <a:pt x="30" y="28"/>
                  </a:lnTo>
                  <a:lnTo>
                    <a:pt x="29" y="29"/>
                  </a:lnTo>
                  <a:lnTo>
                    <a:pt x="27" y="30"/>
                  </a:lnTo>
                  <a:lnTo>
                    <a:pt x="26" y="31"/>
                  </a:lnTo>
                  <a:lnTo>
                    <a:pt x="26" y="32"/>
                  </a:lnTo>
                  <a:lnTo>
                    <a:pt x="25" y="33"/>
                  </a:lnTo>
                  <a:lnTo>
                    <a:pt x="24" y="34"/>
                  </a:lnTo>
                  <a:lnTo>
                    <a:pt x="24" y="35"/>
                  </a:lnTo>
                  <a:lnTo>
                    <a:pt x="23" y="36"/>
                  </a:lnTo>
                  <a:lnTo>
                    <a:pt x="23" y="37"/>
                  </a:lnTo>
                  <a:lnTo>
                    <a:pt x="23" y="38"/>
                  </a:lnTo>
                  <a:lnTo>
                    <a:pt x="22" y="38"/>
                  </a:lnTo>
                  <a:lnTo>
                    <a:pt x="22" y="39"/>
                  </a:lnTo>
                  <a:lnTo>
                    <a:pt x="22" y="40"/>
                  </a:lnTo>
                  <a:lnTo>
                    <a:pt x="21" y="41"/>
                  </a:lnTo>
                  <a:lnTo>
                    <a:pt x="21" y="42"/>
                  </a:lnTo>
                  <a:lnTo>
                    <a:pt x="21" y="43"/>
                  </a:lnTo>
                  <a:lnTo>
                    <a:pt x="21" y="44"/>
                  </a:lnTo>
                  <a:lnTo>
                    <a:pt x="22" y="45"/>
                  </a:lnTo>
                  <a:lnTo>
                    <a:pt x="22" y="48"/>
                  </a:lnTo>
                  <a:lnTo>
                    <a:pt x="22" y="49"/>
                  </a:lnTo>
                  <a:lnTo>
                    <a:pt x="23" y="50"/>
                  </a:lnTo>
                  <a:lnTo>
                    <a:pt x="23" y="51"/>
                  </a:lnTo>
                  <a:lnTo>
                    <a:pt x="24" y="52"/>
                  </a:lnTo>
                  <a:lnTo>
                    <a:pt x="24" y="53"/>
                  </a:lnTo>
                  <a:lnTo>
                    <a:pt x="25" y="54"/>
                  </a:lnTo>
                  <a:lnTo>
                    <a:pt x="26" y="54"/>
                  </a:lnTo>
                  <a:lnTo>
                    <a:pt x="27" y="55"/>
                  </a:lnTo>
                  <a:lnTo>
                    <a:pt x="29" y="56"/>
                  </a:lnTo>
                  <a:lnTo>
                    <a:pt x="30" y="57"/>
                  </a:lnTo>
                  <a:lnTo>
                    <a:pt x="31" y="57"/>
                  </a:lnTo>
                  <a:lnTo>
                    <a:pt x="32" y="57"/>
                  </a:lnTo>
                  <a:lnTo>
                    <a:pt x="33" y="58"/>
                  </a:lnTo>
                  <a:lnTo>
                    <a:pt x="34" y="58"/>
                  </a:lnTo>
                  <a:lnTo>
                    <a:pt x="35" y="58"/>
                  </a:lnTo>
                  <a:lnTo>
                    <a:pt x="36" y="59"/>
                  </a:lnTo>
                  <a:lnTo>
                    <a:pt x="37" y="59"/>
                  </a:lnTo>
                  <a:lnTo>
                    <a:pt x="38" y="59"/>
                  </a:lnTo>
                  <a:lnTo>
                    <a:pt x="39" y="59"/>
                  </a:lnTo>
                  <a:lnTo>
                    <a:pt x="40" y="59"/>
                  </a:lnTo>
                  <a:lnTo>
                    <a:pt x="41" y="59"/>
                  </a:lnTo>
                  <a:lnTo>
                    <a:pt x="42" y="59"/>
                  </a:lnTo>
                  <a:lnTo>
                    <a:pt x="43" y="59"/>
                  </a:lnTo>
                  <a:lnTo>
                    <a:pt x="44" y="59"/>
                  </a:lnTo>
                  <a:lnTo>
                    <a:pt x="45" y="58"/>
                  </a:lnTo>
                  <a:lnTo>
                    <a:pt x="46" y="58"/>
                  </a:lnTo>
                  <a:lnTo>
                    <a:pt x="47" y="58"/>
                  </a:lnTo>
                  <a:lnTo>
                    <a:pt x="48" y="58"/>
                  </a:lnTo>
                  <a:lnTo>
                    <a:pt x="49" y="57"/>
                  </a:lnTo>
                  <a:lnTo>
                    <a:pt x="50" y="57"/>
                  </a:lnTo>
                  <a:lnTo>
                    <a:pt x="51" y="56"/>
                  </a:lnTo>
                  <a:lnTo>
                    <a:pt x="52" y="56"/>
                  </a:lnTo>
                  <a:lnTo>
                    <a:pt x="54" y="55"/>
                  </a:lnTo>
                  <a:lnTo>
                    <a:pt x="55" y="54"/>
                  </a:lnTo>
                  <a:lnTo>
                    <a:pt x="56" y="54"/>
                  </a:lnTo>
                  <a:lnTo>
                    <a:pt x="57" y="53"/>
                  </a:lnTo>
                  <a:lnTo>
                    <a:pt x="58" y="52"/>
                  </a:lnTo>
                  <a:lnTo>
                    <a:pt x="59" y="51"/>
                  </a:lnTo>
                  <a:lnTo>
                    <a:pt x="60" y="50"/>
                  </a:lnTo>
                  <a:lnTo>
                    <a:pt x="60" y="49"/>
                  </a:lnTo>
                  <a:lnTo>
                    <a:pt x="61" y="48"/>
                  </a:lnTo>
                  <a:lnTo>
                    <a:pt x="62" y="47"/>
                  </a:lnTo>
                  <a:lnTo>
                    <a:pt x="62" y="45"/>
                  </a:lnTo>
                  <a:lnTo>
                    <a:pt x="63" y="44"/>
                  </a:lnTo>
                  <a:lnTo>
                    <a:pt x="63" y="43"/>
                  </a:lnTo>
                  <a:lnTo>
                    <a:pt x="63" y="42"/>
                  </a:lnTo>
                  <a:lnTo>
                    <a:pt x="64" y="41"/>
                  </a:lnTo>
                  <a:lnTo>
                    <a:pt x="64" y="40"/>
                  </a:lnTo>
                  <a:lnTo>
                    <a:pt x="64" y="39"/>
                  </a:lnTo>
                  <a:lnTo>
                    <a:pt x="64" y="38"/>
                  </a:lnTo>
                  <a:lnTo>
                    <a:pt x="65" y="37"/>
                  </a:lnTo>
                  <a:lnTo>
                    <a:pt x="65" y="36"/>
                  </a:lnTo>
                  <a:lnTo>
                    <a:pt x="65" y="35"/>
                  </a:lnTo>
                  <a:lnTo>
                    <a:pt x="65" y="34"/>
                  </a:lnTo>
                  <a:lnTo>
                    <a:pt x="65" y="33"/>
                  </a:lnTo>
                  <a:lnTo>
                    <a:pt x="65" y="32"/>
                  </a:lnTo>
                  <a:lnTo>
                    <a:pt x="65" y="31"/>
                  </a:lnTo>
                  <a:lnTo>
                    <a:pt x="65" y="30"/>
                  </a:lnTo>
                  <a:lnTo>
                    <a:pt x="65" y="29"/>
                  </a:lnTo>
                  <a:lnTo>
                    <a:pt x="65" y="28"/>
                  </a:lnTo>
                  <a:lnTo>
                    <a:pt x="65" y="27"/>
                  </a:lnTo>
                  <a:lnTo>
                    <a:pt x="64" y="26"/>
                  </a:lnTo>
                  <a:lnTo>
                    <a:pt x="64" y="25"/>
                  </a:lnTo>
                  <a:lnTo>
                    <a:pt x="64" y="24"/>
                  </a:lnTo>
                  <a:lnTo>
                    <a:pt x="64" y="23"/>
                  </a:lnTo>
                  <a:lnTo>
                    <a:pt x="64" y="21"/>
                  </a:lnTo>
                  <a:lnTo>
                    <a:pt x="63" y="20"/>
                  </a:lnTo>
                  <a:lnTo>
                    <a:pt x="63" y="19"/>
                  </a:lnTo>
                  <a:lnTo>
                    <a:pt x="62" y="18"/>
                  </a:lnTo>
                  <a:lnTo>
                    <a:pt x="62" y="17"/>
                  </a:lnTo>
                  <a:lnTo>
                    <a:pt x="62" y="16"/>
                  </a:lnTo>
                  <a:close/>
                </a:path>
              </a:pathLst>
            </a:custGeom>
            <a:solidFill>
              <a:srgbClr val="FFFFFF"/>
            </a:solidFill>
            <a:ln w="9525">
              <a:noFill/>
              <a:round/>
              <a:headEnd/>
              <a:tailEnd/>
            </a:ln>
          </p:spPr>
          <p:txBody>
            <a:bodyPr/>
            <a:lstStyle/>
            <a:p>
              <a:endParaRPr lang="en-US"/>
            </a:p>
          </p:txBody>
        </p:sp>
      </p:grpSp>
      <p:grpSp>
        <p:nvGrpSpPr>
          <p:cNvPr id="10" name="Group 553"/>
          <p:cNvGrpSpPr>
            <a:grpSpLocks/>
          </p:cNvGrpSpPr>
          <p:nvPr/>
        </p:nvGrpSpPr>
        <p:grpSpPr bwMode="auto">
          <a:xfrm>
            <a:off x="2716595" y="1481966"/>
            <a:ext cx="6304993" cy="3699805"/>
            <a:chOff x="914404" y="1250950"/>
            <a:chExt cx="8229612" cy="4829175"/>
          </a:xfrm>
        </p:grpSpPr>
        <p:grpSp>
          <p:nvGrpSpPr>
            <p:cNvPr id="11" name="Group 3"/>
            <p:cNvGrpSpPr>
              <a:grpSpLocks/>
            </p:cNvGrpSpPr>
            <p:nvPr/>
          </p:nvGrpSpPr>
          <p:grpSpPr bwMode="auto">
            <a:xfrm>
              <a:off x="5120351" y="3325059"/>
              <a:ext cx="191247" cy="198353"/>
              <a:chOff x="3067" y="1967"/>
              <a:chExt cx="128" cy="127"/>
            </a:xfrm>
          </p:grpSpPr>
          <p:sp>
            <p:nvSpPr>
              <p:cNvPr id="470" name="Freeform 4"/>
              <p:cNvSpPr>
                <a:spLocks/>
              </p:cNvSpPr>
              <p:nvPr/>
            </p:nvSpPr>
            <p:spPr bwMode="gray">
              <a:xfrm>
                <a:off x="3067" y="1967"/>
                <a:ext cx="128" cy="127"/>
              </a:xfrm>
              <a:custGeom>
                <a:avLst/>
                <a:gdLst>
                  <a:gd name="T0" fmla="*/ 57 w 128"/>
                  <a:gd name="T1" fmla="*/ 127 h 127"/>
                  <a:gd name="T2" fmla="*/ 48 w 128"/>
                  <a:gd name="T3" fmla="*/ 125 h 127"/>
                  <a:gd name="T4" fmla="*/ 40 w 128"/>
                  <a:gd name="T5" fmla="*/ 121 h 127"/>
                  <a:gd name="T6" fmla="*/ 31 w 128"/>
                  <a:gd name="T7" fmla="*/ 117 h 127"/>
                  <a:gd name="T8" fmla="*/ 23 w 128"/>
                  <a:gd name="T9" fmla="*/ 112 h 127"/>
                  <a:gd name="T10" fmla="*/ 17 w 128"/>
                  <a:gd name="T11" fmla="*/ 106 h 127"/>
                  <a:gd name="T12" fmla="*/ 11 w 128"/>
                  <a:gd name="T13" fmla="*/ 98 h 127"/>
                  <a:gd name="T14" fmla="*/ 6 w 128"/>
                  <a:gd name="T15" fmla="*/ 91 h 127"/>
                  <a:gd name="T16" fmla="*/ 3 w 128"/>
                  <a:gd name="T17" fmla="*/ 82 h 127"/>
                  <a:gd name="T18" fmla="*/ 1 w 128"/>
                  <a:gd name="T19" fmla="*/ 73 h 127"/>
                  <a:gd name="T20" fmla="*/ 0 w 128"/>
                  <a:gd name="T21" fmla="*/ 63 h 127"/>
                  <a:gd name="T22" fmla="*/ 1 w 128"/>
                  <a:gd name="T23" fmla="*/ 54 h 127"/>
                  <a:gd name="T24" fmla="*/ 3 w 128"/>
                  <a:gd name="T25" fmla="*/ 45 h 127"/>
                  <a:gd name="T26" fmla="*/ 6 w 128"/>
                  <a:gd name="T27" fmla="*/ 36 h 127"/>
                  <a:gd name="T28" fmla="*/ 11 w 128"/>
                  <a:gd name="T29" fmla="*/ 29 h 127"/>
                  <a:gd name="T30" fmla="*/ 17 w 128"/>
                  <a:gd name="T31" fmla="*/ 21 h 127"/>
                  <a:gd name="T32" fmla="*/ 23 w 128"/>
                  <a:gd name="T33" fmla="*/ 15 h 127"/>
                  <a:gd name="T34" fmla="*/ 31 w 128"/>
                  <a:gd name="T35" fmla="*/ 10 h 127"/>
                  <a:gd name="T36" fmla="*/ 40 w 128"/>
                  <a:gd name="T37" fmla="*/ 6 h 127"/>
                  <a:gd name="T38" fmla="*/ 48 w 128"/>
                  <a:gd name="T39" fmla="*/ 2 h 127"/>
                  <a:gd name="T40" fmla="*/ 57 w 128"/>
                  <a:gd name="T41" fmla="*/ 0 h 127"/>
                  <a:gd name="T42" fmla="*/ 68 w 128"/>
                  <a:gd name="T43" fmla="*/ 0 h 127"/>
                  <a:gd name="T44" fmla="*/ 77 w 128"/>
                  <a:gd name="T45" fmla="*/ 1 h 127"/>
                  <a:gd name="T46" fmla="*/ 87 w 128"/>
                  <a:gd name="T47" fmla="*/ 5 h 127"/>
                  <a:gd name="T48" fmla="*/ 95 w 128"/>
                  <a:gd name="T49" fmla="*/ 8 h 127"/>
                  <a:gd name="T50" fmla="*/ 102 w 128"/>
                  <a:gd name="T51" fmla="*/ 13 h 127"/>
                  <a:gd name="T52" fmla="*/ 109 w 128"/>
                  <a:gd name="T53" fmla="*/ 19 h 127"/>
                  <a:gd name="T54" fmla="*/ 116 w 128"/>
                  <a:gd name="T55" fmla="*/ 25 h 127"/>
                  <a:gd name="T56" fmla="*/ 121 w 128"/>
                  <a:gd name="T57" fmla="*/ 34 h 127"/>
                  <a:gd name="T58" fmla="*/ 124 w 128"/>
                  <a:gd name="T59" fmla="*/ 42 h 127"/>
                  <a:gd name="T60" fmla="*/ 127 w 128"/>
                  <a:gd name="T61" fmla="*/ 50 h 127"/>
                  <a:gd name="T62" fmla="*/ 128 w 128"/>
                  <a:gd name="T63" fmla="*/ 60 h 127"/>
                  <a:gd name="T64" fmla="*/ 128 w 128"/>
                  <a:gd name="T65" fmla="*/ 70 h 127"/>
                  <a:gd name="T66" fmla="*/ 126 w 128"/>
                  <a:gd name="T67" fmla="*/ 80 h 127"/>
                  <a:gd name="T68" fmla="*/ 123 w 128"/>
                  <a:gd name="T69" fmla="*/ 88 h 127"/>
                  <a:gd name="T70" fmla="*/ 119 w 128"/>
                  <a:gd name="T71" fmla="*/ 96 h 127"/>
                  <a:gd name="T72" fmla="*/ 114 w 128"/>
                  <a:gd name="T73" fmla="*/ 104 h 127"/>
                  <a:gd name="T74" fmla="*/ 107 w 128"/>
                  <a:gd name="T75" fmla="*/ 110 h 127"/>
                  <a:gd name="T76" fmla="*/ 100 w 128"/>
                  <a:gd name="T77" fmla="*/ 116 h 127"/>
                  <a:gd name="T78" fmla="*/ 92 w 128"/>
                  <a:gd name="T79" fmla="*/ 120 h 127"/>
                  <a:gd name="T80" fmla="*/ 83 w 128"/>
                  <a:gd name="T81" fmla="*/ 123 h 127"/>
                  <a:gd name="T82" fmla="*/ 74 w 128"/>
                  <a:gd name="T83" fmla="*/ 126 h 127"/>
                  <a:gd name="T84" fmla="*/ 65 w 128"/>
                  <a:gd name="T85" fmla="*/ 127 h 1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7"/>
                  <a:gd name="T131" fmla="*/ 128 w 128"/>
                  <a:gd name="T132" fmla="*/ 127 h 12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7">
                    <a:moveTo>
                      <a:pt x="65" y="127"/>
                    </a:moveTo>
                    <a:lnTo>
                      <a:pt x="60" y="127"/>
                    </a:lnTo>
                    <a:lnTo>
                      <a:pt x="57" y="127"/>
                    </a:lnTo>
                    <a:lnTo>
                      <a:pt x="54" y="126"/>
                    </a:lnTo>
                    <a:lnTo>
                      <a:pt x="51" y="126"/>
                    </a:lnTo>
                    <a:lnTo>
                      <a:pt x="48" y="125"/>
                    </a:lnTo>
                    <a:lnTo>
                      <a:pt x="45" y="123"/>
                    </a:lnTo>
                    <a:lnTo>
                      <a:pt x="42" y="122"/>
                    </a:lnTo>
                    <a:lnTo>
                      <a:pt x="40" y="121"/>
                    </a:lnTo>
                    <a:lnTo>
                      <a:pt x="36" y="120"/>
                    </a:lnTo>
                    <a:lnTo>
                      <a:pt x="33" y="119"/>
                    </a:lnTo>
                    <a:lnTo>
                      <a:pt x="31" y="117"/>
                    </a:lnTo>
                    <a:lnTo>
                      <a:pt x="28" y="116"/>
                    </a:lnTo>
                    <a:lnTo>
                      <a:pt x="26" y="114"/>
                    </a:lnTo>
                    <a:lnTo>
                      <a:pt x="23" y="112"/>
                    </a:lnTo>
                    <a:lnTo>
                      <a:pt x="21" y="110"/>
                    </a:lnTo>
                    <a:lnTo>
                      <a:pt x="19" y="108"/>
                    </a:lnTo>
                    <a:lnTo>
                      <a:pt x="17" y="106"/>
                    </a:lnTo>
                    <a:lnTo>
                      <a:pt x="15" y="104"/>
                    </a:lnTo>
                    <a:lnTo>
                      <a:pt x="13" y="102"/>
                    </a:lnTo>
                    <a:lnTo>
                      <a:pt x="11" y="98"/>
                    </a:lnTo>
                    <a:lnTo>
                      <a:pt x="9" y="96"/>
                    </a:lnTo>
                    <a:lnTo>
                      <a:pt x="7" y="93"/>
                    </a:lnTo>
                    <a:lnTo>
                      <a:pt x="6" y="91"/>
                    </a:lnTo>
                    <a:lnTo>
                      <a:pt x="5" y="88"/>
                    </a:lnTo>
                    <a:lnTo>
                      <a:pt x="4" y="85"/>
                    </a:lnTo>
                    <a:lnTo>
                      <a:pt x="3" y="82"/>
                    </a:lnTo>
                    <a:lnTo>
                      <a:pt x="2" y="80"/>
                    </a:lnTo>
                    <a:lnTo>
                      <a:pt x="1" y="77"/>
                    </a:lnTo>
                    <a:lnTo>
                      <a:pt x="1" y="73"/>
                    </a:lnTo>
                    <a:lnTo>
                      <a:pt x="0" y="70"/>
                    </a:lnTo>
                    <a:lnTo>
                      <a:pt x="0" y="67"/>
                    </a:lnTo>
                    <a:lnTo>
                      <a:pt x="0" y="63"/>
                    </a:lnTo>
                    <a:lnTo>
                      <a:pt x="0" y="60"/>
                    </a:lnTo>
                    <a:lnTo>
                      <a:pt x="0" y="57"/>
                    </a:lnTo>
                    <a:lnTo>
                      <a:pt x="1" y="54"/>
                    </a:lnTo>
                    <a:lnTo>
                      <a:pt x="1" y="50"/>
                    </a:lnTo>
                    <a:lnTo>
                      <a:pt x="2" y="47"/>
                    </a:lnTo>
                    <a:lnTo>
                      <a:pt x="3" y="45"/>
                    </a:lnTo>
                    <a:lnTo>
                      <a:pt x="4" y="42"/>
                    </a:lnTo>
                    <a:lnTo>
                      <a:pt x="5" y="39"/>
                    </a:lnTo>
                    <a:lnTo>
                      <a:pt x="6" y="36"/>
                    </a:lnTo>
                    <a:lnTo>
                      <a:pt x="7" y="34"/>
                    </a:lnTo>
                    <a:lnTo>
                      <a:pt x="9" y="31"/>
                    </a:lnTo>
                    <a:lnTo>
                      <a:pt x="11" y="29"/>
                    </a:lnTo>
                    <a:lnTo>
                      <a:pt x="13" y="25"/>
                    </a:lnTo>
                    <a:lnTo>
                      <a:pt x="15" y="23"/>
                    </a:lnTo>
                    <a:lnTo>
                      <a:pt x="17" y="21"/>
                    </a:lnTo>
                    <a:lnTo>
                      <a:pt x="19" y="19"/>
                    </a:lnTo>
                    <a:lnTo>
                      <a:pt x="21" y="17"/>
                    </a:lnTo>
                    <a:lnTo>
                      <a:pt x="23" y="15"/>
                    </a:lnTo>
                    <a:lnTo>
                      <a:pt x="26" y="13"/>
                    </a:lnTo>
                    <a:lnTo>
                      <a:pt x="28" y="11"/>
                    </a:lnTo>
                    <a:lnTo>
                      <a:pt x="31" y="10"/>
                    </a:lnTo>
                    <a:lnTo>
                      <a:pt x="33" y="8"/>
                    </a:lnTo>
                    <a:lnTo>
                      <a:pt x="36" y="7"/>
                    </a:lnTo>
                    <a:lnTo>
                      <a:pt x="40" y="6"/>
                    </a:lnTo>
                    <a:lnTo>
                      <a:pt x="42" y="5"/>
                    </a:lnTo>
                    <a:lnTo>
                      <a:pt x="45" y="3"/>
                    </a:lnTo>
                    <a:lnTo>
                      <a:pt x="48" y="2"/>
                    </a:lnTo>
                    <a:lnTo>
                      <a:pt x="51" y="1"/>
                    </a:lnTo>
                    <a:lnTo>
                      <a:pt x="54" y="1"/>
                    </a:lnTo>
                    <a:lnTo>
                      <a:pt x="57" y="0"/>
                    </a:lnTo>
                    <a:lnTo>
                      <a:pt x="60" y="0"/>
                    </a:lnTo>
                    <a:lnTo>
                      <a:pt x="65" y="0"/>
                    </a:lnTo>
                    <a:lnTo>
                      <a:pt x="68" y="0"/>
                    </a:lnTo>
                    <a:lnTo>
                      <a:pt x="71" y="0"/>
                    </a:lnTo>
                    <a:lnTo>
                      <a:pt x="74" y="1"/>
                    </a:lnTo>
                    <a:lnTo>
                      <a:pt x="77" y="1"/>
                    </a:lnTo>
                    <a:lnTo>
                      <a:pt x="80" y="2"/>
                    </a:lnTo>
                    <a:lnTo>
                      <a:pt x="83" y="3"/>
                    </a:lnTo>
                    <a:lnTo>
                      <a:pt x="87" y="5"/>
                    </a:lnTo>
                    <a:lnTo>
                      <a:pt x="89" y="6"/>
                    </a:lnTo>
                    <a:lnTo>
                      <a:pt x="92" y="7"/>
                    </a:lnTo>
                    <a:lnTo>
                      <a:pt x="95" y="8"/>
                    </a:lnTo>
                    <a:lnTo>
                      <a:pt x="97" y="10"/>
                    </a:lnTo>
                    <a:lnTo>
                      <a:pt x="100" y="11"/>
                    </a:lnTo>
                    <a:lnTo>
                      <a:pt x="102" y="13"/>
                    </a:lnTo>
                    <a:lnTo>
                      <a:pt x="105" y="15"/>
                    </a:lnTo>
                    <a:lnTo>
                      <a:pt x="107" y="17"/>
                    </a:lnTo>
                    <a:lnTo>
                      <a:pt x="109" y="19"/>
                    </a:lnTo>
                    <a:lnTo>
                      <a:pt x="112" y="21"/>
                    </a:lnTo>
                    <a:lnTo>
                      <a:pt x="114" y="23"/>
                    </a:lnTo>
                    <a:lnTo>
                      <a:pt x="116" y="25"/>
                    </a:lnTo>
                    <a:lnTo>
                      <a:pt x="117" y="29"/>
                    </a:lnTo>
                    <a:lnTo>
                      <a:pt x="119" y="31"/>
                    </a:lnTo>
                    <a:lnTo>
                      <a:pt x="121" y="34"/>
                    </a:lnTo>
                    <a:lnTo>
                      <a:pt x="122" y="36"/>
                    </a:lnTo>
                    <a:lnTo>
                      <a:pt x="123" y="39"/>
                    </a:lnTo>
                    <a:lnTo>
                      <a:pt x="124" y="42"/>
                    </a:lnTo>
                    <a:lnTo>
                      <a:pt x="125" y="45"/>
                    </a:lnTo>
                    <a:lnTo>
                      <a:pt x="126" y="47"/>
                    </a:lnTo>
                    <a:lnTo>
                      <a:pt x="127" y="50"/>
                    </a:lnTo>
                    <a:lnTo>
                      <a:pt x="127" y="54"/>
                    </a:lnTo>
                    <a:lnTo>
                      <a:pt x="128" y="57"/>
                    </a:lnTo>
                    <a:lnTo>
                      <a:pt x="128" y="60"/>
                    </a:lnTo>
                    <a:lnTo>
                      <a:pt x="128" y="63"/>
                    </a:lnTo>
                    <a:lnTo>
                      <a:pt x="128" y="67"/>
                    </a:lnTo>
                    <a:lnTo>
                      <a:pt x="128" y="70"/>
                    </a:lnTo>
                    <a:lnTo>
                      <a:pt x="127" y="73"/>
                    </a:lnTo>
                    <a:lnTo>
                      <a:pt x="127" y="77"/>
                    </a:lnTo>
                    <a:lnTo>
                      <a:pt x="126" y="80"/>
                    </a:lnTo>
                    <a:lnTo>
                      <a:pt x="125" y="82"/>
                    </a:lnTo>
                    <a:lnTo>
                      <a:pt x="124" y="85"/>
                    </a:lnTo>
                    <a:lnTo>
                      <a:pt x="123" y="88"/>
                    </a:lnTo>
                    <a:lnTo>
                      <a:pt x="122" y="91"/>
                    </a:lnTo>
                    <a:lnTo>
                      <a:pt x="121" y="93"/>
                    </a:lnTo>
                    <a:lnTo>
                      <a:pt x="119" y="96"/>
                    </a:lnTo>
                    <a:lnTo>
                      <a:pt x="117" y="98"/>
                    </a:lnTo>
                    <a:lnTo>
                      <a:pt x="116" y="102"/>
                    </a:lnTo>
                    <a:lnTo>
                      <a:pt x="114" y="104"/>
                    </a:lnTo>
                    <a:lnTo>
                      <a:pt x="112" y="106"/>
                    </a:lnTo>
                    <a:lnTo>
                      <a:pt x="109" y="108"/>
                    </a:lnTo>
                    <a:lnTo>
                      <a:pt x="107" y="110"/>
                    </a:lnTo>
                    <a:lnTo>
                      <a:pt x="105" y="112"/>
                    </a:lnTo>
                    <a:lnTo>
                      <a:pt x="102" y="114"/>
                    </a:lnTo>
                    <a:lnTo>
                      <a:pt x="100" y="116"/>
                    </a:lnTo>
                    <a:lnTo>
                      <a:pt x="97" y="117"/>
                    </a:lnTo>
                    <a:lnTo>
                      <a:pt x="95" y="119"/>
                    </a:lnTo>
                    <a:lnTo>
                      <a:pt x="92" y="120"/>
                    </a:lnTo>
                    <a:lnTo>
                      <a:pt x="89" y="121"/>
                    </a:lnTo>
                    <a:lnTo>
                      <a:pt x="87" y="122"/>
                    </a:lnTo>
                    <a:lnTo>
                      <a:pt x="83" y="123"/>
                    </a:lnTo>
                    <a:lnTo>
                      <a:pt x="80" y="125"/>
                    </a:lnTo>
                    <a:lnTo>
                      <a:pt x="77" y="126"/>
                    </a:lnTo>
                    <a:lnTo>
                      <a:pt x="74" y="126"/>
                    </a:lnTo>
                    <a:lnTo>
                      <a:pt x="71" y="127"/>
                    </a:lnTo>
                    <a:lnTo>
                      <a:pt x="68" y="127"/>
                    </a:lnTo>
                    <a:lnTo>
                      <a:pt x="65" y="127"/>
                    </a:lnTo>
                    <a:close/>
                  </a:path>
                </a:pathLst>
              </a:custGeom>
              <a:solidFill>
                <a:srgbClr val="F8CA06"/>
              </a:solidFill>
              <a:ln w="9525">
                <a:noFill/>
                <a:round/>
                <a:headEnd/>
                <a:tailEnd/>
              </a:ln>
            </p:spPr>
            <p:txBody>
              <a:bodyPr/>
              <a:lstStyle/>
              <a:p>
                <a:endParaRPr lang="en-US"/>
              </a:p>
            </p:txBody>
          </p:sp>
          <p:sp>
            <p:nvSpPr>
              <p:cNvPr id="471" name="Freeform 5"/>
              <p:cNvSpPr>
                <a:spLocks noEditPoints="1"/>
              </p:cNvSpPr>
              <p:nvPr/>
            </p:nvSpPr>
            <p:spPr bwMode="gray">
              <a:xfrm>
                <a:off x="3101" y="2002"/>
                <a:ext cx="65" cy="59"/>
              </a:xfrm>
              <a:custGeom>
                <a:avLst/>
                <a:gdLst>
                  <a:gd name="T0" fmla="*/ 1 w 65"/>
                  <a:gd name="T1" fmla="*/ 44 h 59"/>
                  <a:gd name="T2" fmla="*/ 5 w 65"/>
                  <a:gd name="T3" fmla="*/ 36 h 59"/>
                  <a:gd name="T4" fmla="*/ 10 w 65"/>
                  <a:gd name="T5" fmla="*/ 30 h 59"/>
                  <a:gd name="T6" fmla="*/ 15 w 65"/>
                  <a:gd name="T7" fmla="*/ 25 h 59"/>
                  <a:gd name="T8" fmla="*/ 23 w 65"/>
                  <a:gd name="T9" fmla="*/ 20 h 59"/>
                  <a:gd name="T10" fmla="*/ 32 w 65"/>
                  <a:gd name="T11" fmla="*/ 16 h 59"/>
                  <a:gd name="T12" fmla="*/ 42 w 65"/>
                  <a:gd name="T13" fmla="*/ 14 h 59"/>
                  <a:gd name="T14" fmla="*/ 55 w 65"/>
                  <a:gd name="T15" fmla="*/ 14 h 59"/>
                  <a:gd name="T16" fmla="*/ 60 w 65"/>
                  <a:gd name="T17" fmla="*/ 12 h 59"/>
                  <a:gd name="T18" fmla="*/ 57 w 65"/>
                  <a:gd name="T19" fmla="*/ 9 h 59"/>
                  <a:gd name="T20" fmla="*/ 54 w 65"/>
                  <a:gd name="T21" fmla="*/ 6 h 59"/>
                  <a:gd name="T22" fmla="*/ 49 w 65"/>
                  <a:gd name="T23" fmla="*/ 4 h 59"/>
                  <a:gd name="T24" fmla="*/ 45 w 65"/>
                  <a:gd name="T25" fmla="*/ 2 h 59"/>
                  <a:gd name="T26" fmla="*/ 41 w 65"/>
                  <a:gd name="T27" fmla="*/ 1 h 59"/>
                  <a:gd name="T28" fmla="*/ 37 w 65"/>
                  <a:gd name="T29" fmla="*/ 0 h 59"/>
                  <a:gd name="T30" fmla="*/ 32 w 65"/>
                  <a:gd name="T31" fmla="*/ 0 h 59"/>
                  <a:gd name="T32" fmla="*/ 0 w 65"/>
                  <a:gd name="T33" fmla="*/ 0 h 59"/>
                  <a:gd name="T34" fmla="*/ 59 w 65"/>
                  <a:gd name="T35" fmla="*/ 16 h 59"/>
                  <a:gd name="T36" fmla="*/ 55 w 65"/>
                  <a:gd name="T37" fmla="*/ 16 h 59"/>
                  <a:gd name="T38" fmla="*/ 49 w 65"/>
                  <a:gd name="T39" fmla="*/ 18 h 59"/>
                  <a:gd name="T40" fmla="*/ 45 w 65"/>
                  <a:gd name="T41" fmla="*/ 19 h 59"/>
                  <a:gd name="T42" fmla="*/ 41 w 65"/>
                  <a:gd name="T43" fmla="*/ 20 h 59"/>
                  <a:gd name="T44" fmla="*/ 37 w 65"/>
                  <a:gd name="T45" fmla="*/ 22 h 59"/>
                  <a:gd name="T46" fmla="*/ 34 w 65"/>
                  <a:gd name="T47" fmla="*/ 25 h 59"/>
                  <a:gd name="T48" fmla="*/ 30 w 65"/>
                  <a:gd name="T49" fmla="*/ 28 h 59"/>
                  <a:gd name="T50" fmla="*/ 26 w 65"/>
                  <a:gd name="T51" fmla="*/ 31 h 59"/>
                  <a:gd name="T52" fmla="*/ 24 w 65"/>
                  <a:gd name="T53" fmla="*/ 35 h 59"/>
                  <a:gd name="T54" fmla="*/ 22 w 65"/>
                  <a:gd name="T55" fmla="*/ 38 h 59"/>
                  <a:gd name="T56" fmla="*/ 21 w 65"/>
                  <a:gd name="T57" fmla="*/ 43 h 59"/>
                  <a:gd name="T58" fmla="*/ 22 w 65"/>
                  <a:gd name="T59" fmla="*/ 48 h 59"/>
                  <a:gd name="T60" fmla="*/ 23 w 65"/>
                  <a:gd name="T61" fmla="*/ 51 h 59"/>
                  <a:gd name="T62" fmla="*/ 26 w 65"/>
                  <a:gd name="T63" fmla="*/ 54 h 59"/>
                  <a:gd name="T64" fmla="*/ 30 w 65"/>
                  <a:gd name="T65" fmla="*/ 57 h 59"/>
                  <a:gd name="T66" fmla="*/ 34 w 65"/>
                  <a:gd name="T67" fmla="*/ 58 h 59"/>
                  <a:gd name="T68" fmla="*/ 38 w 65"/>
                  <a:gd name="T69" fmla="*/ 59 h 59"/>
                  <a:gd name="T70" fmla="*/ 42 w 65"/>
                  <a:gd name="T71" fmla="*/ 59 h 59"/>
                  <a:gd name="T72" fmla="*/ 46 w 65"/>
                  <a:gd name="T73" fmla="*/ 58 h 59"/>
                  <a:gd name="T74" fmla="*/ 50 w 65"/>
                  <a:gd name="T75" fmla="*/ 57 h 59"/>
                  <a:gd name="T76" fmla="*/ 54 w 65"/>
                  <a:gd name="T77" fmla="*/ 55 h 59"/>
                  <a:gd name="T78" fmla="*/ 58 w 65"/>
                  <a:gd name="T79" fmla="*/ 52 h 59"/>
                  <a:gd name="T80" fmla="*/ 60 w 65"/>
                  <a:gd name="T81" fmla="*/ 49 h 59"/>
                  <a:gd name="T82" fmla="*/ 62 w 65"/>
                  <a:gd name="T83" fmla="*/ 46 h 59"/>
                  <a:gd name="T84" fmla="*/ 64 w 65"/>
                  <a:gd name="T85" fmla="*/ 42 h 59"/>
                  <a:gd name="T86" fmla="*/ 65 w 65"/>
                  <a:gd name="T87" fmla="*/ 37 h 59"/>
                  <a:gd name="T88" fmla="*/ 65 w 65"/>
                  <a:gd name="T89" fmla="*/ 33 h 59"/>
                  <a:gd name="T90" fmla="*/ 65 w 65"/>
                  <a:gd name="T91" fmla="*/ 29 h 59"/>
                  <a:gd name="T92" fmla="*/ 64 w 65"/>
                  <a:gd name="T93" fmla="*/ 25 h 59"/>
                  <a:gd name="T94" fmla="*/ 63 w 65"/>
                  <a:gd name="T95" fmla="*/ 21 h 59"/>
                  <a:gd name="T96" fmla="*/ 62 w 65"/>
                  <a:gd name="T97" fmla="*/ 18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59"/>
                  <a:gd name="T149" fmla="*/ 65 w 65"/>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59">
                    <a:moveTo>
                      <a:pt x="0" y="0"/>
                    </a:moveTo>
                    <a:lnTo>
                      <a:pt x="0" y="47"/>
                    </a:lnTo>
                    <a:lnTo>
                      <a:pt x="1" y="45"/>
                    </a:lnTo>
                    <a:lnTo>
                      <a:pt x="1" y="44"/>
                    </a:lnTo>
                    <a:lnTo>
                      <a:pt x="2" y="42"/>
                    </a:lnTo>
                    <a:lnTo>
                      <a:pt x="2" y="39"/>
                    </a:lnTo>
                    <a:lnTo>
                      <a:pt x="4" y="38"/>
                    </a:lnTo>
                    <a:lnTo>
                      <a:pt x="5" y="36"/>
                    </a:lnTo>
                    <a:lnTo>
                      <a:pt x="6" y="35"/>
                    </a:lnTo>
                    <a:lnTo>
                      <a:pt x="7" y="33"/>
                    </a:lnTo>
                    <a:lnTo>
                      <a:pt x="8" y="31"/>
                    </a:lnTo>
                    <a:lnTo>
                      <a:pt x="10" y="30"/>
                    </a:lnTo>
                    <a:lnTo>
                      <a:pt x="11" y="29"/>
                    </a:lnTo>
                    <a:lnTo>
                      <a:pt x="12" y="27"/>
                    </a:lnTo>
                    <a:lnTo>
                      <a:pt x="14" y="26"/>
                    </a:lnTo>
                    <a:lnTo>
                      <a:pt x="15" y="25"/>
                    </a:lnTo>
                    <a:lnTo>
                      <a:pt x="17" y="23"/>
                    </a:lnTo>
                    <a:lnTo>
                      <a:pt x="19" y="22"/>
                    </a:lnTo>
                    <a:lnTo>
                      <a:pt x="21" y="21"/>
                    </a:lnTo>
                    <a:lnTo>
                      <a:pt x="23" y="20"/>
                    </a:lnTo>
                    <a:lnTo>
                      <a:pt x="25" y="19"/>
                    </a:lnTo>
                    <a:lnTo>
                      <a:pt x="28" y="18"/>
                    </a:lnTo>
                    <a:lnTo>
                      <a:pt x="30" y="18"/>
                    </a:lnTo>
                    <a:lnTo>
                      <a:pt x="32" y="16"/>
                    </a:lnTo>
                    <a:lnTo>
                      <a:pt x="35" y="15"/>
                    </a:lnTo>
                    <a:lnTo>
                      <a:pt x="37" y="15"/>
                    </a:lnTo>
                    <a:lnTo>
                      <a:pt x="40" y="14"/>
                    </a:lnTo>
                    <a:lnTo>
                      <a:pt x="42" y="14"/>
                    </a:lnTo>
                    <a:lnTo>
                      <a:pt x="45" y="14"/>
                    </a:lnTo>
                    <a:lnTo>
                      <a:pt x="48" y="14"/>
                    </a:lnTo>
                    <a:lnTo>
                      <a:pt x="51" y="14"/>
                    </a:lnTo>
                    <a:lnTo>
                      <a:pt x="55" y="14"/>
                    </a:lnTo>
                    <a:lnTo>
                      <a:pt x="58" y="14"/>
                    </a:lnTo>
                    <a:lnTo>
                      <a:pt x="61" y="14"/>
                    </a:lnTo>
                    <a:lnTo>
                      <a:pt x="60" y="13"/>
                    </a:lnTo>
                    <a:lnTo>
                      <a:pt x="60" y="12"/>
                    </a:lnTo>
                    <a:lnTo>
                      <a:pt x="59" y="11"/>
                    </a:lnTo>
                    <a:lnTo>
                      <a:pt x="58" y="10"/>
                    </a:lnTo>
                    <a:lnTo>
                      <a:pt x="57" y="10"/>
                    </a:lnTo>
                    <a:lnTo>
                      <a:pt x="57" y="9"/>
                    </a:lnTo>
                    <a:lnTo>
                      <a:pt x="56" y="8"/>
                    </a:lnTo>
                    <a:lnTo>
                      <a:pt x="55" y="7"/>
                    </a:lnTo>
                    <a:lnTo>
                      <a:pt x="54" y="7"/>
                    </a:lnTo>
                    <a:lnTo>
                      <a:pt x="54" y="6"/>
                    </a:lnTo>
                    <a:lnTo>
                      <a:pt x="53" y="6"/>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2" y="0"/>
                    </a:lnTo>
                    <a:lnTo>
                      <a:pt x="31" y="0"/>
                    </a:lnTo>
                    <a:lnTo>
                      <a:pt x="29" y="0"/>
                    </a:lnTo>
                    <a:lnTo>
                      <a:pt x="0" y="0"/>
                    </a:lnTo>
                    <a:close/>
                    <a:moveTo>
                      <a:pt x="62" y="16"/>
                    </a:moveTo>
                    <a:lnTo>
                      <a:pt x="61" y="16"/>
                    </a:lnTo>
                    <a:lnTo>
                      <a:pt x="60" y="16"/>
                    </a:lnTo>
                    <a:lnTo>
                      <a:pt x="59" y="16"/>
                    </a:lnTo>
                    <a:lnTo>
                      <a:pt x="58" y="16"/>
                    </a:lnTo>
                    <a:lnTo>
                      <a:pt x="57" y="16"/>
                    </a:lnTo>
                    <a:lnTo>
                      <a:pt x="56" y="16"/>
                    </a:lnTo>
                    <a:lnTo>
                      <a:pt x="55" y="16"/>
                    </a:lnTo>
                    <a:lnTo>
                      <a:pt x="54" y="16"/>
                    </a:lnTo>
                    <a:lnTo>
                      <a:pt x="53" y="16"/>
                    </a:lnTo>
                    <a:lnTo>
                      <a:pt x="50" y="16"/>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6" y="23"/>
                    </a:lnTo>
                    <a:lnTo>
                      <a:pt x="35" y="24"/>
                    </a:lnTo>
                    <a:lnTo>
                      <a:pt x="34" y="25"/>
                    </a:lnTo>
                    <a:lnTo>
                      <a:pt x="33" y="26"/>
                    </a:lnTo>
                    <a:lnTo>
                      <a:pt x="32" y="26"/>
                    </a:lnTo>
                    <a:lnTo>
                      <a:pt x="31" y="27"/>
                    </a:lnTo>
                    <a:lnTo>
                      <a:pt x="30" y="28"/>
                    </a:lnTo>
                    <a:lnTo>
                      <a:pt x="29" y="29"/>
                    </a:lnTo>
                    <a:lnTo>
                      <a:pt x="28" y="30"/>
                    </a:lnTo>
                    <a:lnTo>
                      <a:pt x="26" y="31"/>
                    </a:lnTo>
                    <a:lnTo>
                      <a:pt x="26" y="32"/>
                    </a:lnTo>
                    <a:lnTo>
                      <a:pt x="25" y="33"/>
                    </a:lnTo>
                    <a:lnTo>
                      <a:pt x="24" y="34"/>
                    </a:lnTo>
                    <a:lnTo>
                      <a:pt x="24" y="35"/>
                    </a:lnTo>
                    <a:lnTo>
                      <a:pt x="23" y="36"/>
                    </a:lnTo>
                    <a:lnTo>
                      <a:pt x="23" y="37"/>
                    </a:lnTo>
                    <a:lnTo>
                      <a:pt x="23" y="38"/>
                    </a:lnTo>
                    <a:lnTo>
                      <a:pt x="22" y="38"/>
                    </a:lnTo>
                    <a:lnTo>
                      <a:pt x="22" y="39"/>
                    </a:lnTo>
                    <a:lnTo>
                      <a:pt x="22" y="40"/>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8" y="55"/>
                    </a:lnTo>
                    <a:lnTo>
                      <a:pt x="29" y="56"/>
                    </a:lnTo>
                    <a:lnTo>
                      <a:pt x="30" y="57"/>
                    </a:lnTo>
                    <a:lnTo>
                      <a:pt x="31" y="57"/>
                    </a:lnTo>
                    <a:lnTo>
                      <a:pt x="32" y="57"/>
                    </a:lnTo>
                    <a:lnTo>
                      <a:pt x="33" y="58"/>
                    </a:lnTo>
                    <a:lnTo>
                      <a:pt x="34" y="58"/>
                    </a:lnTo>
                    <a:lnTo>
                      <a:pt x="35" y="58"/>
                    </a:lnTo>
                    <a:lnTo>
                      <a:pt x="36" y="59"/>
                    </a:lnTo>
                    <a:lnTo>
                      <a:pt x="37" y="59"/>
                    </a:lnTo>
                    <a:lnTo>
                      <a:pt x="38" y="59"/>
                    </a:lnTo>
                    <a:lnTo>
                      <a:pt x="39" y="59"/>
                    </a:lnTo>
                    <a:lnTo>
                      <a:pt x="40" y="59"/>
                    </a:lnTo>
                    <a:lnTo>
                      <a:pt x="41" y="59"/>
                    </a:lnTo>
                    <a:lnTo>
                      <a:pt x="42" y="59"/>
                    </a:lnTo>
                    <a:lnTo>
                      <a:pt x="43" y="59"/>
                    </a:lnTo>
                    <a:lnTo>
                      <a:pt x="44" y="59"/>
                    </a:lnTo>
                    <a:lnTo>
                      <a:pt x="45" y="58"/>
                    </a:lnTo>
                    <a:lnTo>
                      <a:pt x="46" y="58"/>
                    </a:lnTo>
                    <a:lnTo>
                      <a:pt x="47" y="58"/>
                    </a:lnTo>
                    <a:lnTo>
                      <a:pt x="48" y="58"/>
                    </a:lnTo>
                    <a:lnTo>
                      <a:pt x="49" y="57"/>
                    </a:lnTo>
                    <a:lnTo>
                      <a:pt x="50" y="57"/>
                    </a:lnTo>
                    <a:lnTo>
                      <a:pt x="51" y="56"/>
                    </a:lnTo>
                    <a:lnTo>
                      <a:pt x="53" y="56"/>
                    </a:lnTo>
                    <a:lnTo>
                      <a:pt x="54" y="55"/>
                    </a:lnTo>
                    <a:lnTo>
                      <a:pt x="55" y="54"/>
                    </a:lnTo>
                    <a:lnTo>
                      <a:pt x="56" y="54"/>
                    </a:lnTo>
                    <a:lnTo>
                      <a:pt x="57" y="53"/>
                    </a:lnTo>
                    <a:lnTo>
                      <a:pt x="58" y="52"/>
                    </a:lnTo>
                    <a:lnTo>
                      <a:pt x="59" y="51"/>
                    </a:lnTo>
                    <a:lnTo>
                      <a:pt x="60" y="50"/>
                    </a:lnTo>
                    <a:lnTo>
                      <a:pt x="60" y="49"/>
                    </a:lnTo>
                    <a:lnTo>
                      <a:pt x="61" y="48"/>
                    </a:lnTo>
                    <a:lnTo>
                      <a:pt x="62" y="47"/>
                    </a:lnTo>
                    <a:lnTo>
                      <a:pt x="62" y="46"/>
                    </a:lnTo>
                    <a:lnTo>
                      <a:pt x="63" y="45"/>
                    </a:lnTo>
                    <a:lnTo>
                      <a:pt x="63" y="44"/>
                    </a:lnTo>
                    <a:lnTo>
                      <a:pt x="63" y="43"/>
                    </a:lnTo>
                    <a:lnTo>
                      <a:pt x="64" y="42"/>
                    </a:lnTo>
                    <a:lnTo>
                      <a:pt x="64" y="40"/>
                    </a:lnTo>
                    <a:lnTo>
                      <a:pt x="64" y="39"/>
                    </a:lnTo>
                    <a:lnTo>
                      <a:pt x="64" y="38"/>
                    </a:lnTo>
                    <a:lnTo>
                      <a:pt x="65" y="37"/>
                    </a:lnTo>
                    <a:lnTo>
                      <a:pt x="65" y="36"/>
                    </a:lnTo>
                    <a:lnTo>
                      <a:pt x="65" y="35"/>
                    </a:lnTo>
                    <a:lnTo>
                      <a:pt x="65" y="34"/>
                    </a:lnTo>
                    <a:lnTo>
                      <a:pt x="65" y="33"/>
                    </a:lnTo>
                    <a:lnTo>
                      <a:pt x="65" y="32"/>
                    </a:lnTo>
                    <a:lnTo>
                      <a:pt x="65" y="31"/>
                    </a:lnTo>
                    <a:lnTo>
                      <a:pt x="65" y="30"/>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6"/>
                    </a:lnTo>
                    <a:close/>
                  </a:path>
                </a:pathLst>
              </a:custGeom>
              <a:solidFill>
                <a:srgbClr val="FFFFFF"/>
              </a:solidFill>
              <a:ln w="9525">
                <a:noFill/>
                <a:round/>
                <a:headEnd/>
                <a:tailEnd/>
              </a:ln>
            </p:spPr>
            <p:txBody>
              <a:bodyPr/>
              <a:lstStyle/>
              <a:p>
                <a:endParaRPr lang="en-US"/>
              </a:p>
            </p:txBody>
          </p:sp>
        </p:grpSp>
        <p:sp>
          <p:nvSpPr>
            <p:cNvPr id="12" name="Rectangle 6"/>
            <p:cNvSpPr>
              <a:spLocks noChangeArrowheads="1"/>
            </p:cNvSpPr>
            <p:nvPr/>
          </p:nvSpPr>
          <p:spPr bwMode="gray">
            <a:xfrm>
              <a:off x="5463998" y="3161066"/>
              <a:ext cx="714189" cy="284252"/>
            </a:xfrm>
            <a:prstGeom prst="rect">
              <a:avLst/>
            </a:prstGeom>
            <a:noFill/>
            <a:ln w="9525">
              <a:noFill/>
              <a:miter lim="800000"/>
              <a:headEnd/>
              <a:tailEnd/>
            </a:ln>
          </p:spPr>
          <p:txBody>
            <a:bodyPr/>
            <a:lstStyle/>
            <a:p>
              <a:endParaRPr lang="en-US" sz="600">
                <a:solidFill>
                  <a:srgbClr val="000000"/>
                </a:solidFill>
              </a:endParaRPr>
            </a:p>
          </p:txBody>
        </p:sp>
        <p:sp>
          <p:nvSpPr>
            <p:cNvPr id="13" name="Rectangle 7"/>
            <p:cNvSpPr>
              <a:spLocks noChangeArrowheads="1"/>
            </p:cNvSpPr>
            <p:nvPr/>
          </p:nvSpPr>
          <p:spPr bwMode="gray">
            <a:xfrm>
              <a:off x="5555140" y="3218854"/>
              <a:ext cx="322204" cy="92333"/>
            </a:xfrm>
            <a:prstGeom prst="rect">
              <a:avLst/>
            </a:prstGeom>
            <a:noFill/>
            <a:ln w="9525">
              <a:noFill/>
              <a:miter lim="800000"/>
              <a:headEnd/>
              <a:tailEnd/>
            </a:ln>
          </p:spPr>
          <p:txBody>
            <a:bodyPr wrap="none" lIns="0" tIns="0" rIns="0" bIns="0">
              <a:spAutoFit/>
            </a:bodyPr>
            <a:lstStyle/>
            <a:p>
              <a:r>
                <a:rPr lang="en-US" sz="600" b="1">
                  <a:solidFill>
                    <a:srgbClr val="000000"/>
                  </a:solidFill>
                </a:rPr>
                <a:t>St. Louis</a:t>
              </a:r>
            </a:p>
          </p:txBody>
        </p:sp>
        <p:grpSp>
          <p:nvGrpSpPr>
            <p:cNvPr id="14" name="Group 8"/>
            <p:cNvGrpSpPr>
              <a:grpSpLocks/>
            </p:cNvGrpSpPr>
            <p:nvPr/>
          </p:nvGrpSpPr>
          <p:grpSpPr bwMode="auto">
            <a:xfrm>
              <a:off x="5691105" y="3414083"/>
              <a:ext cx="191247" cy="196790"/>
              <a:chOff x="3449" y="2024"/>
              <a:chExt cx="128" cy="126"/>
            </a:xfrm>
          </p:grpSpPr>
          <p:sp>
            <p:nvSpPr>
              <p:cNvPr id="468" name="Freeform 9"/>
              <p:cNvSpPr>
                <a:spLocks/>
              </p:cNvSpPr>
              <p:nvPr/>
            </p:nvSpPr>
            <p:spPr bwMode="gray">
              <a:xfrm>
                <a:off x="3449" y="2024"/>
                <a:ext cx="128" cy="126"/>
              </a:xfrm>
              <a:custGeom>
                <a:avLst/>
                <a:gdLst>
                  <a:gd name="T0" fmla="*/ 57 w 128"/>
                  <a:gd name="T1" fmla="*/ 126 h 126"/>
                  <a:gd name="T2" fmla="*/ 48 w 128"/>
                  <a:gd name="T3" fmla="*/ 124 h 126"/>
                  <a:gd name="T4" fmla="*/ 39 w 128"/>
                  <a:gd name="T5" fmla="*/ 121 h 126"/>
                  <a:gd name="T6" fmla="*/ 31 w 128"/>
                  <a:gd name="T7" fmla="*/ 117 h 126"/>
                  <a:gd name="T8" fmla="*/ 23 w 128"/>
                  <a:gd name="T9" fmla="*/ 111 h 126"/>
                  <a:gd name="T10" fmla="*/ 16 w 128"/>
                  <a:gd name="T11" fmla="*/ 105 h 126"/>
                  <a:gd name="T12" fmla="*/ 11 w 128"/>
                  <a:gd name="T13" fmla="*/ 98 h 126"/>
                  <a:gd name="T14" fmla="*/ 6 w 128"/>
                  <a:gd name="T15" fmla="*/ 90 h 126"/>
                  <a:gd name="T16" fmla="*/ 3 w 128"/>
                  <a:gd name="T17" fmla="*/ 81 h 126"/>
                  <a:gd name="T18" fmla="*/ 1 w 128"/>
                  <a:gd name="T19" fmla="*/ 73 h 126"/>
                  <a:gd name="T20" fmla="*/ 0 w 128"/>
                  <a:gd name="T21" fmla="*/ 62 h 126"/>
                  <a:gd name="T22" fmla="*/ 1 w 128"/>
                  <a:gd name="T23" fmla="*/ 53 h 126"/>
                  <a:gd name="T24" fmla="*/ 3 w 128"/>
                  <a:gd name="T25" fmla="*/ 45 h 126"/>
                  <a:gd name="T26" fmla="*/ 6 w 128"/>
                  <a:gd name="T27" fmla="*/ 35 h 126"/>
                  <a:gd name="T28" fmla="*/ 11 w 128"/>
                  <a:gd name="T29" fmla="*/ 28 h 126"/>
                  <a:gd name="T30" fmla="*/ 16 w 128"/>
                  <a:gd name="T31" fmla="*/ 21 h 126"/>
                  <a:gd name="T32" fmla="*/ 23 w 128"/>
                  <a:gd name="T33" fmla="*/ 14 h 126"/>
                  <a:gd name="T34" fmla="*/ 31 w 128"/>
                  <a:gd name="T35" fmla="*/ 9 h 126"/>
                  <a:gd name="T36" fmla="*/ 39 w 128"/>
                  <a:gd name="T37" fmla="*/ 5 h 126"/>
                  <a:gd name="T38" fmla="*/ 48 w 128"/>
                  <a:gd name="T39" fmla="*/ 2 h 126"/>
                  <a:gd name="T40" fmla="*/ 57 w 128"/>
                  <a:gd name="T41" fmla="*/ 0 h 126"/>
                  <a:gd name="T42" fmla="*/ 67 w 128"/>
                  <a:gd name="T43" fmla="*/ 0 h 126"/>
                  <a:gd name="T44" fmla="*/ 77 w 128"/>
                  <a:gd name="T45" fmla="*/ 1 h 126"/>
                  <a:gd name="T46" fmla="*/ 86 w 128"/>
                  <a:gd name="T47" fmla="*/ 4 h 126"/>
                  <a:gd name="T48" fmla="*/ 94 w 128"/>
                  <a:gd name="T49" fmla="*/ 7 h 126"/>
                  <a:gd name="T50" fmla="*/ 102 w 128"/>
                  <a:gd name="T51" fmla="*/ 12 h 126"/>
                  <a:gd name="T52" fmla="*/ 109 w 128"/>
                  <a:gd name="T53" fmla="*/ 18 h 126"/>
                  <a:gd name="T54" fmla="*/ 115 w 128"/>
                  <a:gd name="T55" fmla="*/ 25 h 126"/>
                  <a:gd name="T56" fmla="*/ 121 w 128"/>
                  <a:gd name="T57" fmla="*/ 33 h 126"/>
                  <a:gd name="T58" fmla="*/ 124 w 128"/>
                  <a:gd name="T59" fmla="*/ 41 h 126"/>
                  <a:gd name="T60" fmla="*/ 127 w 128"/>
                  <a:gd name="T61" fmla="*/ 50 h 126"/>
                  <a:gd name="T62" fmla="*/ 128 w 128"/>
                  <a:gd name="T63" fmla="*/ 59 h 126"/>
                  <a:gd name="T64" fmla="*/ 128 w 128"/>
                  <a:gd name="T65" fmla="*/ 70 h 126"/>
                  <a:gd name="T66" fmla="*/ 126 w 128"/>
                  <a:gd name="T67" fmla="*/ 79 h 126"/>
                  <a:gd name="T68" fmla="*/ 123 w 128"/>
                  <a:gd name="T69" fmla="*/ 87 h 126"/>
                  <a:gd name="T70" fmla="*/ 118 w 128"/>
                  <a:gd name="T71" fmla="*/ 96 h 126"/>
                  <a:gd name="T72" fmla="*/ 113 w 128"/>
                  <a:gd name="T73" fmla="*/ 103 h 126"/>
                  <a:gd name="T74" fmla="*/ 107 w 128"/>
                  <a:gd name="T75" fmla="*/ 109 h 126"/>
                  <a:gd name="T76" fmla="*/ 100 w 128"/>
                  <a:gd name="T77" fmla="*/ 116 h 126"/>
                  <a:gd name="T78" fmla="*/ 91 w 128"/>
                  <a:gd name="T79" fmla="*/ 120 h 126"/>
                  <a:gd name="T80" fmla="*/ 83 w 128"/>
                  <a:gd name="T81" fmla="*/ 123 h 126"/>
                  <a:gd name="T82" fmla="*/ 74 w 128"/>
                  <a:gd name="T83" fmla="*/ 125 h 126"/>
                  <a:gd name="T84" fmla="*/ 64 w 128"/>
                  <a:gd name="T85" fmla="*/ 126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4" y="126"/>
                    </a:moveTo>
                    <a:lnTo>
                      <a:pt x="60" y="126"/>
                    </a:lnTo>
                    <a:lnTo>
                      <a:pt x="57" y="126"/>
                    </a:lnTo>
                    <a:lnTo>
                      <a:pt x="54" y="125"/>
                    </a:lnTo>
                    <a:lnTo>
                      <a:pt x="51" y="125"/>
                    </a:lnTo>
                    <a:lnTo>
                      <a:pt x="48" y="124"/>
                    </a:lnTo>
                    <a:lnTo>
                      <a:pt x="44" y="123"/>
                    </a:lnTo>
                    <a:lnTo>
                      <a:pt x="41" y="122"/>
                    </a:lnTo>
                    <a:lnTo>
                      <a:pt x="39" y="121"/>
                    </a:lnTo>
                    <a:lnTo>
                      <a:pt x="36" y="120"/>
                    </a:lnTo>
                    <a:lnTo>
                      <a:pt x="33" y="119"/>
                    </a:lnTo>
                    <a:lnTo>
                      <a:pt x="31" y="117"/>
                    </a:lnTo>
                    <a:lnTo>
                      <a:pt x="28" y="116"/>
                    </a:lnTo>
                    <a:lnTo>
                      <a:pt x="26" y="113"/>
                    </a:lnTo>
                    <a:lnTo>
                      <a:pt x="23" y="111"/>
                    </a:lnTo>
                    <a:lnTo>
                      <a:pt x="20" y="109"/>
                    </a:lnTo>
                    <a:lnTo>
                      <a:pt x="18" y="107"/>
                    </a:lnTo>
                    <a:lnTo>
                      <a:pt x="16" y="105"/>
                    </a:lnTo>
                    <a:lnTo>
                      <a:pt x="14" y="103"/>
                    </a:lnTo>
                    <a:lnTo>
                      <a:pt x="12" y="101"/>
                    </a:lnTo>
                    <a:lnTo>
                      <a:pt x="11" y="98"/>
                    </a:lnTo>
                    <a:lnTo>
                      <a:pt x="9" y="96"/>
                    </a:lnTo>
                    <a:lnTo>
                      <a:pt x="7" y="93"/>
                    </a:lnTo>
                    <a:lnTo>
                      <a:pt x="6" y="90"/>
                    </a:lnTo>
                    <a:lnTo>
                      <a:pt x="5" y="87"/>
                    </a:lnTo>
                    <a:lnTo>
                      <a:pt x="4" y="84"/>
                    </a:lnTo>
                    <a:lnTo>
                      <a:pt x="3" y="81"/>
                    </a:lnTo>
                    <a:lnTo>
                      <a:pt x="2" y="79"/>
                    </a:lnTo>
                    <a:lnTo>
                      <a:pt x="1" y="76"/>
                    </a:lnTo>
                    <a:lnTo>
                      <a:pt x="1" y="73"/>
                    </a:lnTo>
                    <a:lnTo>
                      <a:pt x="0" y="70"/>
                    </a:lnTo>
                    <a:lnTo>
                      <a:pt x="0" y="66"/>
                    </a:lnTo>
                    <a:lnTo>
                      <a:pt x="0" y="62"/>
                    </a:lnTo>
                    <a:lnTo>
                      <a:pt x="0" y="59"/>
                    </a:lnTo>
                    <a:lnTo>
                      <a:pt x="0" y="56"/>
                    </a:lnTo>
                    <a:lnTo>
                      <a:pt x="1" y="53"/>
                    </a:lnTo>
                    <a:lnTo>
                      <a:pt x="1" y="50"/>
                    </a:lnTo>
                    <a:lnTo>
                      <a:pt x="2" y="47"/>
                    </a:lnTo>
                    <a:lnTo>
                      <a:pt x="3" y="45"/>
                    </a:lnTo>
                    <a:lnTo>
                      <a:pt x="4" y="41"/>
                    </a:lnTo>
                    <a:lnTo>
                      <a:pt x="5" y="38"/>
                    </a:lnTo>
                    <a:lnTo>
                      <a:pt x="6" y="35"/>
                    </a:lnTo>
                    <a:lnTo>
                      <a:pt x="7" y="33"/>
                    </a:lnTo>
                    <a:lnTo>
                      <a:pt x="9" y="30"/>
                    </a:lnTo>
                    <a:lnTo>
                      <a:pt x="11" y="28"/>
                    </a:lnTo>
                    <a:lnTo>
                      <a:pt x="12" y="25"/>
                    </a:lnTo>
                    <a:lnTo>
                      <a:pt x="14" y="23"/>
                    </a:lnTo>
                    <a:lnTo>
                      <a:pt x="16" y="21"/>
                    </a:lnTo>
                    <a:lnTo>
                      <a:pt x="18" y="18"/>
                    </a:lnTo>
                    <a:lnTo>
                      <a:pt x="20" y="16"/>
                    </a:lnTo>
                    <a:lnTo>
                      <a:pt x="23" y="14"/>
                    </a:lnTo>
                    <a:lnTo>
                      <a:pt x="26" y="12"/>
                    </a:lnTo>
                    <a:lnTo>
                      <a:pt x="28" y="10"/>
                    </a:lnTo>
                    <a:lnTo>
                      <a:pt x="31" y="9"/>
                    </a:lnTo>
                    <a:lnTo>
                      <a:pt x="33" y="7"/>
                    </a:lnTo>
                    <a:lnTo>
                      <a:pt x="36" y="6"/>
                    </a:lnTo>
                    <a:lnTo>
                      <a:pt x="39" y="5"/>
                    </a:lnTo>
                    <a:lnTo>
                      <a:pt x="41" y="4"/>
                    </a:lnTo>
                    <a:lnTo>
                      <a:pt x="44" y="3"/>
                    </a:lnTo>
                    <a:lnTo>
                      <a:pt x="48" y="2"/>
                    </a:lnTo>
                    <a:lnTo>
                      <a:pt x="51" y="1"/>
                    </a:lnTo>
                    <a:lnTo>
                      <a:pt x="54" y="1"/>
                    </a:lnTo>
                    <a:lnTo>
                      <a:pt x="57" y="0"/>
                    </a:lnTo>
                    <a:lnTo>
                      <a:pt x="60" y="0"/>
                    </a:lnTo>
                    <a:lnTo>
                      <a:pt x="64" y="0"/>
                    </a:lnTo>
                    <a:lnTo>
                      <a:pt x="67" y="0"/>
                    </a:lnTo>
                    <a:lnTo>
                      <a:pt x="70" y="0"/>
                    </a:lnTo>
                    <a:lnTo>
                      <a:pt x="74" y="1"/>
                    </a:lnTo>
                    <a:lnTo>
                      <a:pt x="77" y="1"/>
                    </a:lnTo>
                    <a:lnTo>
                      <a:pt x="80" y="2"/>
                    </a:lnTo>
                    <a:lnTo>
                      <a:pt x="83" y="3"/>
                    </a:lnTo>
                    <a:lnTo>
                      <a:pt x="86" y="4"/>
                    </a:lnTo>
                    <a:lnTo>
                      <a:pt x="88" y="5"/>
                    </a:lnTo>
                    <a:lnTo>
                      <a:pt x="91" y="6"/>
                    </a:lnTo>
                    <a:lnTo>
                      <a:pt x="94" y="7"/>
                    </a:lnTo>
                    <a:lnTo>
                      <a:pt x="97" y="9"/>
                    </a:lnTo>
                    <a:lnTo>
                      <a:pt x="100" y="10"/>
                    </a:lnTo>
                    <a:lnTo>
                      <a:pt x="102" y="12"/>
                    </a:lnTo>
                    <a:lnTo>
                      <a:pt x="105" y="14"/>
                    </a:lnTo>
                    <a:lnTo>
                      <a:pt x="107" y="16"/>
                    </a:lnTo>
                    <a:lnTo>
                      <a:pt x="109" y="18"/>
                    </a:lnTo>
                    <a:lnTo>
                      <a:pt x="111" y="21"/>
                    </a:lnTo>
                    <a:lnTo>
                      <a:pt x="113" y="23"/>
                    </a:lnTo>
                    <a:lnTo>
                      <a:pt x="115" y="25"/>
                    </a:lnTo>
                    <a:lnTo>
                      <a:pt x="116" y="28"/>
                    </a:lnTo>
                    <a:lnTo>
                      <a:pt x="118" y="30"/>
                    </a:lnTo>
                    <a:lnTo>
                      <a:pt x="121" y="33"/>
                    </a:lnTo>
                    <a:lnTo>
                      <a:pt x="122" y="35"/>
                    </a:lnTo>
                    <a:lnTo>
                      <a:pt x="123" y="38"/>
                    </a:lnTo>
                    <a:lnTo>
                      <a:pt x="124" y="41"/>
                    </a:lnTo>
                    <a:lnTo>
                      <a:pt x="125" y="45"/>
                    </a:lnTo>
                    <a:lnTo>
                      <a:pt x="126" y="47"/>
                    </a:lnTo>
                    <a:lnTo>
                      <a:pt x="127" y="50"/>
                    </a:lnTo>
                    <a:lnTo>
                      <a:pt x="127" y="53"/>
                    </a:lnTo>
                    <a:lnTo>
                      <a:pt x="128" y="56"/>
                    </a:lnTo>
                    <a:lnTo>
                      <a:pt x="128" y="59"/>
                    </a:lnTo>
                    <a:lnTo>
                      <a:pt x="128" y="62"/>
                    </a:lnTo>
                    <a:lnTo>
                      <a:pt x="128" y="66"/>
                    </a:lnTo>
                    <a:lnTo>
                      <a:pt x="128" y="70"/>
                    </a:lnTo>
                    <a:lnTo>
                      <a:pt x="127" y="73"/>
                    </a:lnTo>
                    <a:lnTo>
                      <a:pt x="127" y="76"/>
                    </a:lnTo>
                    <a:lnTo>
                      <a:pt x="126" y="79"/>
                    </a:lnTo>
                    <a:lnTo>
                      <a:pt x="125" y="81"/>
                    </a:lnTo>
                    <a:lnTo>
                      <a:pt x="124" y="84"/>
                    </a:lnTo>
                    <a:lnTo>
                      <a:pt x="123" y="87"/>
                    </a:lnTo>
                    <a:lnTo>
                      <a:pt x="122" y="90"/>
                    </a:lnTo>
                    <a:lnTo>
                      <a:pt x="121" y="93"/>
                    </a:lnTo>
                    <a:lnTo>
                      <a:pt x="118" y="96"/>
                    </a:lnTo>
                    <a:lnTo>
                      <a:pt x="116" y="98"/>
                    </a:lnTo>
                    <a:lnTo>
                      <a:pt x="115" y="101"/>
                    </a:lnTo>
                    <a:lnTo>
                      <a:pt x="113" y="103"/>
                    </a:lnTo>
                    <a:lnTo>
                      <a:pt x="111" y="105"/>
                    </a:lnTo>
                    <a:lnTo>
                      <a:pt x="109" y="107"/>
                    </a:lnTo>
                    <a:lnTo>
                      <a:pt x="107" y="109"/>
                    </a:lnTo>
                    <a:lnTo>
                      <a:pt x="105" y="111"/>
                    </a:lnTo>
                    <a:lnTo>
                      <a:pt x="102" y="113"/>
                    </a:lnTo>
                    <a:lnTo>
                      <a:pt x="100" y="116"/>
                    </a:lnTo>
                    <a:lnTo>
                      <a:pt x="97" y="117"/>
                    </a:lnTo>
                    <a:lnTo>
                      <a:pt x="94" y="119"/>
                    </a:lnTo>
                    <a:lnTo>
                      <a:pt x="91" y="120"/>
                    </a:lnTo>
                    <a:lnTo>
                      <a:pt x="88" y="121"/>
                    </a:lnTo>
                    <a:lnTo>
                      <a:pt x="86" y="122"/>
                    </a:lnTo>
                    <a:lnTo>
                      <a:pt x="83" y="123"/>
                    </a:lnTo>
                    <a:lnTo>
                      <a:pt x="80" y="124"/>
                    </a:lnTo>
                    <a:lnTo>
                      <a:pt x="77" y="125"/>
                    </a:lnTo>
                    <a:lnTo>
                      <a:pt x="74" y="125"/>
                    </a:lnTo>
                    <a:lnTo>
                      <a:pt x="70" y="126"/>
                    </a:lnTo>
                    <a:lnTo>
                      <a:pt x="67" y="126"/>
                    </a:lnTo>
                    <a:lnTo>
                      <a:pt x="64" y="126"/>
                    </a:lnTo>
                    <a:close/>
                  </a:path>
                </a:pathLst>
              </a:custGeom>
              <a:solidFill>
                <a:srgbClr val="F8CA06"/>
              </a:solidFill>
              <a:ln w="9525">
                <a:noFill/>
                <a:round/>
                <a:headEnd/>
                <a:tailEnd/>
              </a:ln>
            </p:spPr>
            <p:txBody>
              <a:bodyPr/>
              <a:lstStyle/>
              <a:p>
                <a:endParaRPr lang="en-US"/>
              </a:p>
            </p:txBody>
          </p:sp>
          <p:sp>
            <p:nvSpPr>
              <p:cNvPr id="469" name="Freeform 10"/>
              <p:cNvSpPr>
                <a:spLocks noEditPoints="1"/>
              </p:cNvSpPr>
              <p:nvPr/>
            </p:nvSpPr>
            <p:spPr bwMode="gray">
              <a:xfrm>
                <a:off x="3483" y="2058"/>
                <a:ext cx="65" cy="60"/>
              </a:xfrm>
              <a:custGeom>
                <a:avLst/>
                <a:gdLst>
                  <a:gd name="T0" fmla="*/ 1 w 65"/>
                  <a:gd name="T1" fmla="*/ 44 h 60"/>
                  <a:gd name="T2" fmla="*/ 4 w 65"/>
                  <a:gd name="T3" fmla="*/ 37 h 60"/>
                  <a:gd name="T4" fmla="*/ 9 w 65"/>
                  <a:gd name="T5" fmla="*/ 30 h 60"/>
                  <a:gd name="T6" fmla="*/ 15 w 65"/>
                  <a:gd name="T7" fmla="*/ 25 h 60"/>
                  <a:gd name="T8" fmla="*/ 23 w 65"/>
                  <a:gd name="T9" fmla="*/ 20 h 60"/>
                  <a:gd name="T10" fmla="*/ 31 w 65"/>
                  <a:gd name="T11" fmla="*/ 17 h 60"/>
                  <a:gd name="T12" fmla="*/ 42 w 65"/>
                  <a:gd name="T13" fmla="*/ 15 h 60"/>
                  <a:gd name="T14" fmla="*/ 54 w 65"/>
                  <a:gd name="T15" fmla="*/ 15 h 60"/>
                  <a:gd name="T16" fmla="*/ 59 w 65"/>
                  <a:gd name="T17" fmla="*/ 13 h 60"/>
                  <a:gd name="T18" fmla="*/ 56 w 65"/>
                  <a:gd name="T19" fmla="*/ 10 h 60"/>
                  <a:gd name="T20" fmla="*/ 53 w 65"/>
                  <a:gd name="T21" fmla="*/ 6 h 60"/>
                  <a:gd name="T22" fmla="*/ 49 w 65"/>
                  <a:gd name="T23" fmla="*/ 4 h 60"/>
                  <a:gd name="T24" fmla="*/ 45 w 65"/>
                  <a:gd name="T25" fmla="*/ 2 h 60"/>
                  <a:gd name="T26" fmla="*/ 41 w 65"/>
                  <a:gd name="T27" fmla="*/ 1 h 60"/>
                  <a:gd name="T28" fmla="*/ 36 w 65"/>
                  <a:gd name="T29" fmla="*/ 0 h 60"/>
                  <a:gd name="T30" fmla="*/ 31 w 65"/>
                  <a:gd name="T31" fmla="*/ 0 h 60"/>
                  <a:gd name="T32" fmla="*/ 0 w 65"/>
                  <a:gd name="T33" fmla="*/ 0 h 60"/>
                  <a:gd name="T34" fmla="*/ 58 w 65"/>
                  <a:gd name="T35" fmla="*/ 17 h 60"/>
                  <a:gd name="T36" fmla="*/ 54 w 65"/>
                  <a:gd name="T37" fmla="*/ 17 h 60"/>
                  <a:gd name="T38" fmla="*/ 49 w 65"/>
                  <a:gd name="T39" fmla="*/ 18 h 60"/>
                  <a:gd name="T40" fmla="*/ 45 w 65"/>
                  <a:gd name="T41" fmla="*/ 19 h 60"/>
                  <a:gd name="T42" fmla="*/ 41 w 65"/>
                  <a:gd name="T43" fmla="*/ 20 h 60"/>
                  <a:gd name="T44" fmla="*/ 36 w 65"/>
                  <a:gd name="T45" fmla="*/ 22 h 60"/>
                  <a:gd name="T46" fmla="*/ 33 w 65"/>
                  <a:gd name="T47" fmla="*/ 25 h 60"/>
                  <a:gd name="T48" fmla="*/ 29 w 65"/>
                  <a:gd name="T49" fmla="*/ 28 h 60"/>
                  <a:gd name="T50" fmla="*/ 26 w 65"/>
                  <a:gd name="T51" fmla="*/ 31 h 60"/>
                  <a:gd name="T52" fmla="*/ 24 w 65"/>
                  <a:gd name="T53" fmla="*/ 36 h 60"/>
                  <a:gd name="T54" fmla="*/ 22 w 65"/>
                  <a:gd name="T55" fmla="*/ 39 h 60"/>
                  <a:gd name="T56" fmla="*/ 21 w 65"/>
                  <a:gd name="T57" fmla="*/ 43 h 60"/>
                  <a:gd name="T58" fmla="*/ 22 w 65"/>
                  <a:gd name="T59" fmla="*/ 48 h 60"/>
                  <a:gd name="T60" fmla="*/ 23 w 65"/>
                  <a:gd name="T61" fmla="*/ 51 h 60"/>
                  <a:gd name="T62" fmla="*/ 26 w 65"/>
                  <a:gd name="T63" fmla="*/ 54 h 60"/>
                  <a:gd name="T64" fmla="*/ 29 w 65"/>
                  <a:gd name="T65" fmla="*/ 58 h 60"/>
                  <a:gd name="T66" fmla="*/ 33 w 65"/>
                  <a:gd name="T67" fmla="*/ 59 h 60"/>
                  <a:gd name="T68" fmla="*/ 38 w 65"/>
                  <a:gd name="T69" fmla="*/ 60 h 60"/>
                  <a:gd name="T70" fmla="*/ 42 w 65"/>
                  <a:gd name="T71" fmla="*/ 60 h 60"/>
                  <a:gd name="T72" fmla="*/ 46 w 65"/>
                  <a:gd name="T73" fmla="*/ 59 h 60"/>
                  <a:gd name="T74" fmla="*/ 50 w 65"/>
                  <a:gd name="T75" fmla="*/ 58 h 60"/>
                  <a:gd name="T76" fmla="*/ 53 w 65"/>
                  <a:gd name="T77" fmla="*/ 55 h 60"/>
                  <a:gd name="T78" fmla="*/ 57 w 65"/>
                  <a:gd name="T79" fmla="*/ 52 h 60"/>
                  <a:gd name="T80" fmla="*/ 59 w 65"/>
                  <a:gd name="T81" fmla="*/ 49 h 60"/>
                  <a:gd name="T82" fmla="*/ 62 w 65"/>
                  <a:gd name="T83" fmla="*/ 46 h 60"/>
                  <a:gd name="T84" fmla="*/ 64 w 65"/>
                  <a:gd name="T85" fmla="*/ 42 h 60"/>
                  <a:gd name="T86" fmla="*/ 65 w 65"/>
                  <a:gd name="T87" fmla="*/ 38 h 60"/>
                  <a:gd name="T88" fmla="*/ 65 w 65"/>
                  <a:gd name="T89" fmla="*/ 34 h 60"/>
                  <a:gd name="T90" fmla="*/ 65 w 65"/>
                  <a:gd name="T91" fmla="*/ 29 h 60"/>
                  <a:gd name="T92" fmla="*/ 64 w 65"/>
                  <a:gd name="T93" fmla="*/ 25 h 60"/>
                  <a:gd name="T94" fmla="*/ 63 w 65"/>
                  <a:gd name="T95" fmla="*/ 21 h 60"/>
                  <a:gd name="T96" fmla="*/ 62 w 65"/>
                  <a:gd name="T97" fmla="*/ 18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6" y="34"/>
                    </a:lnTo>
                    <a:lnTo>
                      <a:pt x="7" y="31"/>
                    </a:lnTo>
                    <a:lnTo>
                      <a:pt x="9" y="30"/>
                    </a:lnTo>
                    <a:lnTo>
                      <a:pt x="10" y="29"/>
                    </a:lnTo>
                    <a:lnTo>
                      <a:pt x="11" y="27"/>
                    </a:lnTo>
                    <a:lnTo>
                      <a:pt x="14" y="26"/>
                    </a:lnTo>
                    <a:lnTo>
                      <a:pt x="15" y="25"/>
                    </a:lnTo>
                    <a:lnTo>
                      <a:pt x="17" y="23"/>
                    </a:lnTo>
                    <a:lnTo>
                      <a:pt x="19" y="22"/>
                    </a:lnTo>
                    <a:lnTo>
                      <a:pt x="21" y="21"/>
                    </a:lnTo>
                    <a:lnTo>
                      <a:pt x="23" y="20"/>
                    </a:lnTo>
                    <a:lnTo>
                      <a:pt x="25" y="19"/>
                    </a:lnTo>
                    <a:lnTo>
                      <a:pt x="27" y="18"/>
                    </a:lnTo>
                    <a:lnTo>
                      <a:pt x="29" y="18"/>
                    </a:lnTo>
                    <a:lnTo>
                      <a:pt x="31" y="17"/>
                    </a:lnTo>
                    <a:lnTo>
                      <a:pt x="34" y="16"/>
                    </a:lnTo>
                    <a:lnTo>
                      <a:pt x="36" y="16"/>
                    </a:lnTo>
                    <a:lnTo>
                      <a:pt x="40" y="15"/>
                    </a:lnTo>
                    <a:lnTo>
                      <a:pt x="42" y="15"/>
                    </a:lnTo>
                    <a:lnTo>
                      <a:pt x="45"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8"/>
                    </a:lnTo>
                    <a:lnTo>
                      <a:pt x="54" y="7"/>
                    </a:lnTo>
                    <a:lnTo>
                      <a:pt x="53" y="7"/>
                    </a:lnTo>
                    <a:lnTo>
                      <a:pt x="53" y="6"/>
                    </a:lnTo>
                    <a:lnTo>
                      <a:pt x="52" y="6"/>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6" y="0"/>
                    </a:lnTo>
                    <a:lnTo>
                      <a:pt x="35" y="0"/>
                    </a:lnTo>
                    <a:lnTo>
                      <a:pt x="34" y="0"/>
                    </a:lnTo>
                    <a:lnTo>
                      <a:pt x="32" y="0"/>
                    </a:lnTo>
                    <a:lnTo>
                      <a:pt x="31" y="0"/>
                    </a:lnTo>
                    <a:lnTo>
                      <a:pt x="30" y="0"/>
                    </a:lnTo>
                    <a:lnTo>
                      <a:pt x="28" y="0"/>
                    </a:lnTo>
                    <a:lnTo>
                      <a:pt x="0" y="0"/>
                    </a:lnTo>
                    <a:close/>
                    <a:moveTo>
                      <a:pt x="62"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6" y="22"/>
                    </a:lnTo>
                    <a:lnTo>
                      <a:pt x="35" y="23"/>
                    </a:lnTo>
                    <a:lnTo>
                      <a:pt x="34" y="24"/>
                    </a:lnTo>
                    <a:lnTo>
                      <a:pt x="33" y="25"/>
                    </a:lnTo>
                    <a:lnTo>
                      <a:pt x="32" y="26"/>
                    </a:lnTo>
                    <a:lnTo>
                      <a:pt x="31" y="26"/>
                    </a:lnTo>
                    <a:lnTo>
                      <a:pt x="30" y="27"/>
                    </a:lnTo>
                    <a:lnTo>
                      <a:pt x="29" y="28"/>
                    </a:lnTo>
                    <a:lnTo>
                      <a:pt x="28" y="29"/>
                    </a:lnTo>
                    <a:lnTo>
                      <a:pt x="27" y="30"/>
                    </a:lnTo>
                    <a:lnTo>
                      <a:pt x="26" y="31"/>
                    </a:lnTo>
                    <a:lnTo>
                      <a:pt x="26" y="32"/>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29" y="58"/>
                    </a:lnTo>
                    <a:lnTo>
                      <a:pt x="30" y="58"/>
                    </a:lnTo>
                    <a:lnTo>
                      <a:pt x="31" y="58"/>
                    </a:lnTo>
                    <a:lnTo>
                      <a:pt x="32" y="59"/>
                    </a:lnTo>
                    <a:lnTo>
                      <a:pt x="33" y="59"/>
                    </a:lnTo>
                    <a:lnTo>
                      <a:pt x="34" y="59"/>
                    </a:lnTo>
                    <a:lnTo>
                      <a:pt x="35" y="60"/>
                    </a:lnTo>
                    <a:lnTo>
                      <a:pt x="36"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6"/>
                    </a:lnTo>
                    <a:lnTo>
                      <a:pt x="52" y="56"/>
                    </a:lnTo>
                    <a:lnTo>
                      <a:pt x="53" y="55"/>
                    </a:lnTo>
                    <a:lnTo>
                      <a:pt x="54" y="54"/>
                    </a:lnTo>
                    <a:lnTo>
                      <a:pt x="55" y="54"/>
                    </a:lnTo>
                    <a:lnTo>
                      <a:pt x="56" y="53"/>
                    </a:lnTo>
                    <a:lnTo>
                      <a:pt x="57" y="52"/>
                    </a:lnTo>
                    <a:lnTo>
                      <a:pt x="58" y="51"/>
                    </a:lnTo>
                    <a:lnTo>
                      <a:pt x="59" y="50"/>
                    </a:lnTo>
                    <a:lnTo>
                      <a:pt x="59" y="49"/>
                    </a:lnTo>
                    <a:lnTo>
                      <a:pt x="60"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2"/>
                    </a:lnTo>
                    <a:lnTo>
                      <a:pt x="65" y="31"/>
                    </a:lnTo>
                    <a:lnTo>
                      <a:pt x="65" y="30"/>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grpSp>
        <p:grpSp>
          <p:nvGrpSpPr>
            <p:cNvPr id="15" name="Group 11"/>
            <p:cNvGrpSpPr>
              <a:grpSpLocks/>
            </p:cNvGrpSpPr>
            <p:nvPr/>
          </p:nvGrpSpPr>
          <p:grpSpPr bwMode="auto">
            <a:xfrm>
              <a:off x="5124833" y="3301632"/>
              <a:ext cx="191247" cy="196790"/>
              <a:chOff x="3070" y="1952"/>
              <a:chExt cx="128" cy="126"/>
            </a:xfrm>
          </p:grpSpPr>
          <p:sp>
            <p:nvSpPr>
              <p:cNvPr id="466" name="Freeform 12"/>
              <p:cNvSpPr>
                <a:spLocks/>
              </p:cNvSpPr>
              <p:nvPr/>
            </p:nvSpPr>
            <p:spPr bwMode="gray">
              <a:xfrm>
                <a:off x="3070" y="1952"/>
                <a:ext cx="128" cy="126"/>
              </a:xfrm>
              <a:custGeom>
                <a:avLst/>
                <a:gdLst>
                  <a:gd name="T0" fmla="*/ 57 w 128"/>
                  <a:gd name="T1" fmla="*/ 126 h 126"/>
                  <a:gd name="T2" fmla="*/ 48 w 128"/>
                  <a:gd name="T3" fmla="*/ 124 h 126"/>
                  <a:gd name="T4" fmla="*/ 40 w 128"/>
                  <a:gd name="T5" fmla="*/ 121 h 126"/>
                  <a:gd name="T6" fmla="*/ 31 w 128"/>
                  <a:gd name="T7" fmla="*/ 117 h 126"/>
                  <a:gd name="T8" fmla="*/ 23 w 128"/>
                  <a:gd name="T9" fmla="*/ 111 h 126"/>
                  <a:gd name="T10" fmla="*/ 17 w 128"/>
                  <a:gd name="T11" fmla="*/ 105 h 126"/>
                  <a:gd name="T12" fmla="*/ 12 w 128"/>
                  <a:gd name="T13" fmla="*/ 98 h 126"/>
                  <a:gd name="T14" fmla="*/ 6 w 128"/>
                  <a:gd name="T15" fmla="*/ 90 h 126"/>
                  <a:gd name="T16" fmla="*/ 3 w 128"/>
                  <a:gd name="T17" fmla="*/ 81 h 126"/>
                  <a:gd name="T18" fmla="*/ 1 w 128"/>
                  <a:gd name="T19" fmla="*/ 73 h 126"/>
                  <a:gd name="T20" fmla="*/ 0 w 128"/>
                  <a:gd name="T21" fmla="*/ 62 h 126"/>
                  <a:gd name="T22" fmla="*/ 1 w 128"/>
                  <a:gd name="T23" fmla="*/ 53 h 126"/>
                  <a:gd name="T24" fmla="*/ 3 w 128"/>
                  <a:gd name="T25" fmla="*/ 45 h 126"/>
                  <a:gd name="T26" fmla="*/ 6 w 128"/>
                  <a:gd name="T27" fmla="*/ 35 h 126"/>
                  <a:gd name="T28" fmla="*/ 12 w 128"/>
                  <a:gd name="T29" fmla="*/ 28 h 126"/>
                  <a:gd name="T30" fmla="*/ 17 w 128"/>
                  <a:gd name="T31" fmla="*/ 21 h 126"/>
                  <a:gd name="T32" fmla="*/ 23 w 128"/>
                  <a:gd name="T33" fmla="*/ 14 h 126"/>
                  <a:gd name="T34" fmla="*/ 31 w 128"/>
                  <a:gd name="T35" fmla="*/ 9 h 126"/>
                  <a:gd name="T36" fmla="*/ 40 w 128"/>
                  <a:gd name="T37" fmla="*/ 5 h 126"/>
                  <a:gd name="T38" fmla="*/ 48 w 128"/>
                  <a:gd name="T39" fmla="*/ 2 h 126"/>
                  <a:gd name="T40" fmla="*/ 57 w 128"/>
                  <a:gd name="T41" fmla="*/ 0 h 126"/>
                  <a:gd name="T42" fmla="*/ 68 w 128"/>
                  <a:gd name="T43" fmla="*/ 0 h 126"/>
                  <a:gd name="T44" fmla="*/ 77 w 128"/>
                  <a:gd name="T45" fmla="*/ 1 h 126"/>
                  <a:gd name="T46" fmla="*/ 87 w 128"/>
                  <a:gd name="T47" fmla="*/ 4 h 126"/>
                  <a:gd name="T48" fmla="*/ 95 w 128"/>
                  <a:gd name="T49" fmla="*/ 7 h 126"/>
                  <a:gd name="T50" fmla="*/ 102 w 128"/>
                  <a:gd name="T51" fmla="*/ 12 h 126"/>
                  <a:gd name="T52" fmla="*/ 110 w 128"/>
                  <a:gd name="T53" fmla="*/ 18 h 126"/>
                  <a:gd name="T54" fmla="*/ 116 w 128"/>
                  <a:gd name="T55" fmla="*/ 25 h 126"/>
                  <a:gd name="T56" fmla="*/ 121 w 128"/>
                  <a:gd name="T57" fmla="*/ 33 h 126"/>
                  <a:gd name="T58" fmla="*/ 124 w 128"/>
                  <a:gd name="T59" fmla="*/ 41 h 126"/>
                  <a:gd name="T60" fmla="*/ 127 w 128"/>
                  <a:gd name="T61" fmla="*/ 50 h 126"/>
                  <a:gd name="T62" fmla="*/ 128 w 128"/>
                  <a:gd name="T63" fmla="*/ 59 h 126"/>
                  <a:gd name="T64" fmla="*/ 128 w 128"/>
                  <a:gd name="T65" fmla="*/ 70 h 126"/>
                  <a:gd name="T66" fmla="*/ 126 w 128"/>
                  <a:gd name="T67" fmla="*/ 79 h 126"/>
                  <a:gd name="T68" fmla="*/ 123 w 128"/>
                  <a:gd name="T69" fmla="*/ 87 h 126"/>
                  <a:gd name="T70" fmla="*/ 119 w 128"/>
                  <a:gd name="T71" fmla="*/ 96 h 126"/>
                  <a:gd name="T72" fmla="*/ 114 w 128"/>
                  <a:gd name="T73" fmla="*/ 103 h 126"/>
                  <a:gd name="T74" fmla="*/ 108 w 128"/>
                  <a:gd name="T75" fmla="*/ 109 h 126"/>
                  <a:gd name="T76" fmla="*/ 100 w 128"/>
                  <a:gd name="T77" fmla="*/ 116 h 126"/>
                  <a:gd name="T78" fmla="*/ 92 w 128"/>
                  <a:gd name="T79" fmla="*/ 120 h 126"/>
                  <a:gd name="T80" fmla="*/ 84 w 128"/>
                  <a:gd name="T81" fmla="*/ 123 h 126"/>
                  <a:gd name="T82" fmla="*/ 74 w 128"/>
                  <a:gd name="T83" fmla="*/ 125 h 126"/>
                  <a:gd name="T84" fmla="*/ 65 w 128"/>
                  <a:gd name="T85" fmla="*/ 126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7" y="126"/>
                    </a:lnTo>
                    <a:lnTo>
                      <a:pt x="54" y="125"/>
                    </a:lnTo>
                    <a:lnTo>
                      <a:pt x="51" y="125"/>
                    </a:lnTo>
                    <a:lnTo>
                      <a:pt x="48" y="124"/>
                    </a:lnTo>
                    <a:lnTo>
                      <a:pt x="45" y="123"/>
                    </a:lnTo>
                    <a:lnTo>
                      <a:pt x="42" y="122"/>
                    </a:lnTo>
                    <a:lnTo>
                      <a:pt x="40" y="121"/>
                    </a:lnTo>
                    <a:lnTo>
                      <a:pt x="37" y="120"/>
                    </a:lnTo>
                    <a:lnTo>
                      <a:pt x="33" y="119"/>
                    </a:lnTo>
                    <a:lnTo>
                      <a:pt x="31" y="117"/>
                    </a:lnTo>
                    <a:lnTo>
                      <a:pt x="28" y="116"/>
                    </a:lnTo>
                    <a:lnTo>
                      <a:pt x="26" y="113"/>
                    </a:lnTo>
                    <a:lnTo>
                      <a:pt x="23" y="111"/>
                    </a:lnTo>
                    <a:lnTo>
                      <a:pt x="21" y="109"/>
                    </a:lnTo>
                    <a:lnTo>
                      <a:pt x="19" y="107"/>
                    </a:lnTo>
                    <a:lnTo>
                      <a:pt x="17" y="105"/>
                    </a:lnTo>
                    <a:lnTo>
                      <a:pt x="15" y="103"/>
                    </a:lnTo>
                    <a:lnTo>
                      <a:pt x="13" y="101"/>
                    </a:lnTo>
                    <a:lnTo>
                      <a:pt x="12" y="98"/>
                    </a:lnTo>
                    <a:lnTo>
                      <a:pt x="10" y="96"/>
                    </a:lnTo>
                    <a:lnTo>
                      <a:pt x="7" y="93"/>
                    </a:lnTo>
                    <a:lnTo>
                      <a:pt x="6" y="90"/>
                    </a:lnTo>
                    <a:lnTo>
                      <a:pt x="5" y="87"/>
                    </a:lnTo>
                    <a:lnTo>
                      <a:pt x="4" y="84"/>
                    </a:lnTo>
                    <a:lnTo>
                      <a:pt x="3" y="81"/>
                    </a:lnTo>
                    <a:lnTo>
                      <a:pt x="2" y="79"/>
                    </a:lnTo>
                    <a:lnTo>
                      <a:pt x="1" y="76"/>
                    </a:lnTo>
                    <a:lnTo>
                      <a:pt x="1" y="73"/>
                    </a:lnTo>
                    <a:lnTo>
                      <a:pt x="0" y="70"/>
                    </a:lnTo>
                    <a:lnTo>
                      <a:pt x="0" y="66"/>
                    </a:lnTo>
                    <a:lnTo>
                      <a:pt x="0" y="62"/>
                    </a:lnTo>
                    <a:lnTo>
                      <a:pt x="0" y="59"/>
                    </a:lnTo>
                    <a:lnTo>
                      <a:pt x="0" y="56"/>
                    </a:lnTo>
                    <a:lnTo>
                      <a:pt x="1" y="53"/>
                    </a:lnTo>
                    <a:lnTo>
                      <a:pt x="1" y="50"/>
                    </a:lnTo>
                    <a:lnTo>
                      <a:pt x="2" y="47"/>
                    </a:lnTo>
                    <a:lnTo>
                      <a:pt x="3" y="45"/>
                    </a:lnTo>
                    <a:lnTo>
                      <a:pt x="4" y="41"/>
                    </a:lnTo>
                    <a:lnTo>
                      <a:pt x="5" y="38"/>
                    </a:lnTo>
                    <a:lnTo>
                      <a:pt x="6" y="35"/>
                    </a:lnTo>
                    <a:lnTo>
                      <a:pt x="7" y="33"/>
                    </a:lnTo>
                    <a:lnTo>
                      <a:pt x="10" y="30"/>
                    </a:lnTo>
                    <a:lnTo>
                      <a:pt x="12" y="28"/>
                    </a:lnTo>
                    <a:lnTo>
                      <a:pt x="13" y="25"/>
                    </a:lnTo>
                    <a:lnTo>
                      <a:pt x="15" y="23"/>
                    </a:lnTo>
                    <a:lnTo>
                      <a:pt x="17" y="21"/>
                    </a:lnTo>
                    <a:lnTo>
                      <a:pt x="19" y="18"/>
                    </a:lnTo>
                    <a:lnTo>
                      <a:pt x="21" y="16"/>
                    </a:lnTo>
                    <a:lnTo>
                      <a:pt x="23" y="14"/>
                    </a:lnTo>
                    <a:lnTo>
                      <a:pt x="26" y="12"/>
                    </a:lnTo>
                    <a:lnTo>
                      <a:pt x="28" y="10"/>
                    </a:lnTo>
                    <a:lnTo>
                      <a:pt x="31" y="9"/>
                    </a:lnTo>
                    <a:lnTo>
                      <a:pt x="33" y="7"/>
                    </a:lnTo>
                    <a:lnTo>
                      <a:pt x="37" y="6"/>
                    </a:lnTo>
                    <a:lnTo>
                      <a:pt x="40" y="5"/>
                    </a:lnTo>
                    <a:lnTo>
                      <a:pt x="42" y="4"/>
                    </a:lnTo>
                    <a:lnTo>
                      <a:pt x="45" y="3"/>
                    </a:lnTo>
                    <a:lnTo>
                      <a:pt x="48" y="2"/>
                    </a:lnTo>
                    <a:lnTo>
                      <a:pt x="51" y="1"/>
                    </a:lnTo>
                    <a:lnTo>
                      <a:pt x="54" y="1"/>
                    </a:lnTo>
                    <a:lnTo>
                      <a:pt x="57"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5" y="14"/>
                    </a:lnTo>
                    <a:lnTo>
                      <a:pt x="108" y="16"/>
                    </a:lnTo>
                    <a:lnTo>
                      <a:pt x="110" y="18"/>
                    </a:lnTo>
                    <a:lnTo>
                      <a:pt x="112" y="21"/>
                    </a:lnTo>
                    <a:lnTo>
                      <a:pt x="114" y="23"/>
                    </a:lnTo>
                    <a:lnTo>
                      <a:pt x="116" y="25"/>
                    </a:lnTo>
                    <a:lnTo>
                      <a:pt x="117" y="28"/>
                    </a:lnTo>
                    <a:lnTo>
                      <a:pt x="119" y="30"/>
                    </a:lnTo>
                    <a:lnTo>
                      <a:pt x="121" y="33"/>
                    </a:lnTo>
                    <a:lnTo>
                      <a:pt x="122" y="35"/>
                    </a:lnTo>
                    <a:lnTo>
                      <a:pt x="123" y="38"/>
                    </a:lnTo>
                    <a:lnTo>
                      <a:pt x="124" y="41"/>
                    </a:lnTo>
                    <a:lnTo>
                      <a:pt x="125" y="45"/>
                    </a:lnTo>
                    <a:lnTo>
                      <a:pt x="126" y="47"/>
                    </a:lnTo>
                    <a:lnTo>
                      <a:pt x="127" y="50"/>
                    </a:lnTo>
                    <a:lnTo>
                      <a:pt x="127" y="53"/>
                    </a:lnTo>
                    <a:lnTo>
                      <a:pt x="128" y="56"/>
                    </a:lnTo>
                    <a:lnTo>
                      <a:pt x="128" y="59"/>
                    </a:lnTo>
                    <a:lnTo>
                      <a:pt x="128" y="62"/>
                    </a:lnTo>
                    <a:lnTo>
                      <a:pt x="128" y="66"/>
                    </a:lnTo>
                    <a:lnTo>
                      <a:pt x="128" y="70"/>
                    </a:lnTo>
                    <a:lnTo>
                      <a:pt x="127" y="73"/>
                    </a:lnTo>
                    <a:lnTo>
                      <a:pt x="127" y="76"/>
                    </a:lnTo>
                    <a:lnTo>
                      <a:pt x="126" y="79"/>
                    </a:lnTo>
                    <a:lnTo>
                      <a:pt x="125" y="81"/>
                    </a:lnTo>
                    <a:lnTo>
                      <a:pt x="124" y="84"/>
                    </a:lnTo>
                    <a:lnTo>
                      <a:pt x="123" y="87"/>
                    </a:lnTo>
                    <a:lnTo>
                      <a:pt x="122" y="90"/>
                    </a:lnTo>
                    <a:lnTo>
                      <a:pt x="121" y="93"/>
                    </a:lnTo>
                    <a:lnTo>
                      <a:pt x="119" y="96"/>
                    </a:lnTo>
                    <a:lnTo>
                      <a:pt x="117" y="98"/>
                    </a:lnTo>
                    <a:lnTo>
                      <a:pt x="116" y="101"/>
                    </a:lnTo>
                    <a:lnTo>
                      <a:pt x="114" y="103"/>
                    </a:lnTo>
                    <a:lnTo>
                      <a:pt x="112" y="105"/>
                    </a:lnTo>
                    <a:lnTo>
                      <a:pt x="110" y="107"/>
                    </a:lnTo>
                    <a:lnTo>
                      <a:pt x="108" y="109"/>
                    </a:lnTo>
                    <a:lnTo>
                      <a:pt x="105" y="111"/>
                    </a:lnTo>
                    <a:lnTo>
                      <a:pt x="102" y="113"/>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F8CA06"/>
              </a:solidFill>
              <a:ln w="9525">
                <a:noFill/>
                <a:round/>
                <a:headEnd/>
                <a:tailEnd/>
              </a:ln>
            </p:spPr>
            <p:txBody>
              <a:bodyPr/>
              <a:lstStyle/>
              <a:p>
                <a:endParaRPr lang="en-US"/>
              </a:p>
            </p:txBody>
          </p:sp>
          <p:sp>
            <p:nvSpPr>
              <p:cNvPr id="467" name="Freeform 13"/>
              <p:cNvSpPr>
                <a:spLocks noEditPoints="1"/>
              </p:cNvSpPr>
              <p:nvPr/>
            </p:nvSpPr>
            <p:spPr bwMode="gray">
              <a:xfrm>
                <a:off x="3105" y="1986"/>
                <a:ext cx="64" cy="60"/>
              </a:xfrm>
              <a:custGeom>
                <a:avLst/>
                <a:gdLst>
                  <a:gd name="T0" fmla="*/ 1 w 64"/>
                  <a:gd name="T1" fmla="*/ 44 h 60"/>
                  <a:gd name="T2" fmla="*/ 4 w 64"/>
                  <a:gd name="T3" fmla="*/ 37 h 60"/>
                  <a:gd name="T4" fmla="*/ 9 w 64"/>
                  <a:gd name="T5" fmla="*/ 30 h 60"/>
                  <a:gd name="T6" fmla="*/ 14 w 64"/>
                  <a:gd name="T7" fmla="*/ 25 h 60"/>
                  <a:gd name="T8" fmla="*/ 22 w 64"/>
                  <a:gd name="T9" fmla="*/ 20 h 60"/>
                  <a:gd name="T10" fmla="*/ 31 w 64"/>
                  <a:gd name="T11" fmla="*/ 17 h 60"/>
                  <a:gd name="T12" fmla="*/ 41 w 64"/>
                  <a:gd name="T13" fmla="*/ 15 h 60"/>
                  <a:gd name="T14" fmla="*/ 54 w 64"/>
                  <a:gd name="T15" fmla="*/ 15 h 60"/>
                  <a:gd name="T16" fmla="*/ 59 w 64"/>
                  <a:gd name="T17" fmla="*/ 13 h 60"/>
                  <a:gd name="T18" fmla="*/ 56 w 64"/>
                  <a:gd name="T19" fmla="*/ 10 h 60"/>
                  <a:gd name="T20" fmla="*/ 53 w 64"/>
                  <a:gd name="T21" fmla="*/ 6 h 60"/>
                  <a:gd name="T22" fmla="*/ 49 w 64"/>
                  <a:gd name="T23" fmla="*/ 4 h 60"/>
                  <a:gd name="T24" fmla="*/ 44 w 64"/>
                  <a:gd name="T25" fmla="*/ 2 h 60"/>
                  <a:gd name="T26" fmla="*/ 40 w 64"/>
                  <a:gd name="T27" fmla="*/ 1 h 60"/>
                  <a:gd name="T28" fmla="*/ 36 w 64"/>
                  <a:gd name="T29" fmla="*/ 0 h 60"/>
                  <a:gd name="T30" fmla="*/ 31 w 64"/>
                  <a:gd name="T31" fmla="*/ 0 h 60"/>
                  <a:gd name="T32" fmla="*/ 0 w 64"/>
                  <a:gd name="T33" fmla="*/ 0 h 60"/>
                  <a:gd name="T34" fmla="*/ 58 w 64"/>
                  <a:gd name="T35" fmla="*/ 17 h 60"/>
                  <a:gd name="T36" fmla="*/ 54 w 64"/>
                  <a:gd name="T37" fmla="*/ 17 h 60"/>
                  <a:gd name="T38" fmla="*/ 49 w 64"/>
                  <a:gd name="T39" fmla="*/ 18 h 60"/>
                  <a:gd name="T40" fmla="*/ 44 w 64"/>
                  <a:gd name="T41" fmla="*/ 19 h 60"/>
                  <a:gd name="T42" fmla="*/ 40 w 64"/>
                  <a:gd name="T43" fmla="*/ 20 h 60"/>
                  <a:gd name="T44" fmla="*/ 36 w 64"/>
                  <a:gd name="T45" fmla="*/ 22 h 60"/>
                  <a:gd name="T46" fmla="*/ 33 w 64"/>
                  <a:gd name="T47" fmla="*/ 25 h 60"/>
                  <a:gd name="T48" fmla="*/ 29 w 64"/>
                  <a:gd name="T49" fmla="*/ 28 h 60"/>
                  <a:gd name="T50" fmla="*/ 26 w 64"/>
                  <a:gd name="T51" fmla="*/ 31 h 60"/>
                  <a:gd name="T52" fmla="*/ 24 w 64"/>
                  <a:gd name="T53" fmla="*/ 36 h 60"/>
                  <a:gd name="T54" fmla="*/ 21 w 64"/>
                  <a:gd name="T55" fmla="*/ 39 h 60"/>
                  <a:gd name="T56" fmla="*/ 20 w 64"/>
                  <a:gd name="T57" fmla="*/ 43 h 60"/>
                  <a:gd name="T58" fmla="*/ 21 w 64"/>
                  <a:gd name="T59" fmla="*/ 48 h 60"/>
                  <a:gd name="T60" fmla="*/ 22 w 64"/>
                  <a:gd name="T61" fmla="*/ 51 h 60"/>
                  <a:gd name="T62" fmla="*/ 26 w 64"/>
                  <a:gd name="T63" fmla="*/ 54 h 60"/>
                  <a:gd name="T64" fmla="*/ 29 w 64"/>
                  <a:gd name="T65" fmla="*/ 58 h 60"/>
                  <a:gd name="T66" fmla="*/ 33 w 64"/>
                  <a:gd name="T67" fmla="*/ 59 h 60"/>
                  <a:gd name="T68" fmla="*/ 37 w 64"/>
                  <a:gd name="T69" fmla="*/ 60 h 60"/>
                  <a:gd name="T70" fmla="*/ 41 w 64"/>
                  <a:gd name="T71" fmla="*/ 60 h 60"/>
                  <a:gd name="T72" fmla="*/ 45 w 64"/>
                  <a:gd name="T73" fmla="*/ 59 h 60"/>
                  <a:gd name="T74" fmla="*/ 50 w 64"/>
                  <a:gd name="T75" fmla="*/ 58 h 60"/>
                  <a:gd name="T76" fmla="*/ 53 w 64"/>
                  <a:gd name="T77" fmla="*/ 55 h 60"/>
                  <a:gd name="T78" fmla="*/ 57 w 64"/>
                  <a:gd name="T79" fmla="*/ 52 h 60"/>
                  <a:gd name="T80" fmla="*/ 59 w 64"/>
                  <a:gd name="T81" fmla="*/ 49 h 60"/>
                  <a:gd name="T82" fmla="*/ 61 w 64"/>
                  <a:gd name="T83" fmla="*/ 46 h 60"/>
                  <a:gd name="T84" fmla="*/ 63 w 64"/>
                  <a:gd name="T85" fmla="*/ 42 h 60"/>
                  <a:gd name="T86" fmla="*/ 64 w 64"/>
                  <a:gd name="T87" fmla="*/ 38 h 60"/>
                  <a:gd name="T88" fmla="*/ 64 w 64"/>
                  <a:gd name="T89" fmla="*/ 34 h 60"/>
                  <a:gd name="T90" fmla="*/ 64 w 64"/>
                  <a:gd name="T91" fmla="*/ 29 h 60"/>
                  <a:gd name="T92" fmla="*/ 63 w 64"/>
                  <a:gd name="T93" fmla="*/ 25 h 60"/>
                  <a:gd name="T94" fmla="*/ 62 w 64"/>
                  <a:gd name="T95" fmla="*/ 21 h 60"/>
                  <a:gd name="T96" fmla="*/ 61 w 64"/>
                  <a:gd name="T97" fmla="*/ 18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1"/>
                    </a:lnTo>
                    <a:lnTo>
                      <a:pt x="9" y="30"/>
                    </a:lnTo>
                    <a:lnTo>
                      <a:pt x="10" y="29"/>
                    </a:lnTo>
                    <a:lnTo>
                      <a:pt x="11" y="27"/>
                    </a:lnTo>
                    <a:lnTo>
                      <a:pt x="13" y="26"/>
                    </a:lnTo>
                    <a:lnTo>
                      <a:pt x="14" y="25"/>
                    </a:lnTo>
                    <a:lnTo>
                      <a:pt x="16" y="23"/>
                    </a:lnTo>
                    <a:lnTo>
                      <a:pt x="18" y="22"/>
                    </a:lnTo>
                    <a:lnTo>
                      <a:pt x="20" y="21"/>
                    </a:lnTo>
                    <a:lnTo>
                      <a:pt x="22" y="20"/>
                    </a:lnTo>
                    <a:lnTo>
                      <a:pt x="25" y="19"/>
                    </a:lnTo>
                    <a:lnTo>
                      <a:pt x="27" y="18"/>
                    </a:lnTo>
                    <a:lnTo>
                      <a:pt x="29" y="18"/>
                    </a:lnTo>
                    <a:lnTo>
                      <a:pt x="31" y="17"/>
                    </a:lnTo>
                    <a:lnTo>
                      <a:pt x="34" y="16"/>
                    </a:lnTo>
                    <a:lnTo>
                      <a:pt x="36" y="16"/>
                    </a:lnTo>
                    <a:lnTo>
                      <a:pt x="39" y="15"/>
                    </a:lnTo>
                    <a:lnTo>
                      <a:pt x="41" y="15"/>
                    </a:lnTo>
                    <a:lnTo>
                      <a:pt x="44" y="15"/>
                    </a:lnTo>
                    <a:lnTo>
                      <a:pt x="47" y="15"/>
                    </a:lnTo>
                    <a:lnTo>
                      <a:pt x="51" y="15"/>
                    </a:lnTo>
                    <a:lnTo>
                      <a:pt x="54" y="15"/>
                    </a:lnTo>
                    <a:lnTo>
                      <a:pt x="57" y="15"/>
                    </a:lnTo>
                    <a:lnTo>
                      <a:pt x="60" y="15"/>
                    </a:lnTo>
                    <a:lnTo>
                      <a:pt x="59" y="14"/>
                    </a:lnTo>
                    <a:lnTo>
                      <a:pt x="59" y="13"/>
                    </a:lnTo>
                    <a:lnTo>
                      <a:pt x="58" y="12"/>
                    </a:lnTo>
                    <a:lnTo>
                      <a:pt x="57" y="11"/>
                    </a:lnTo>
                    <a:lnTo>
                      <a:pt x="56" y="11"/>
                    </a:lnTo>
                    <a:lnTo>
                      <a:pt x="56" y="10"/>
                    </a:lnTo>
                    <a:lnTo>
                      <a:pt x="55" y="8"/>
                    </a:lnTo>
                    <a:lnTo>
                      <a:pt x="54" y="7"/>
                    </a:lnTo>
                    <a:lnTo>
                      <a:pt x="53" y="7"/>
                    </a:lnTo>
                    <a:lnTo>
                      <a:pt x="53" y="6"/>
                    </a:lnTo>
                    <a:lnTo>
                      <a:pt x="52" y="6"/>
                    </a:lnTo>
                    <a:lnTo>
                      <a:pt x="51" y="5"/>
                    </a:lnTo>
                    <a:lnTo>
                      <a:pt x="50" y="5"/>
                    </a:lnTo>
                    <a:lnTo>
                      <a:pt x="49" y="4"/>
                    </a:lnTo>
                    <a:lnTo>
                      <a:pt x="47" y="4"/>
                    </a:lnTo>
                    <a:lnTo>
                      <a:pt x="46" y="3"/>
                    </a:lnTo>
                    <a:lnTo>
                      <a:pt x="45" y="3"/>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7" y="18"/>
                    </a:lnTo>
                    <a:lnTo>
                      <a:pt x="46"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7"/>
                    </a:lnTo>
                    <a:lnTo>
                      <a:pt x="29" y="28"/>
                    </a:lnTo>
                    <a:lnTo>
                      <a:pt x="28" y="29"/>
                    </a:lnTo>
                    <a:lnTo>
                      <a:pt x="27" y="30"/>
                    </a:lnTo>
                    <a:lnTo>
                      <a:pt x="26" y="31"/>
                    </a:lnTo>
                    <a:lnTo>
                      <a:pt x="26" y="32"/>
                    </a:lnTo>
                    <a:lnTo>
                      <a:pt x="25" y="34"/>
                    </a:lnTo>
                    <a:lnTo>
                      <a:pt x="24" y="35"/>
                    </a:lnTo>
                    <a:lnTo>
                      <a:pt x="24" y="36"/>
                    </a:lnTo>
                    <a:lnTo>
                      <a:pt x="22" y="37"/>
                    </a:lnTo>
                    <a:lnTo>
                      <a:pt x="22" y="38"/>
                    </a:lnTo>
                    <a:lnTo>
                      <a:pt x="22" y="39"/>
                    </a:lnTo>
                    <a:lnTo>
                      <a:pt x="21" y="39"/>
                    </a:lnTo>
                    <a:lnTo>
                      <a:pt x="21" y="40"/>
                    </a:lnTo>
                    <a:lnTo>
                      <a:pt x="21" y="41"/>
                    </a:lnTo>
                    <a:lnTo>
                      <a:pt x="20" y="42"/>
                    </a:lnTo>
                    <a:lnTo>
                      <a:pt x="20" y="43"/>
                    </a:lnTo>
                    <a:lnTo>
                      <a:pt x="20" y="44"/>
                    </a:lnTo>
                    <a:lnTo>
                      <a:pt x="20" y="45"/>
                    </a:lnTo>
                    <a:lnTo>
                      <a:pt x="21" y="46"/>
                    </a:lnTo>
                    <a:lnTo>
                      <a:pt x="21" y="48"/>
                    </a:lnTo>
                    <a:lnTo>
                      <a:pt x="21" y="49"/>
                    </a:lnTo>
                    <a:lnTo>
                      <a:pt x="22" y="50"/>
                    </a:lnTo>
                    <a:lnTo>
                      <a:pt x="22" y="51"/>
                    </a:lnTo>
                    <a:lnTo>
                      <a:pt x="24" y="52"/>
                    </a:lnTo>
                    <a:lnTo>
                      <a:pt x="24" y="53"/>
                    </a:lnTo>
                    <a:lnTo>
                      <a:pt x="25" y="54"/>
                    </a:lnTo>
                    <a:lnTo>
                      <a:pt x="26" y="54"/>
                    </a:lnTo>
                    <a:lnTo>
                      <a:pt x="27" y="55"/>
                    </a:lnTo>
                    <a:lnTo>
                      <a:pt x="28" y="56"/>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6" y="59"/>
                    </a:lnTo>
                    <a:lnTo>
                      <a:pt x="47" y="59"/>
                    </a:lnTo>
                    <a:lnTo>
                      <a:pt x="49" y="58"/>
                    </a:lnTo>
                    <a:lnTo>
                      <a:pt x="50" y="58"/>
                    </a:lnTo>
                    <a:lnTo>
                      <a:pt x="51" y="56"/>
                    </a:lnTo>
                    <a:lnTo>
                      <a:pt x="52" y="56"/>
                    </a:lnTo>
                    <a:lnTo>
                      <a:pt x="53" y="55"/>
                    </a:lnTo>
                    <a:lnTo>
                      <a:pt x="54" y="54"/>
                    </a:lnTo>
                    <a:lnTo>
                      <a:pt x="55" y="54"/>
                    </a:lnTo>
                    <a:lnTo>
                      <a:pt x="56" y="53"/>
                    </a:lnTo>
                    <a:lnTo>
                      <a:pt x="57" y="52"/>
                    </a:lnTo>
                    <a:lnTo>
                      <a:pt x="58" y="51"/>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2"/>
                    </a:lnTo>
                    <a:lnTo>
                      <a:pt x="64" y="31"/>
                    </a:lnTo>
                    <a:lnTo>
                      <a:pt x="64" y="30"/>
                    </a:lnTo>
                    <a:lnTo>
                      <a:pt x="64" y="29"/>
                    </a:lnTo>
                    <a:lnTo>
                      <a:pt x="64" y="28"/>
                    </a:lnTo>
                    <a:lnTo>
                      <a:pt x="64" y="27"/>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sp>
          <p:nvSpPr>
            <p:cNvPr id="16" name="Freeform 14"/>
            <p:cNvSpPr>
              <a:spLocks/>
            </p:cNvSpPr>
            <p:nvPr/>
          </p:nvSpPr>
          <p:spPr bwMode="gray">
            <a:xfrm>
              <a:off x="5120351" y="3325059"/>
              <a:ext cx="191247" cy="198353"/>
            </a:xfrm>
            <a:custGeom>
              <a:avLst/>
              <a:gdLst>
                <a:gd name="T0" fmla="*/ 2147483647 w 128"/>
                <a:gd name="T1" fmla="*/ 2147483647 h 127"/>
                <a:gd name="T2" fmla="*/ 2147483647 w 128"/>
                <a:gd name="T3" fmla="*/ 2147483647 h 127"/>
                <a:gd name="T4" fmla="*/ 2147483647 w 128"/>
                <a:gd name="T5" fmla="*/ 2147483647 h 127"/>
                <a:gd name="T6" fmla="*/ 2147483647 w 128"/>
                <a:gd name="T7" fmla="*/ 2147483647 h 127"/>
                <a:gd name="T8" fmla="*/ 2147483647 w 128"/>
                <a:gd name="T9" fmla="*/ 2147483647 h 127"/>
                <a:gd name="T10" fmla="*/ 2147483647 w 128"/>
                <a:gd name="T11" fmla="*/ 2147483647 h 127"/>
                <a:gd name="T12" fmla="*/ 2147483647 w 128"/>
                <a:gd name="T13" fmla="*/ 2147483647 h 127"/>
                <a:gd name="T14" fmla="*/ 2147483647 w 128"/>
                <a:gd name="T15" fmla="*/ 2147483647 h 127"/>
                <a:gd name="T16" fmla="*/ 2147483647 w 128"/>
                <a:gd name="T17" fmla="*/ 2147483647 h 127"/>
                <a:gd name="T18" fmla="*/ 2147483647 w 128"/>
                <a:gd name="T19" fmla="*/ 2147483647 h 127"/>
                <a:gd name="T20" fmla="*/ 0 w 128"/>
                <a:gd name="T21" fmla="*/ 2147483647 h 127"/>
                <a:gd name="T22" fmla="*/ 2147483647 w 128"/>
                <a:gd name="T23" fmla="*/ 2147483647 h 127"/>
                <a:gd name="T24" fmla="*/ 2147483647 w 128"/>
                <a:gd name="T25" fmla="*/ 2147483647 h 127"/>
                <a:gd name="T26" fmla="*/ 2147483647 w 128"/>
                <a:gd name="T27" fmla="*/ 2147483647 h 127"/>
                <a:gd name="T28" fmla="*/ 2147483647 w 128"/>
                <a:gd name="T29" fmla="*/ 2147483647 h 127"/>
                <a:gd name="T30" fmla="*/ 2147483647 w 128"/>
                <a:gd name="T31" fmla="*/ 2147483647 h 127"/>
                <a:gd name="T32" fmla="*/ 2147483647 w 128"/>
                <a:gd name="T33" fmla="*/ 2147483647 h 127"/>
                <a:gd name="T34" fmla="*/ 2147483647 w 128"/>
                <a:gd name="T35" fmla="*/ 2147483647 h 127"/>
                <a:gd name="T36" fmla="*/ 2147483647 w 128"/>
                <a:gd name="T37" fmla="*/ 2147483647 h 127"/>
                <a:gd name="T38" fmla="*/ 2147483647 w 128"/>
                <a:gd name="T39" fmla="*/ 2147483647 h 127"/>
                <a:gd name="T40" fmla="*/ 2147483647 w 128"/>
                <a:gd name="T41" fmla="*/ 0 h 127"/>
                <a:gd name="T42" fmla="*/ 2147483647 w 128"/>
                <a:gd name="T43" fmla="*/ 0 h 127"/>
                <a:gd name="T44" fmla="*/ 2147483647 w 128"/>
                <a:gd name="T45" fmla="*/ 2147483647 h 127"/>
                <a:gd name="T46" fmla="*/ 2147483647 w 128"/>
                <a:gd name="T47" fmla="*/ 2147483647 h 127"/>
                <a:gd name="T48" fmla="*/ 2147483647 w 128"/>
                <a:gd name="T49" fmla="*/ 2147483647 h 127"/>
                <a:gd name="T50" fmla="*/ 2147483647 w 128"/>
                <a:gd name="T51" fmla="*/ 2147483647 h 127"/>
                <a:gd name="T52" fmla="*/ 2147483647 w 128"/>
                <a:gd name="T53" fmla="*/ 2147483647 h 127"/>
                <a:gd name="T54" fmla="*/ 2147483647 w 128"/>
                <a:gd name="T55" fmla="*/ 2147483647 h 127"/>
                <a:gd name="T56" fmla="*/ 2147483647 w 128"/>
                <a:gd name="T57" fmla="*/ 2147483647 h 127"/>
                <a:gd name="T58" fmla="*/ 2147483647 w 128"/>
                <a:gd name="T59" fmla="*/ 2147483647 h 127"/>
                <a:gd name="T60" fmla="*/ 2147483647 w 128"/>
                <a:gd name="T61" fmla="*/ 2147483647 h 127"/>
                <a:gd name="T62" fmla="*/ 2147483647 w 128"/>
                <a:gd name="T63" fmla="*/ 2147483647 h 127"/>
                <a:gd name="T64" fmla="*/ 2147483647 w 128"/>
                <a:gd name="T65" fmla="*/ 2147483647 h 127"/>
                <a:gd name="T66" fmla="*/ 2147483647 w 128"/>
                <a:gd name="T67" fmla="*/ 2147483647 h 127"/>
                <a:gd name="T68" fmla="*/ 2147483647 w 128"/>
                <a:gd name="T69" fmla="*/ 2147483647 h 127"/>
                <a:gd name="T70" fmla="*/ 2147483647 w 128"/>
                <a:gd name="T71" fmla="*/ 2147483647 h 127"/>
                <a:gd name="T72" fmla="*/ 2147483647 w 128"/>
                <a:gd name="T73" fmla="*/ 2147483647 h 127"/>
                <a:gd name="T74" fmla="*/ 2147483647 w 128"/>
                <a:gd name="T75" fmla="*/ 2147483647 h 127"/>
                <a:gd name="T76" fmla="*/ 2147483647 w 128"/>
                <a:gd name="T77" fmla="*/ 2147483647 h 127"/>
                <a:gd name="T78" fmla="*/ 2147483647 w 128"/>
                <a:gd name="T79" fmla="*/ 2147483647 h 127"/>
                <a:gd name="T80" fmla="*/ 2147483647 w 128"/>
                <a:gd name="T81" fmla="*/ 2147483647 h 127"/>
                <a:gd name="T82" fmla="*/ 2147483647 w 128"/>
                <a:gd name="T83" fmla="*/ 2147483647 h 127"/>
                <a:gd name="T84" fmla="*/ 2147483647 w 128"/>
                <a:gd name="T85" fmla="*/ 2147483647 h 1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7"/>
                <a:gd name="T131" fmla="*/ 128 w 128"/>
                <a:gd name="T132" fmla="*/ 127 h 12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7">
                  <a:moveTo>
                    <a:pt x="65" y="127"/>
                  </a:moveTo>
                  <a:lnTo>
                    <a:pt x="60" y="127"/>
                  </a:lnTo>
                  <a:lnTo>
                    <a:pt x="57" y="127"/>
                  </a:lnTo>
                  <a:lnTo>
                    <a:pt x="54" y="126"/>
                  </a:lnTo>
                  <a:lnTo>
                    <a:pt x="51" y="126"/>
                  </a:lnTo>
                  <a:lnTo>
                    <a:pt x="48" y="125"/>
                  </a:lnTo>
                  <a:lnTo>
                    <a:pt x="45" y="123"/>
                  </a:lnTo>
                  <a:lnTo>
                    <a:pt x="42" y="122"/>
                  </a:lnTo>
                  <a:lnTo>
                    <a:pt x="40" y="121"/>
                  </a:lnTo>
                  <a:lnTo>
                    <a:pt x="36" y="120"/>
                  </a:lnTo>
                  <a:lnTo>
                    <a:pt x="33" y="119"/>
                  </a:lnTo>
                  <a:lnTo>
                    <a:pt x="31" y="117"/>
                  </a:lnTo>
                  <a:lnTo>
                    <a:pt x="28" y="116"/>
                  </a:lnTo>
                  <a:lnTo>
                    <a:pt x="26" y="114"/>
                  </a:lnTo>
                  <a:lnTo>
                    <a:pt x="23" y="112"/>
                  </a:lnTo>
                  <a:lnTo>
                    <a:pt x="21" y="110"/>
                  </a:lnTo>
                  <a:lnTo>
                    <a:pt x="19" y="108"/>
                  </a:lnTo>
                  <a:lnTo>
                    <a:pt x="17" y="106"/>
                  </a:lnTo>
                  <a:lnTo>
                    <a:pt x="15" y="104"/>
                  </a:lnTo>
                  <a:lnTo>
                    <a:pt x="13" y="102"/>
                  </a:lnTo>
                  <a:lnTo>
                    <a:pt x="11" y="98"/>
                  </a:lnTo>
                  <a:lnTo>
                    <a:pt x="9" y="96"/>
                  </a:lnTo>
                  <a:lnTo>
                    <a:pt x="7" y="93"/>
                  </a:lnTo>
                  <a:lnTo>
                    <a:pt x="6" y="91"/>
                  </a:lnTo>
                  <a:lnTo>
                    <a:pt x="5" y="88"/>
                  </a:lnTo>
                  <a:lnTo>
                    <a:pt x="4" y="85"/>
                  </a:lnTo>
                  <a:lnTo>
                    <a:pt x="3" y="82"/>
                  </a:lnTo>
                  <a:lnTo>
                    <a:pt x="2" y="80"/>
                  </a:lnTo>
                  <a:lnTo>
                    <a:pt x="1" y="77"/>
                  </a:lnTo>
                  <a:lnTo>
                    <a:pt x="1" y="73"/>
                  </a:lnTo>
                  <a:lnTo>
                    <a:pt x="0" y="70"/>
                  </a:lnTo>
                  <a:lnTo>
                    <a:pt x="0" y="67"/>
                  </a:lnTo>
                  <a:lnTo>
                    <a:pt x="0" y="63"/>
                  </a:lnTo>
                  <a:lnTo>
                    <a:pt x="0" y="60"/>
                  </a:lnTo>
                  <a:lnTo>
                    <a:pt x="0" y="57"/>
                  </a:lnTo>
                  <a:lnTo>
                    <a:pt x="1" y="54"/>
                  </a:lnTo>
                  <a:lnTo>
                    <a:pt x="1" y="50"/>
                  </a:lnTo>
                  <a:lnTo>
                    <a:pt x="2" y="47"/>
                  </a:lnTo>
                  <a:lnTo>
                    <a:pt x="3" y="45"/>
                  </a:lnTo>
                  <a:lnTo>
                    <a:pt x="4" y="42"/>
                  </a:lnTo>
                  <a:lnTo>
                    <a:pt x="5" y="39"/>
                  </a:lnTo>
                  <a:lnTo>
                    <a:pt x="6" y="36"/>
                  </a:lnTo>
                  <a:lnTo>
                    <a:pt x="7" y="34"/>
                  </a:lnTo>
                  <a:lnTo>
                    <a:pt x="9" y="31"/>
                  </a:lnTo>
                  <a:lnTo>
                    <a:pt x="11" y="29"/>
                  </a:lnTo>
                  <a:lnTo>
                    <a:pt x="13" y="25"/>
                  </a:lnTo>
                  <a:lnTo>
                    <a:pt x="15" y="23"/>
                  </a:lnTo>
                  <a:lnTo>
                    <a:pt x="17" y="21"/>
                  </a:lnTo>
                  <a:lnTo>
                    <a:pt x="19" y="19"/>
                  </a:lnTo>
                  <a:lnTo>
                    <a:pt x="21" y="17"/>
                  </a:lnTo>
                  <a:lnTo>
                    <a:pt x="23" y="15"/>
                  </a:lnTo>
                  <a:lnTo>
                    <a:pt x="26" y="13"/>
                  </a:lnTo>
                  <a:lnTo>
                    <a:pt x="28" y="11"/>
                  </a:lnTo>
                  <a:lnTo>
                    <a:pt x="31" y="10"/>
                  </a:lnTo>
                  <a:lnTo>
                    <a:pt x="33" y="8"/>
                  </a:lnTo>
                  <a:lnTo>
                    <a:pt x="36" y="7"/>
                  </a:lnTo>
                  <a:lnTo>
                    <a:pt x="40" y="6"/>
                  </a:lnTo>
                  <a:lnTo>
                    <a:pt x="42" y="5"/>
                  </a:lnTo>
                  <a:lnTo>
                    <a:pt x="45" y="3"/>
                  </a:lnTo>
                  <a:lnTo>
                    <a:pt x="48" y="2"/>
                  </a:lnTo>
                  <a:lnTo>
                    <a:pt x="51" y="1"/>
                  </a:lnTo>
                  <a:lnTo>
                    <a:pt x="54" y="1"/>
                  </a:lnTo>
                  <a:lnTo>
                    <a:pt x="57" y="0"/>
                  </a:lnTo>
                  <a:lnTo>
                    <a:pt x="60" y="0"/>
                  </a:lnTo>
                  <a:lnTo>
                    <a:pt x="65" y="0"/>
                  </a:lnTo>
                  <a:lnTo>
                    <a:pt x="68" y="0"/>
                  </a:lnTo>
                  <a:lnTo>
                    <a:pt x="71" y="0"/>
                  </a:lnTo>
                  <a:lnTo>
                    <a:pt x="74" y="1"/>
                  </a:lnTo>
                  <a:lnTo>
                    <a:pt x="77" y="1"/>
                  </a:lnTo>
                  <a:lnTo>
                    <a:pt x="80" y="2"/>
                  </a:lnTo>
                  <a:lnTo>
                    <a:pt x="83" y="3"/>
                  </a:lnTo>
                  <a:lnTo>
                    <a:pt x="87" y="5"/>
                  </a:lnTo>
                  <a:lnTo>
                    <a:pt x="89" y="6"/>
                  </a:lnTo>
                  <a:lnTo>
                    <a:pt x="92" y="7"/>
                  </a:lnTo>
                  <a:lnTo>
                    <a:pt x="95" y="8"/>
                  </a:lnTo>
                  <a:lnTo>
                    <a:pt x="97" y="10"/>
                  </a:lnTo>
                  <a:lnTo>
                    <a:pt x="100" y="11"/>
                  </a:lnTo>
                  <a:lnTo>
                    <a:pt x="102" y="13"/>
                  </a:lnTo>
                  <a:lnTo>
                    <a:pt x="105" y="15"/>
                  </a:lnTo>
                  <a:lnTo>
                    <a:pt x="107" y="17"/>
                  </a:lnTo>
                  <a:lnTo>
                    <a:pt x="109" y="19"/>
                  </a:lnTo>
                  <a:lnTo>
                    <a:pt x="112" y="21"/>
                  </a:lnTo>
                  <a:lnTo>
                    <a:pt x="114" y="23"/>
                  </a:lnTo>
                  <a:lnTo>
                    <a:pt x="116" y="25"/>
                  </a:lnTo>
                  <a:lnTo>
                    <a:pt x="117" y="29"/>
                  </a:lnTo>
                  <a:lnTo>
                    <a:pt x="119" y="31"/>
                  </a:lnTo>
                  <a:lnTo>
                    <a:pt x="121" y="34"/>
                  </a:lnTo>
                  <a:lnTo>
                    <a:pt x="122" y="36"/>
                  </a:lnTo>
                  <a:lnTo>
                    <a:pt x="123" y="39"/>
                  </a:lnTo>
                  <a:lnTo>
                    <a:pt x="124" y="42"/>
                  </a:lnTo>
                  <a:lnTo>
                    <a:pt x="125" y="45"/>
                  </a:lnTo>
                  <a:lnTo>
                    <a:pt x="126" y="47"/>
                  </a:lnTo>
                  <a:lnTo>
                    <a:pt x="127" y="50"/>
                  </a:lnTo>
                  <a:lnTo>
                    <a:pt x="127" y="54"/>
                  </a:lnTo>
                  <a:lnTo>
                    <a:pt x="128" y="57"/>
                  </a:lnTo>
                  <a:lnTo>
                    <a:pt x="128" y="60"/>
                  </a:lnTo>
                  <a:lnTo>
                    <a:pt x="128" y="63"/>
                  </a:lnTo>
                  <a:lnTo>
                    <a:pt x="128" y="67"/>
                  </a:lnTo>
                  <a:lnTo>
                    <a:pt x="128" y="70"/>
                  </a:lnTo>
                  <a:lnTo>
                    <a:pt x="127" y="73"/>
                  </a:lnTo>
                  <a:lnTo>
                    <a:pt x="127" y="77"/>
                  </a:lnTo>
                  <a:lnTo>
                    <a:pt x="126" y="80"/>
                  </a:lnTo>
                  <a:lnTo>
                    <a:pt x="125" y="82"/>
                  </a:lnTo>
                  <a:lnTo>
                    <a:pt x="124" y="85"/>
                  </a:lnTo>
                  <a:lnTo>
                    <a:pt x="123" y="88"/>
                  </a:lnTo>
                  <a:lnTo>
                    <a:pt x="122" y="91"/>
                  </a:lnTo>
                  <a:lnTo>
                    <a:pt x="121" y="93"/>
                  </a:lnTo>
                  <a:lnTo>
                    <a:pt x="119" y="96"/>
                  </a:lnTo>
                  <a:lnTo>
                    <a:pt x="117" y="98"/>
                  </a:lnTo>
                  <a:lnTo>
                    <a:pt x="116" y="102"/>
                  </a:lnTo>
                  <a:lnTo>
                    <a:pt x="114" y="104"/>
                  </a:lnTo>
                  <a:lnTo>
                    <a:pt x="112" y="106"/>
                  </a:lnTo>
                  <a:lnTo>
                    <a:pt x="109" y="108"/>
                  </a:lnTo>
                  <a:lnTo>
                    <a:pt x="107" y="110"/>
                  </a:lnTo>
                  <a:lnTo>
                    <a:pt x="105" y="112"/>
                  </a:lnTo>
                  <a:lnTo>
                    <a:pt x="102" y="114"/>
                  </a:lnTo>
                  <a:lnTo>
                    <a:pt x="100" y="116"/>
                  </a:lnTo>
                  <a:lnTo>
                    <a:pt x="97" y="117"/>
                  </a:lnTo>
                  <a:lnTo>
                    <a:pt x="95" y="119"/>
                  </a:lnTo>
                  <a:lnTo>
                    <a:pt x="92" y="120"/>
                  </a:lnTo>
                  <a:lnTo>
                    <a:pt x="89" y="121"/>
                  </a:lnTo>
                  <a:lnTo>
                    <a:pt x="87" y="122"/>
                  </a:lnTo>
                  <a:lnTo>
                    <a:pt x="83" y="123"/>
                  </a:lnTo>
                  <a:lnTo>
                    <a:pt x="80" y="125"/>
                  </a:lnTo>
                  <a:lnTo>
                    <a:pt x="77" y="126"/>
                  </a:lnTo>
                  <a:lnTo>
                    <a:pt x="74" y="126"/>
                  </a:lnTo>
                  <a:lnTo>
                    <a:pt x="71" y="127"/>
                  </a:lnTo>
                  <a:lnTo>
                    <a:pt x="68" y="127"/>
                  </a:lnTo>
                  <a:lnTo>
                    <a:pt x="65" y="127"/>
                  </a:lnTo>
                  <a:close/>
                </a:path>
              </a:pathLst>
            </a:custGeom>
            <a:solidFill>
              <a:srgbClr val="F8CA06"/>
            </a:solidFill>
            <a:ln w="9525">
              <a:noFill/>
              <a:round/>
              <a:headEnd/>
              <a:tailEnd/>
            </a:ln>
          </p:spPr>
          <p:txBody>
            <a:bodyPr/>
            <a:lstStyle/>
            <a:p>
              <a:endParaRPr lang="en-US"/>
            </a:p>
          </p:txBody>
        </p:sp>
        <p:sp>
          <p:nvSpPr>
            <p:cNvPr id="17" name="Freeform 15"/>
            <p:cNvSpPr>
              <a:spLocks noEditPoints="1"/>
            </p:cNvSpPr>
            <p:nvPr/>
          </p:nvSpPr>
          <p:spPr bwMode="gray">
            <a:xfrm>
              <a:off x="5171152" y="3379723"/>
              <a:ext cx="97119" cy="92148"/>
            </a:xfrm>
            <a:custGeom>
              <a:avLst/>
              <a:gdLst>
                <a:gd name="T0" fmla="*/ 2147483647 w 65"/>
                <a:gd name="T1" fmla="*/ 2147483647 h 59"/>
                <a:gd name="T2" fmla="*/ 2147483647 w 65"/>
                <a:gd name="T3" fmla="*/ 2147483647 h 59"/>
                <a:gd name="T4" fmla="*/ 2147483647 w 65"/>
                <a:gd name="T5" fmla="*/ 2147483647 h 59"/>
                <a:gd name="T6" fmla="*/ 2147483647 w 65"/>
                <a:gd name="T7" fmla="*/ 2147483647 h 59"/>
                <a:gd name="T8" fmla="*/ 2147483647 w 65"/>
                <a:gd name="T9" fmla="*/ 2147483647 h 59"/>
                <a:gd name="T10" fmla="*/ 2147483647 w 65"/>
                <a:gd name="T11" fmla="*/ 2147483647 h 59"/>
                <a:gd name="T12" fmla="*/ 2147483647 w 65"/>
                <a:gd name="T13" fmla="*/ 2147483647 h 59"/>
                <a:gd name="T14" fmla="*/ 2147483647 w 65"/>
                <a:gd name="T15" fmla="*/ 2147483647 h 59"/>
                <a:gd name="T16" fmla="*/ 2147483647 w 65"/>
                <a:gd name="T17" fmla="*/ 2147483647 h 59"/>
                <a:gd name="T18" fmla="*/ 2147483647 w 65"/>
                <a:gd name="T19" fmla="*/ 2147483647 h 59"/>
                <a:gd name="T20" fmla="*/ 2147483647 w 65"/>
                <a:gd name="T21" fmla="*/ 2147483647 h 59"/>
                <a:gd name="T22" fmla="*/ 2147483647 w 65"/>
                <a:gd name="T23" fmla="*/ 2147483647 h 59"/>
                <a:gd name="T24" fmla="*/ 2147483647 w 65"/>
                <a:gd name="T25" fmla="*/ 2147483647 h 59"/>
                <a:gd name="T26" fmla="*/ 2147483647 w 65"/>
                <a:gd name="T27" fmla="*/ 2147483647 h 59"/>
                <a:gd name="T28" fmla="*/ 2147483647 w 65"/>
                <a:gd name="T29" fmla="*/ 0 h 59"/>
                <a:gd name="T30" fmla="*/ 2147483647 w 65"/>
                <a:gd name="T31" fmla="*/ 0 h 59"/>
                <a:gd name="T32" fmla="*/ 0 w 65"/>
                <a:gd name="T33" fmla="*/ 0 h 59"/>
                <a:gd name="T34" fmla="*/ 2147483647 w 65"/>
                <a:gd name="T35" fmla="*/ 2147483647 h 59"/>
                <a:gd name="T36" fmla="*/ 2147483647 w 65"/>
                <a:gd name="T37" fmla="*/ 2147483647 h 59"/>
                <a:gd name="T38" fmla="*/ 2147483647 w 65"/>
                <a:gd name="T39" fmla="*/ 2147483647 h 59"/>
                <a:gd name="T40" fmla="*/ 2147483647 w 65"/>
                <a:gd name="T41" fmla="*/ 2147483647 h 59"/>
                <a:gd name="T42" fmla="*/ 2147483647 w 65"/>
                <a:gd name="T43" fmla="*/ 2147483647 h 59"/>
                <a:gd name="T44" fmla="*/ 2147483647 w 65"/>
                <a:gd name="T45" fmla="*/ 2147483647 h 59"/>
                <a:gd name="T46" fmla="*/ 2147483647 w 65"/>
                <a:gd name="T47" fmla="*/ 2147483647 h 59"/>
                <a:gd name="T48" fmla="*/ 2147483647 w 65"/>
                <a:gd name="T49" fmla="*/ 2147483647 h 59"/>
                <a:gd name="T50" fmla="*/ 2147483647 w 65"/>
                <a:gd name="T51" fmla="*/ 2147483647 h 59"/>
                <a:gd name="T52" fmla="*/ 2147483647 w 65"/>
                <a:gd name="T53" fmla="*/ 2147483647 h 59"/>
                <a:gd name="T54" fmla="*/ 2147483647 w 65"/>
                <a:gd name="T55" fmla="*/ 2147483647 h 59"/>
                <a:gd name="T56" fmla="*/ 2147483647 w 65"/>
                <a:gd name="T57" fmla="*/ 2147483647 h 59"/>
                <a:gd name="T58" fmla="*/ 2147483647 w 65"/>
                <a:gd name="T59" fmla="*/ 2147483647 h 59"/>
                <a:gd name="T60" fmla="*/ 2147483647 w 65"/>
                <a:gd name="T61" fmla="*/ 2147483647 h 59"/>
                <a:gd name="T62" fmla="*/ 2147483647 w 65"/>
                <a:gd name="T63" fmla="*/ 2147483647 h 59"/>
                <a:gd name="T64" fmla="*/ 2147483647 w 65"/>
                <a:gd name="T65" fmla="*/ 2147483647 h 59"/>
                <a:gd name="T66" fmla="*/ 2147483647 w 65"/>
                <a:gd name="T67" fmla="*/ 2147483647 h 59"/>
                <a:gd name="T68" fmla="*/ 2147483647 w 65"/>
                <a:gd name="T69" fmla="*/ 2147483647 h 59"/>
                <a:gd name="T70" fmla="*/ 2147483647 w 65"/>
                <a:gd name="T71" fmla="*/ 2147483647 h 59"/>
                <a:gd name="T72" fmla="*/ 2147483647 w 65"/>
                <a:gd name="T73" fmla="*/ 2147483647 h 59"/>
                <a:gd name="T74" fmla="*/ 2147483647 w 65"/>
                <a:gd name="T75" fmla="*/ 2147483647 h 59"/>
                <a:gd name="T76" fmla="*/ 2147483647 w 65"/>
                <a:gd name="T77" fmla="*/ 2147483647 h 59"/>
                <a:gd name="T78" fmla="*/ 2147483647 w 65"/>
                <a:gd name="T79" fmla="*/ 2147483647 h 59"/>
                <a:gd name="T80" fmla="*/ 2147483647 w 65"/>
                <a:gd name="T81" fmla="*/ 2147483647 h 59"/>
                <a:gd name="T82" fmla="*/ 2147483647 w 65"/>
                <a:gd name="T83" fmla="*/ 2147483647 h 59"/>
                <a:gd name="T84" fmla="*/ 2147483647 w 65"/>
                <a:gd name="T85" fmla="*/ 2147483647 h 59"/>
                <a:gd name="T86" fmla="*/ 2147483647 w 65"/>
                <a:gd name="T87" fmla="*/ 2147483647 h 59"/>
                <a:gd name="T88" fmla="*/ 2147483647 w 65"/>
                <a:gd name="T89" fmla="*/ 2147483647 h 59"/>
                <a:gd name="T90" fmla="*/ 2147483647 w 65"/>
                <a:gd name="T91" fmla="*/ 2147483647 h 59"/>
                <a:gd name="T92" fmla="*/ 2147483647 w 65"/>
                <a:gd name="T93" fmla="*/ 2147483647 h 59"/>
                <a:gd name="T94" fmla="*/ 2147483647 w 65"/>
                <a:gd name="T95" fmla="*/ 2147483647 h 59"/>
                <a:gd name="T96" fmla="*/ 2147483647 w 65"/>
                <a:gd name="T97" fmla="*/ 214748364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59"/>
                <a:gd name="T149" fmla="*/ 65 w 65"/>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59">
                  <a:moveTo>
                    <a:pt x="0" y="0"/>
                  </a:moveTo>
                  <a:lnTo>
                    <a:pt x="0" y="47"/>
                  </a:lnTo>
                  <a:lnTo>
                    <a:pt x="1" y="45"/>
                  </a:lnTo>
                  <a:lnTo>
                    <a:pt x="1" y="44"/>
                  </a:lnTo>
                  <a:lnTo>
                    <a:pt x="2" y="42"/>
                  </a:lnTo>
                  <a:lnTo>
                    <a:pt x="2" y="39"/>
                  </a:lnTo>
                  <a:lnTo>
                    <a:pt x="4" y="38"/>
                  </a:lnTo>
                  <a:lnTo>
                    <a:pt x="5" y="36"/>
                  </a:lnTo>
                  <a:lnTo>
                    <a:pt x="6" y="35"/>
                  </a:lnTo>
                  <a:lnTo>
                    <a:pt x="7" y="33"/>
                  </a:lnTo>
                  <a:lnTo>
                    <a:pt x="8" y="31"/>
                  </a:lnTo>
                  <a:lnTo>
                    <a:pt x="10" y="30"/>
                  </a:lnTo>
                  <a:lnTo>
                    <a:pt x="11" y="29"/>
                  </a:lnTo>
                  <a:lnTo>
                    <a:pt x="12" y="27"/>
                  </a:lnTo>
                  <a:lnTo>
                    <a:pt x="14" y="26"/>
                  </a:lnTo>
                  <a:lnTo>
                    <a:pt x="15" y="25"/>
                  </a:lnTo>
                  <a:lnTo>
                    <a:pt x="17" y="23"/>
                  </a:lnTo>
                  <a:lnTo>
                    <a:pt x="19" y="22"/>
                  </a:lnTo>
                  <a:lnTo>
                    <a:pt x="21" y="21"/>
                  </a:lnTo>
                  <a:lnTo>
                    <a:pt x="23" y="20"/>
                  </a:lnTo>
                  <a:lnTo>
                    <a:pt x="25" y="19"/>
                  </a:lnTo>
                  <a:lnTo>
                    <a:pt x="28" y="18"/>
                  </a:lnTo>
                  <a:lnTo>
                    <a:pt x="30" y="18"/>
                  </a:lnTo>
                  <a:lnTo>
                    <a:pt x="32" y="16"/>
                  </a:lnTo>
                  <a:lnTo>
                    <a:pt x="35" y="15"/>
                  </a:lnTo>
                  <a:lnTo>
                    <a:pt x="37" y="15"/>
                  </a:lnTo>
                  <a:lnTo>
                    <a:pt x="40" y="14"/>
                  </a:lnTo>
                  <a:lnTo>
                    <a:pt x="42" y="14"/>
                  </a:lnTo>
                  <a:lnTo>
                    <a:pt x="45" y="14"/>
                  </a:lnTo>
                  <a:lnTo>
                    <a:pt x="48" y="14"/>
                  </a:lnTo>
                  <a:lnTo>
                    <a:pt x="51" y="14"/>
                  </a:lnTo>
                  <a:lnTo>
                    <a:pt x="55" y="14"/>
                  </a:lnTo>
                  <a:lnTo>
                    <a:pt x="58" y="14"/>
                  </a:lnTo>
                  <a:lnTo>
                    <a:pt x="61" y="14"/>
                  </a:lnTo>
                  <a:lnTo>
                    <a:pt x="60" y="13"/>
                  </a:lnTo>
                  <a:lnTo>
                    <a:pt x="60" y="12"/>
                  </a:lnTo>
                  <a:lnTo>
                    <a:pt x="59" y="11"/>
                  </a:lnTo>
                  <a:lnTo>
                    <a:pt x="58" y="10"/>
                  </a:lnTo>
                  <a:lnTo>
                    <a:pt x="57" y="10"/>
                  </a:lnTo>
                  <a:lnTo>
                    <a:pt x="57" y="9"/>
                  </a:lnTo>
                  <a:lnTo>
                    <a:pt x="56" y="8"/>
                  </a:lnTo>
                  <a:lnTo>
                    <a:pt x="55" y="7"/>
                  </a:lnTo>
                  <a:lnTo>
                    <a:pt x="54" y="7"/>
                  </a:lnTo>
                  <a:lnTo>
                    <a:pt x="54" y="6"/>
                  </a:lnTo>
                  <a:lnTo>
                    <a:pt x="53" y="6"/>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2" y="0"/>
                  </a:lnTo>
                  <a:lnTo>
                    <a:pt x="31" y="0"/>
                  </a:lnTo>
                  <a:lnTo>
                    <a:pt x="29" y="0"/>
                  </a:lnTo>
                  <a:lnTo>
                    <a:pt x="0" y="0"/>
                  </a:lnTo>
                  <a:close/>
                  <a:moveTo>
                    <a:pt x="62" y="16"/>
                  </a:moveTo>
                  <a:lnTo>
                    <a:pt x="61" y="16"/>
                  </a:lnTo>
                  <a:lnTo>
                    <a:pt x="60" y="16"/>
                  </a:lnTo>
                  <a:lnTo>
                    <a:pt x="59" y="16"/>
                  </a:lnTo>
                  <a:lnTo>
                    <a:pt x="58" y="16"/>
                  </a:lnTo>
                  <a:lnTo>
                    <a:pt x="57" y="16"/>
                  </a:lnTo>
                  <a:lnTo>
                    <a:pt x="56" y="16"/>
                  </a:lnTo>
                  <a:lnTo>
                    <a:pt x="55" y="16"/>
                  </a:lnTo>
                  <a:lnTo>
                    <a:pt x="54" y="16"/>
                  </a:lnTo>
                  <a:lnTo>
                    <a:pt x="53" y="16"/>
                  </a:lnTo>
                  <a:lnTo>
                    <a:pt x="50" y="16"/>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6" y="23"/>
                  </a:lnTo>
                  <a:lnTo>
                    <a:pt x="35" y="24"/>
                  </a:lnTo>
                  <a:lnTo>
                    <a:pt x="34" y="25"/>
                  </a:lnTo>
                  <a:lnTo>
                    <a:pt x="33" y="26"/>
                  </a:lnTo>
                  <a:lnTo>
                    <a:pt x="32" y="26"/>
                  </a:lnTo>
                  <a:lnTo>
                    <a:pt x="31" y="27"/>
                  </a:lnTo>
                  <a:lnTo>
                    <a:pt x="30" y="28"/>
                  </a:lnTo>
                  <a:lnTo>
                    <a:pt x="29" y="29"/>
                  </a:lnTo>
                  <a:lnTo>
                    <a:pt x="28" y="30"/>
                  </a:lnTo>
                  <a:lnTo>
                    <a:pt x="26" y="31"/>
                  </a:lnTo>
                  <a:lnTo>
                    <a:pt x="26" y="32"/>
                  </a:lnTo>
                  <a:lnTo>
                    <a:pt x="25" y="33"/>
                  </a:lnTo>
                  <a:lnTo>
                    <a:pt x="24" y="34"/>
                  </a:lnTo>
                  <a:lnTo>
                    <a:pt x="24" y="35"/>
                  </a:lnTo>
                  <a:lnTo>
                    <a:pt x="23" y="36"/>
                  </a:lnTo>
                  <a:lnTo>
                    <a:pt x="23" y="37"/>
                  </a:lnTo>
                  <a:lnTo>
                    <a:pt x="23" y="38"/>
                  </a:lnTo>
                  <a:lnTo>
                    <a:pt x="22" y="38"/>
                  </a:lnTo>
                  <a:lnTo>
                    <a:pt x="22" y="39"/>
                  </a:lnTo>
                  <a:lnTo>
                    <a:pt x="22" y="40"/>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8" y="55"/>
                  </a:lnTo>
                  <a:lnTo>
                    <a:pt x="29" y="56"/>
                  </a:lnTo>
                  <a:lnTo>
                    <a:pt x="30" y="57"/>
                  </a:lnTo>
                  <a:lnTo>
                    <a:pt x="31" y="57"/>
                  </a:lnTo>
                  <a:lnTo>
                    <a:pt x="32" y="57"/>
                  </a:lnTo>
                  <a:lnTo>
                    <a:pt x="33" y="58"/>
                  </a:lnTo>
                  <a:lnTo>
                    <a:pt x="34" y="58"/>
                  </a:lnTo>
                  <a:lnTo>
                    <a:pt x="35" y="58"/>
                  </a:lnTo>
                  <a:lnTo>
                    <a:pt x="36" y="59"/>
                  </a:lnTo>
                  <a:lnTo>
                    <a:pt x="37" y="59"/>
                  </a:lnTo>
                  <a:lnTo>
                    <a:pt x="38" y="59"/>
                  </a:lnTo>
                  <a:lnTo>
                    <a:pt x="39" y="59"/>
                  </a:lnTo>
                  <a:lnTo>
                    <a:pt x="40" y="59"/>
                  </a:lnTo>
                  <a:lnTo>
                    <a:pt x="41" y="59"/>
                  </a:lnTo>
                  <a:lnTo>
                    <a:pt x="42" y="59"/>
                  </a:lnTo>
                  <a:lnTo>
                    <a:pt x="43" y="59"/>
                  </a:lnTo>
                  <a:lnTo>
                    <a:pt x="44" y="59"/>
                  </a:lnTo>
                  <a:lnTo>
                    <a:pt x="45" y="58"/>
                  </a:lnTo>
                  <a:lnTo>
                    <a:pt x="46" y="58"/>
                  </a:lnTo>
                  <a:lnTo>
                    <a:pt x="47" y="58"/>
                  </a:lnTo>
                  <a:lnTo>
                    <a:pt x="48" y="58"/>
                  </a:lnTo>
                  <a:lnTo>
                    <a:pt x="49" y="57"/>
                  </a:lnTo>
                  <a:lnTo>
                    <a:pt x="50" y="57"/>
                  </a:lnTo>
                  <a:lnTo>
                    <a:pt x="51" y="56"/>
                  </a:lnTo>
                  <a:lnTo>
                    <a:pt x="53" y="56"/>
                  </a:lnTo>
                  <a:lnTo>
                    <a:pt x="54" y="55"/>
                  </a:lnTo>
                  <a:lnTo>
                    <a:pt x="55" y="54"/>
                  </a:lnTo>
                  <a:lnTo>
                    <a:pt x="56" y="54"/>
                  </a:lnTo>
                  <a:lnTo>
                    <a:pt x="57" y="53"/>
                  </a:lnTo>
                  <a:lnTo>
                    <a:pt x="58" y="52"/>
                  </a:lnTo>
                  <a:lnTo>
                    <a:pt x="59" y="51"/>
                  </a:lnTo>
                  <a:lnTo>
                    <a:pt x="60" y="50"/>
                  </a:lnTo>
                  <a:lnTo>
                    <a:pt x="60" y="49"/>
                  </a:lnTo>
                  <a:lnTo>
                    <a:pt x="61" y="48"/>
                  </a:lnTo>
                  <a:lnTo>
                    <a:pt x="62" y="47"/>
                  </a:lnTo>
                  <a:lnTo>
                    <a:pt x="62" y="46"/>
                  </a:lnTo>
                  <a:lnTo>
                    <a:pt x="63" y="45"/>
                  </a:lnTo>
                  <a:lnTo>
                    <a:pt x="63" y="44"/>
                  </a:lnTo>
                  <a:lnTo>
                    <a:pt x="63" y="43"/>
                  </a:lnTo>
                  <a:lnTo>
                    <a:pt x="64" y="42"/>
                  </a:lnTo>
                  <a:lnTo>
                    <a:pt x="64" y="40"/>
                  </a:lnTo>
                  <a:lnTo>
                    <a:pt x="64" y="39"/>
                  </a:lnTo>
                  <a:lnTo>
                    <a:pt x="64" y="38"/>
                  </a:lnTo>
                  <a:lnTo>
                    <a:pt x="65" y="37"/>
                  </a:lnTo>
                  <a:lnTo>
                    <a:pt x="65" y="36"/>
                  </a:lnTo>
                  <a:lnTo>
                    <a:pt x="65" y="35"/>
                  </a:lnTo>
                  <a:lnTo>
                    <a:pt x="65" y="34"/>
                  </a:lnTo>
                  <a:lnTo>
                    <a:pt x="65" y="33"/>
                  </a:lnTo>
                  <a:lnTo>
                    <a:pt x="65" y="32"/>
                  </a:lnTo>
                  <a:lnTo>
                    <a:pt x="65" y="31"/>
                  </a:lnTo>
                  <a:lnTo>
                    <a:pt x="65" y="30"/>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6"/>
                  </a:lnTo>
                  <a:close/>
                </a:path>
              </a:pathLst>
            </a:custGeom>
            <a:solidFill>
              <a:srgbClr val="FFFFFF"/>
            </a:solidFill>
            <a:ln w="9525">
              <a:noFill/>
              <a:round/>
              <a:headEnd/>
              <a:tailEnd/>
            </a:ln>
          </p:spPr>
          <p:txBody>
            <a:bodyPr/>
            <a:lstStyle/>
            <a:p>
              <a:endParaRPr lang="en-US"/>
            </a:p>
          </p:txBody>
        </p:sp>
        <p:sp>
          <p:nvSpPr>
            <p:cNvPr id="18" name="Freeform 16"/>
            <p:cNvSpPr>
              <a:spLocks/>
            </p:cNvSpPr>
            <p:nvPr/>
          </p:nvSpPr>
          <p:spPr bwMode="gray">
            <a:xfrm>
              <a:off x="5120351" y="3325059"/>
              <a:ext cx="191247" cy="198353"/>
            </a:xfrm>
            <a:custGeom>
              <a:avLst/>
              <a:gdLst>
                <a:gd name="T0" fmla="*/ 2147483647 w 128"/>
                <a:gd name="T1" fmla="*/ 2147483647 h 127"/>
                <a:gd name="T2" fmla="*/ 2147483647 w 128"/>
                <a:gd name="T3" fmla="*/ 2147483647 h 127"/>
                <a:gd name="T4" fmla="*/ 2147483647 w 128"/>
                <a:gd name="T5" fmla="*/ 2147483647 h 127"/>
                <a:gd name="T6" fmla="*/ 2147483647 w 128"/>
                <a:gd name="T7" fmla="*/ 2147483647 h 127"/>
                <a:gd name="T8" fmla="*/ 2147483647 w 128"/>
                <a:gd name="T9" fmla="*/ 2147483647 h 127"/>
                <a:gd name="T10" fmla="*/ 2147483647 w 128"/>
                <a:gd name="T11" fmla="*/ 2147483647 h 127"/>
                <a:gd name="T12" fmla="*/ 2147483647 w 128"/>
                <a:gd name="T13" fmla="*/ 2147483647 h 127"/>
                <a:gd name="T14" fmla="*/ 2147483647 w 128"/>
                <a:gd name="T15" fmla="*/ 2147483647 h 127"/>
                <a:gd name="T16" fmla="*/ 2147483647 w 128"/>
                <a:gd name="T17" fmla="*/ 2147483647 h 127"/>
                <a:gd name="T18" fmla="*/ 2147483647 w 128"/>
                <a:gd name="T19" fmla="*/ 2147483647 h 127"/>
                <a:gd name="T20" fmla="*/ 0 w 128"/>
                <a:gd name="T21" fmla="*/ 2147483647 h 127"/>
                <a:gd name="T22" fmla="*/ 2147483647 w 128"/>
                <a:gd name="T23" fmla="*/ 2147483647 h 127"/>
                <a:gd name="T24" fmla="*/ 2147483647 w 128"/>
                <a:gd name="T25" fmla="*/ 2147483647 h 127"/>
                <a:gd name="T26" fmla="*/ 2147483647 w 128"/>
                <a:gd name="T27" fmla="*/ 2147483647 h 127"/>
                <a:gd name="T28" fmla="*/ 2147483647 w 128"/>
                <a:gd name="T29" fmla="*/ 2147483647 h 127"/>
                <a:gd name="T30" fmla="*/ 2147483647 w 128"/>
                <a:gd name="T31" fmla="*/ 2147483647 h 127"/>
                <a:gd name="T32" fmla="*/ 2147483647 w 128"/>
                <a:gd name="T33" fmla="*/ 2147483647 h 127"/>
                <a:gd name="T34" fmla="*/ 2147483647 w 128"/>
                <a:gd name="T35" fmla="*/ 2147483647 h 127"/>
                <a:gd name="T36" fmla="*/ 2147483647 w 128"/>
                <a:gd name="T37" fmla="*/ 2147483647 h 127"/>
                <a:gd name="T38" fmla="*/ 2147483647 w 128"/>
                <a:gd name="T39" fmla="*/ 2147483647 h 127"/>
                <a:gd name="T40" fmla="*/ 2147483647 w 128"/>
                <a:gd name="T41" fmla="*/ 0 h 127"/>
                <a:gd name="T42" fmla="*/ 2147483647 w 128"/>
                <a:gd name="T43" fmla="*/ 0 h 127"/>
                <a:gd name="T44" fmla="*/ 2147483647 w 128"/>
                <a:gd name="T45" fmla="*/ 2147483647 h 127"/>
                <a:gd name="T46" fmla="*/ 2147483647 w 128"/>
                <a:gd name="T47" fmla="*/ 2147483647 h 127"/>
                <a:gd name="T48" fmla="*/ 2147483647 w 128"/>
                <a:gd name="T49" fmla="*/ 2147483647 h 127"/>
                <a:gd name="T50" fmla="*/ 2147483647 w 128"/>
                <a:gd name="T51" fmla="*/ 2147483647 h 127"/>
                <a:gd name="T52" fmla="*/ 2147483647 w 128"/>
                <a:gd name="T53" fmla="*/ 2147483647 h 127"/>
                <a:gd name="T54" fmla="*/ 2147483647 w 128"/>
                <a:gd name="T55" fmla="*/ 2147483647 h 127"/>
                <a:gd name="T56" fmla="*/ 2147483647 w 128"/>
                <a:gd name="T57" fmla="*/ 2147483647 h 127"/>
                <a:gd name="T58" fmla="*/ 2147483647 w 128"/>
                <a:gd name="T59" fmla="*/ 2147483647 h 127"/>
                <a:gd name="T60" fmla="*/ 2147483647 w 128"/>
                <a:gd name="T61" fmla="*/ 2147483647 h 127"/>
                <a:gd name="T62" fmla="*/ 2147483647 w 128"/>
                <a:gd name="T63" fmla="*/ 2147483647 h 127"/>
                <a:gd name="T64" fmla="*/ 2147483647 w 128"/>
                <a:gd name="T65" fmla="*/ 2147483647 h 127"/>
                <a:gd name="T66" fmla="*/ 2147483647 w 128"/>
                <a:gd name="T67" fmla="*/ 2147483647 h 127"/>
                <a:gd name="T68" fmla="*/ 2147483647 w 128"/>
                <a:gd name="T69" fmla="*/ 2147483647 h 127"/>
                <a:gd name="T70" fmla="*/ 2147483647 w 128"/>
                <a:gd name="T71" fmla="*/ 2147483647 h 127"/>
                <a:gd name="T72" fmla="*/ 2147483647 w 128"/>
                <a:gd name="T73" fmla="*/ 2147483647 h 127"/>
                <a:gd name="T74" fmla="*/ 2147483647 w 128"/>
                <a:gd name="T75" fmla="*/ 2147483647 h 127"/>
                <a:gd name="T76" fmla="*/ 2147483647 w 128"/>
                <a:gd name="T77" fmla="*/ 2147483647 h 127"/>
                <a:gd name="T78" fmla="*/ 2147483647 w 128"/>
                <a:gd name="T79" fmla="*/ 2147483647 h 127"/>
                <a:gd name="T80" fmla="*/ 2147483647 w 128"/>
                <a:gd name="T81" fmla="*/ 2147483647 h 127"/>
                <a:gd name="T82" fmla="*/ 2147483647 w 128"/>
                <a:gd name="T83" fmla="*/ 2147483647 h 127"/>
                <a:gd name="T84" fmla="*/ 2147483647 w 128"/>
                <a:gd name="T85" fmla="*/ 2147483647 h 1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7"/>
                <a:gd name="T131" fmla="*/ 128 w 128"/>
                <a:gd name="T132" fmla="*/ 127 h 12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7">
                  <a:moveTo>
                    <a:pt x="65" y="127"/>
                  </a:moveTo>
                  <a:lnTo>
                    <a:pt x="60" y="127"/>
                  </a:lnTo>
                  <a:lnTo>
                    <a:pt x="57" y="127"/>
                  </a:lnTo>
                  <a:lnTo>
                    <a:pt x="54" y="126"/>
                  </a:lnTo>
                  <a:lnTo>
                    <a:pt x="51" y="126"/>
                  </a:lnTo>
                  <a:lnTo>
                    <a:pt x="48" y="125"/>
                  </a:lnTo>
                  <a:lnTo>
                    <a:pt x="45" y="123"/>
                  </a:lnTo>
                  <a:lnTo>
                    <a:pt x="42" y="122"/>
                  </a:lnTo>
                  <a:lnTo>
                    <a:pt x="40" y="121"/>
                  </a:lnTo>
                  <a:lnTo>
                    <a:pt x="36" y="120"/>
                  </a:lnTo>
                  <a:lnTo>
                    <a:pt x="33" y="119"/>
                  </a:lnTo>
                  <a:lnTo>
                    <a:pt x="31" y="117"/>
                  </a:lnTo>
                  <a:lnTo>
                    <a:pt x="28" y="116"/>
                  </a:lnTo>
                  <a:lnTo>
                    <a:pt x="26" y="114"/>
                  </a:lnTo>
                  <a:lnTo>
                    <a:pt x="23" y="112"/>
                  </a:lnTo>
                  <a:lnTo>
                    <a:pt x="21" y="110"/>
                  </a:lnTo>
                  <a:lnTo>
                    <a:pt x="19" y="108"/>
                  </a:lnTo>
                  <a:lnTo>
                    <a:pt x="17" y="106"/>
                  </a:lnTo>
                  <a:lnTo>
                    <a:pt x="15" y="104"/>
                  </a:lnTo>
                  <a:lnTo>
                    <a:pt x="13" y="102"/>
                  </a:lnTo>
                  <a:lnTo>
                    <a:pt x="11" y="98"/>
                  </a:lnTo>
                  <a:lnTo>
                    <a:pt x="9" y="96"/>
                  </a:lnTo>
                  <a:lnTo>
                    <a:pt x="7" y="93"/>
                  </a:lnTo>
                  <a:lnTo>
                    <a:pt x="6" y="91"/>
                  </a:lnTo>
                  <a:lnTo>
                    <a:pt x="5" y="88"/>
                  </a:lnTo>
                  <a:lnTo>
                    <a:pt x="4" y="85"/>
                  </a:lnTo>
                  <a:lnTo>
                    <a:pt x="3" y="82"/>
                  </a:lnTo>
                  <a:lnTo>
                    <a:pt x="2" y="80"/>
                  </a:lnTo>
                  <a:lnTo>
                    <a:pt x="1" y="77"/>
                  </a:lnTo>
                  <a:lnTo>
                    <a:pt x="1" y="73"/>
                  </a:lnTo>
                  <a:lnTo>
                    <a:pt x="0" y="70"/>
                  </a:lnTo>
                  <a:lnTo>
                    <a:pt x="0" y="67"/>
                  </a:lnTo>
                  <a:lnTo>
                    <a:pt x="0" y="63"/>
                  </a:lnTo>
                  <a:lnTo>
                    <a:pt x="0" y="60"/>
                  </a:lnTo>
                  <a:lnTo>
                    <a:pt x="0" y="57"/>
                  </a:lnTo>
                  <a:lnTo>
                    <a:pt x="1" y="54"/>
                  </a:lnTo>
                  <a:lnTo>
                    <a:pt x="1" y="50"/>
                  </a:lnTo>
                  <a:lnTo>
                    <a:pt x="2" y="47"/>
                  </a:lnTo>
                  <a:lnTo>
                    <a:pt x="3" y="45"/>
                  </a:lnTo>
                  <a:lnTo>
                    <a:pt x="4" y="42"/>
                  </a:lnTo>
                  <a:lnTo>
                    <a:pt x="5" y="39"/>
                  </a:lnTo>
                  <a:lnTo>
                    <a:pt x="6" y="36"/>
                  </a:lnTo>
                  <a:lnTo>
                    <a:pt x="7" y="34"/>
                  </a:lnTo>
                  <a:lnTo>
                    <a:pt x="9" y="31"/>
                  </a:lnTo>
                  <a:lnTo>
                    <a:pt x="11" y="29"/>
                  </a:lnTo>
                  <a:lnTo>
                    <a:pt x="13" y="25"/>
                  </a:lnTo>
                  <a:lnTo>
                    <a:pt x="15" y="23"/>
                  </a:lnTo>
                  <a:lnTo>
                    <a:pt x="17" y="21"/>
                  </a:lnTo>
                  <a:lnTo>
                    <a:pt x="19" y="19"/>
                  </a:lnTo>
                  <a:lnTo>
                    <a:pt x="21" y="17"/>
                  </a:lnTo>
                  <a:lnTo>
                    <a:pt x="23" y="15"/>
                  </a:lnTo>
                  <a:lnTo>
                    <a:pt x="26" y="13"/>
                  </a:lnTo>
                  <a:lnTo>
                    <a:pt x="28" y="11"/>
                  </a:lnTo>
                  <a:lnTo>
                    <a:pt x="31" y="10"/>
                  </a:lnTo>
                  <a:lnTo>
                    <a:pt x="33" y="8"/>
                  </a:lnTo>
                  <a:lnTo>
                    <a:pt x="36" y="7"/>
                  </a:lnTo>
                  <a:lnTo>
                    <a:pt x="40" y="6"/>
                  </a:lnTo>
                  <a:lnTo>
                    <a:pt x="42" y="5"/>
                  </a:lnTo>
                  <a:lnTo>
                    <a:pt x="45" y="3"/>
                  </a:lnTo>
                  <a:lnTo>
                    <a:pt x="48" y="2"/>
                  </a:lnTo>
                  <a:lnTo>
                    <a:pt x="51" y="1"/>
                  </a:lnTo>
                  <a:lnTo>
                    <a:pt x="54" y="1"/>
                  </a:lnTo>
                  <a:lnTo>
                    <a:pt x="57" y="0"/>
                  </a:lnTo>
                  <a:lnTo>
                    <a:pt x="60" y="0"/>
                  </a:lnTo>
                  <a:lnTo>
                    <a:pt x="65" y="0"/>
                  </a:lnTo>
                  <a:lnTo>
                    <a:pt x="68" y="0"/>
                  </a:lnTo>
                  <a:lnTo>
                    <a:pt x="71" y="0"/>
                  </a:lnTo>
                  <a:lnTo>
                    <a:pt x="74" y="1"/>
                  </a:lnTo>
                  <a:lnTo>
                    <a:pt x="77" y="1"/>
                  </a:lnTo>
                  <a:lnTo>
                    <a:pt x="80" y="2"/>
                  </a:lnTo>
                  <a:lnTo>
                    <a:pt x="83" y="3"/>
                  </a:lnTo>
                  <a:lnTo>
                    <a:pt x="87" y="5"/>
                  </a:lnTo>
                  <a:lnTo>
                    <a:pt x="89" y="6"/>
                  </a:lnTo>
                  <a:lnTo>
                    <a:pt x="92" y="7"/>
                  </a:lnTo>
                  <a:lnTo>
                    <a:pt x="95" y="8"/>
                  </a:lnTo>
                  <a:lnTo>
                    <a:pt x="97" y="10"/>
                  </a:lnTo>
                  <a:lnTo>
                    <a:pt x="100" y="11"/>
                  </a:lnTo>
                  <a:lnTo>
                    <a:pt x="102" y="13"/>
                  </a:lnTo>
                  <a:lnTo>
                    <a:pt x="105" y="15"/>
                  </a:lnTo>
                  <a:lnTo>
                    <a:pt x="107" y="17"/>
                  </a:lnTo>
                  <a:lnTo>
                    <a:pt x="109" y="19"/>
                  </a:lnTo>
                  <a:lnTo>
                    <a:pt x="112" y="21"/>
                  </a:lnTo>
                  <a:lnTo>
                    <a:pt x="114" y="23"/>
                  </a:lnTo>
                  <a:lnTo>
                    <a:pt x="116" y="25"/>
                  </a:lnTo>
                  <a:lnTo>
                    <a:pt x="117" y="29"/>
                  </a:lnTo>
                  <a:lnTo>
                    <a:pt x="119" y="31"/>
                  </a:lnTo>
                  <a:lnTo>
                    <a:pt x="121" y="34"/>
                  </a:lnTo>
                  <a:lnTo>
                    <a:pt x="122" y="36"/>
                  </a:lnTo>
                  <a:lnTo>
                    <a:pt x="123" y="39"/>
                  </a:lnTo>
                  <a:lnTo>
                    <a:pt x="124" y="42"/>
                  </a:lnTo>
                  <a:lnTo>
                    <a:pt x="125" y="45"/>
                  </a:lnTo>
                  <a:lnTo>
                    <a:pt x="126" y="47"/>
                  </a:lnTo>
                  <a:lnTo>
                    <a:pt x="127" y="50"/>
                  </a:lnTo>
                  <a:lnTo>
                    <a:pt x="127" y="54"/>
                  </a:lnTo>
                  <a:lnTo>
                    <a:pt x="128" y="57"/>
                  </a:lnTo>
                  <a:lnTo>
                    <a:pt x="128" y="60"/>
                  </a:lnTo>
                  <a:lnTo>
                    <a:pt x="128" y="63"/>
                  </a:lnTo>
                  <a:lnTo>
                    <a:pt x="128" y="67"/>
                  </a:lnTo>
                  <a:lnTo>
                    <a:pt x="128" y="70"/>
                  </a:lnTo>
                  <a:lnTo>
                    <a:pt x="127" y="73"/>
                  </a:lnTo>
                  <a:lnTo>
                    <a:pt x="127" y="77"/>
                  </a:lnTo>
                  <a:lnTo>
                    <a:pt x="126" y="80"/>
                  </a:lnTo>
                  <a:lnTo>
                    <a:pt x="125" y="82"/>
                  </a:lnTo>
                  <a:lnTo>
                    <a:pt x="124" y="85"/>
                  </a:lnTo>
                  <a:lnTo>
                    <a:pt x="123" y="88"/>
                  </a:lnTo>
                  <a:lnTo>
                    <a:pt x="122" y="91"/>
                  </a:lnTo>
                  <a:lnTo>
                    <a:pt x="121" y="93"/>
                  </a:lnTo>
                  <a:lnTo>
                    <a:pt x="119" y="96"/>
                  </a:lnTo>
                  <a:lnTo>
                    <a:pt x="117" y="98"/>
                  </a:lnTo>
                  <a:lnTo>
                    <a:pt x="116" y="102"/>
                  </a:lnTo>
                  <a:lnTo>
                    <a:pt x="114" y="104"/>
                  </a:lnTo>
                  <a:lnTo>
                    <a:pt x="112" y="106"/>
                  </a:lnTo>
                  <a:lnTo>
                    <a:pt x="109" y="108"/>
                  </a:lnTo>
                  <a:lnTo>
                    <a:pt x="107" y="110"/>
                  </a:lnTo>
                  <a:lnTo>
                    <a:pt x="105" y="112"/>
                  </a:lnTo>
                  <a:lnTo>
                    <a:pt x="102" y="114"/>
                  </a:lnTo>
                  <a:lnTo>
                    <a:pt x="100" y="116"/>
                  </a:lnTo>
                  <a:lnTo>
                    <a:pt x="97" y="117"/>
                  </a:lnTo>
                  <a:lnTo>
                    <a:pt x="95" y="119"/>
                  </a:lnTo>
                  <a:lnTo>
                    <a:pt x="92" y="120"/>
                  </a:lnTo>
                  <a:lnTo>
                    <a:pt x="89" y="121"/>
                  </a:lnTo>
                  <a:lnTo>
                    <a:pt x="87" y="122"/>
                  </a:lnTo>
                  <a:lnTo>
                    <a:pt x="83" y="123"/>
                  </a:lnTo>
                  <a:lnTo>
                    <a:pt x="80" y="125"/>
                  </a:lnTo>
                  <a:lnTo>
                    <a:pt x="77" y="126"/>
                  </a:lnTo>
                  <a:lnTo>
                    <a:pt x="74" y="126"/>
                  </a:lnTo>
                  <a:lnTo>
                    <a:pt x="71" y="127"/>
                  </a:lnTo>
                  <a:lnTo>
                    <a:pt x="68" y="127"/>
                  </a:lnTo>
                  <a:lnTo>
                    <a:pt x="65" y="127"/>
                  </a:lnTo>
                  <a:close/>
                </a:path>
              </a:pathLst>
            </a:custGeom>
            <a:solidFill>
              <a:srgbClr val="F8CA06"/>
            </a:solidFill>
            <a:ln w="9525">
              <a:noFill/>
              <a:round/>
              <a:headEnd/>
              <a:tailEnd/>
            </a:ln>
          </p:spPr>
          <p:txBody>
            <a:bodyPr/>
            <a:lstStyle/>
            <a:p>
              <a:endParaRPr lang="en-US"/>
            </a:p>
          </p:txBody>
        </p:sp>
        <p:sp>
          <p:nvSpPr>
            <p:cNvPr id="19" name="Freeform 17"/>
            <p:cNvSpPr>
              <a:spLocks noEditPoints="1"/>
            </p:cNvSpPr>
            <p:nvPr/>
          </p:nvSpPr>
          <p:spPr bwMode="gray">
            <a:xfrm>
              <a:off x="5171152" y="3379723"/>
              <a:ext cx="97119" cy="92148"/>
            </a:xfrm>
            <a:custGeom>
              <a:avLst/>
              <a:gdLst>
                <a:gd name="T0" fmla="*/ 2147483647 w 65"/>
                <a:gd name="T1" fmla="*/ 2147483647 h 59"/>
                <a:gd name="T2" fmla="*/ 2147483647 w 65"/>
                <a:gd name="T3" fmla="*/ 2147483647 h 59"/>
                <a:gd name="T4" fmla="*/ 2147483647 w 65"/>
                <a:gd name="T5" fmla="*/ 2147483647 h 59"/>
                <a:gd name="T6" fmla="*/ 2147483647 w 65"/>
                <a:gd name="T7" fmla="*/ 2147483647 h 59"/>
                <a:gd name="T8" fmla="*/ 2147483647 w 65"/>
                <a:gd name="T9" fmla="*/ 2147483647 h 59"/>
                <a:gd name="T10" fmla="*/ 2147483647 w 65"/>
                <a:gd name="T11" fmla="*/ 2147483647 h 59"/>
                <a:gd name="T12" fmla="*/ 2147483647 w 65"/>
                <a:gd name="T13" fmla="*/ 2147483647 h 59"/>
                <a:gd name="T14" fmla="*/ 2147483647 w 65"/>
                <a:gd name="T15" fmla="*/ 2147483647 h 59"/>
                <a:gd name="T16" fmla="*/ 2147483647 w 65"/>
                <a:gd name="T17" fmla="*/ 2147483647 h 59"/>
                <a:gd name="T18" fmla="*/ 2147483647 w 65"/>
                <a:gd name="T19" fmla="*/ 2147483647 h 59"/>
                <a:gd name="T20" fmla="*/ 2147483647 w 65"/>
                <a:gd name="T21" fmla="*/ 2147483647 h 59"/>
                <a:gd name="T22" fmla="*/ 2147483647 w 65"/>
                <a:gd name="T23" fmla="*/ 2147483647 h 59"/>
                <a:gd name="T24" fmla="*/ 2147483647 w 65"/>
                <a:gd name="T25" fmla="*/ 2147483647 h 59"/>
                <a:gd name="T26" fmla="*/ 2147483647 w 65"/>
                <a:gd name="T27" fmla="*/ 2147483647 h 59"/>
                <a:gd name="T28" fmla="*/ 2147483647 w 65"/>
                <a:gd name="T29" fmla="*/ 0 h 59"/>
                <a:gd name="T30" fmla="*/ 2147483647 w 65"/>
                <a:gd name="T31" fmla="*/ 0 h 59"/>
                <a:gd name="T32" fmla="*/ 0 w 65"/>
                <a:gd name="T33" fmla="*/ 0 h 59"/>
                <a:gd name="T34" fmla="*/ 2147483647 w 65"/>
                <a:gd name="T35" fmla="*/ 2147483647 h 59"/>
                <a:gd name="T36" fmla="*/ 2147483647 w 65"/>
                <a:gd name="T37" fmla="*/ 2147483647 h 59"/>
                <a:gd name="T38" fmla="*/ 2147483647 w 65"/>
                <a:gd name="T39" fmla="*/ 2147483647 h 59"/>
                <a:gd name="T40" fmla="*/ 2147483647 w 65"/>
                <a:gd name="T41" fmla="*/ 2147483647 h 59"/>
                <a:gd name="T42" fmla="*/ 2147483647 w 65"/>
                <a:gd name="T43" fmla="*/ 2147483647 h 59"/>
                <a:gd name="T44" fmla="*/ 2147483647 w 65"/>
                <a:gd name="T45" fmla="*/ 2147483647 h 59"/>
                <a:gd name="T46" fmla="*/ 2147483647 w 65"/>
                <a:gd name="T47" fmla="*/ 2147483647 h 59"/>
                <a:gd name="T48" fmla="*/ 2147483647 w 65"/>
                <a:gd name="T49" fmla="*/ 2147483647 h 59"/>
                <a:gd name="T50" fmla="*/ 2147483647 w 65"/>
                <a:gd name="T51" fmla="*/ 2147483647 h 59"/>
                <a:gd name="T52" fmla="*/ 2147483647 w 65"/>
                <a:gd name="T53" fmla="*/ 2147483647 h 59"/>
                <a:gd name="T54" fmla="*/ 2147483647 w 65"/>
                <a:gd name="T55" fmla="*/ 2147483647 h 59"/>
                <a:gd name="T56" fmla="*/ 2147483647 w 65"/>
                <a:gd name="T57" fmla="*/ 2147483647 h 59"/>
                <a:gd name="T58" fmla="*/ 2147483647 w 65"/>
                <a:gd name="T59" fmla="*/ 2147483647 h 59"/>
                <a:gd name="T60" fmla="*/ 2147483647 w 65"/>
                <a:gd name="T61" fmla="*/ 2147483647 h 59"/>
                <a:gd name="T62" fmla="*/ 2147483647 w 65"/>
                <a:gd name="T63" fmla="*/ 2147483647 h 59"/>
                <a:gd name="T64" fmla="*/ 2147483647 w 65"/>
                <a:gd name="T65" fmla="*/ 2147483647 h 59"/>
                <a:gd name="T66" fmla="*/ 2147483647 w 65"/>
                <a:gd name="T67" fmla="*/ 2147483647 h 59"/>
                <a:gd name="T68" fmla="*/ 2147483647 w 65"/>
                <a:gd name="T69" fmla="*/ 2147483647 h 59"/>
                <a:gd name="T70" fmla="*/ 2147483647 w 65"/>
                <a:gd name="T71" fmla="*/ 2147483647 h 59"/>
                <a:gd name="T72" fmla="*/ 2147483647 w 65"/>
                <a:gd name="T73" fmla="*/ 2147483647 h 59"/>
                <a:gd name="T74" fmla="*/ 2147483647 w 65"/>
                <a:gd name="T75" fmla="*/ 2147483647 h 59"/>
                <a:gd name="T76" fmla="*/ 2147483647 w 65"/>
                <a:gd name="T77" fmla="*/ 2147483647 h 59"/>
                <a:gd name="T78" fmla="*/ 2147483647 w 65"/>
                <a:gd name="T79" fmla="*/ 2147483647 h 59"/>
                <a:gd name="T80" fmla="*/ 2147483647 w 65"/>
                <a:gd name="T81" fmla="*/ 2147483647 h 59"/>
                <a:gd name="T82" fmla="*/ 2147483647 w 65"/>
                <a:gd name="T83" fmla="*/ 2147483647 h 59"/>
                <a:gd name="T84" fmla="*/ 2147483647 w 65"/>
                <a:gd name="T85" fmla="*/ 2147483647 h 59"/>
                <a:gd name="T86" fmla="*/ 2147483647 w 65"/>
                <a:gd name="T87" fmla="*/ 2147483647 h 59"/>
                <a:gd name="T88" fmla="*/ 2147483647 w 65"/>
                <a:gd name="T89" fmla="*/ 2147483647 h 59"/>
                <a:gd name="T90" fmla="*/ 2147483647 w 65"/>
                <a:gd name="T91" fmla="*/ 2147483647 h 59"/>
                <a:gd name="T92" fmla="*/ 2147483647 w 65"/>
                <a:gd name="T93" fmla="*/ 2147483647 h 59"/>
                <a:gd name="T94" fmla="*/ 2147483647 w 65"/>
                <a:gd name="T95" fmla="*/ 2147483647 h 59"/>
                <a:gd name="T96" fmla="*/ 2147483647 w 65"/>
                <a:gd name="T97" fmla="*/ 214748364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59"/>
                <a:gd name="T149" fmla="*/ 65 w 65"/>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59">
                  <a:moveTo>
                    <a:pt x="0" y="0"/>
                  </a:moveTo>
                  <a:lnTo>
                    <a:pt x="0" y="47"/>
                  </a:lnTo>
                  <a:lnTo>
                    <a:pt x="1" y="45"/>
                  </a:lnTo>
                  <a:lnTo>
                    <a:pt x="1" y="44"/>
                  </a:lnTo>
                  <a:lnTo>
                    <a:pt x="2" y="42"/>
                  </a:lnTo>
                  <a:lnTo>
                    <a:pt x="2" y="39"/>
                  </a:lnTo>
                  <a:lnTo>
                    <a:pt x="4" y="38"/>
                  </a:lnTo>
                  <a:lnTo>
                    <a:pt x="5" y="36"/>
                  </a:lnTo>
                  <a:lnTo>
                    <a:pt x="6" y="35"/>
                  </a:lnTo>
                  <a:lnTo>
                    <a:pt x="7" y="33"/>
                  </a:lnTo>
                  <a:lnTo>
                    <a:pt x="8" y="31"/>
                  </a:lnTo>
                  <a:lnTo>
                    <a:pt x="10" y="30"/>
                  </a:lnTo>
                  <a:lnTo>
                    <a:pt x="11" y="29"/>
                  </a:lnTo>
                  <a:lnTo>
                    <a:pt x="12" y="27"/>
                  </a:lnTo>
                  <a:lnTo>
                    <a:pt x="14" y="26"/>
                  </a:lnTo>
                  <a:lnTo>
                    <a:pt x="15" y="25"/>
                  </a:lnTo>
                  <a:lnTo>
                    <a:pt x="17" y="23"/>
                  </a:lnTo>
                  <a:lnTo>
                    <a:pt x="19" y="22"/>
                  </a:lnTo>
                  <a:lnTo>
                    <a:pt x="21" y="21"/>
                  </a:lnTo>
                  <a:lnTo>
                    <a:pt x="23" y="20"/>
                  </a:lnTo>
                  <a:lnTo>
                    <a:pt x="25" y="19"/>
                  </a:lnTo>
                  <a:lnTo>
                    <a:pt x="28" y="18"/>
                  </a:lnTo>
                  <a:lnTo>
                    <a:pt x="30" y="18"/>
                  </a:lnTo>
                  <a:lnTo>
                    <a:pt x="32" y="16"/>
                  </a:lnTo>
                  <a:lnTo>
                    <a:pt x="35" y="15"/>
                  </a:lnTo>
                  <a:lnTo>
                    <a:pt x="37" y="15"/>
                  </a:lnTo>
                  <a:lnTo>
                    <a:pt x="40" y="14"/>
                  </a:lnTo>
                  <a:lnTo>
                    <a:pt x="42" y="14"/>
                  </a:lnTo>
                  <a:lnTo>
                    <a:pt x="45" y="14"/>
                  </a:lnTo>
                  <a:lnTo>
                    <a:pt x="48" y="14"/>
                  </a:lnTo>
                  <a:lnTo>
                    <a:pt x="51" y="14"/>
                  </a:lnTo>
                  <a:lnTo>
                    <a:pt x="55" y="14"/>
                  </a:lnTo>
                  <a:lnTo>
                    <a:pt x="58" y="14"/>
                  </a:lnTo>
                  <a:lnTo>
                    <a:pt x="61" y="14"/>
                  </a:lnTo>
                  <a:lnTo>
                    <a:pt x="60" y="13"/>
                  </a:lnTo>
                  <a:lnTo>
                    <a:pt x="60" y="12"/>
                  </a:lnTo>
                  <a:lnTo>
                    <a:pt x="59" y="11"/>
                  </a:lnTo>
                  <a:lnTo>
                    <a:pt x="58" y="10"/>
                  </a:lnTo>
                  <a:lnTo>
                    <a:pt x="57" y="10"/>
                  </a:lnTo>
                  <a:lnTo>
                    <a:pt x="57" y="9"/>
                  </a:lnTo>
                  <a:lnTo>
                    <a:pt x="56" y="8"/>
                  </a:lnTo>
                  <a:lnTo>
                    <a:pt x="55" y="7"/>
                  </a:lnTo>
                  <a:lnTo>
                    <a:pt x="54" y="7"/>
                  </a:lnTo>
                  <a:lnTo>
                    <a:pt x="54" y="6"/>
                  </a:lnTo>
                  <a:lnTo>
                    <a:pt x="53" y="6"/>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2" y="0"/>
                  </a:lnTo>
                  <a:lnTo>
                    <a:pt x="31" y="0"/>
                  </a:lnTo>
                  <a:lnTo>
                    <a:pt x="29" y="0"/>
                  </a:lnTo>
                  <a:lnTo>
                    <a:pt x="0" y="0"/>
                  </a:lnTo>
                  <a:close/>
                  <a:moveTo>
                    <a:pt x="62" y="16"/>
                  </a:moveTo>
                  <a:lnTo>
                    <a:pt x="61" y="16"/>
                  </a:lnTo>
                  <a:lnTo>
                    <a:pt x="60" y="16"/>
                  </a:lnTo>
                  <a:lnTo>
                    <a:pt x="59" y="16"/>
                  </a:lnTo>
                  <a:lnTo>
                    <a:pt x="58" y="16"/>
                  </a:lnTo>
                  <a:lnTo>
                    <a:pt x="57" y="16"/>
                  </a:lnTo>
                  <a:lnTo>
                    <a:pt x="56" y="16"/>
                  </a:lnTo>
                  <a:lnTo>
                    <a:pt x="55" y="16"/>
                  </a:lnTo>
                  <a:lnTo>
                    <a:pt x="54" y="16"/>
                  </a:lnTo>
                  <a:lnTo>
                    <a:pt x="53" y="16"/>
                  </a:lnTo>
                  <a:lnTo>
                    <a:pt x="50" y="16"/>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6" y="23"/>
                  </a:lnTo>
                  <a:lnTo>
                    <a:pt x="35" y="24"/>
                  </a:lnTo>
                  <a:lnTo>
                    <a:pt x="34" y="25"/>
                  </a:lnTo>
                  <a:lnTo>
                    <a:pt x="33" y="26"/>
                  </a:lnTo>
                  <a:lnTo>
                    <a:pt x="32" y="26"/>
                  </a:lnTo>
                  <a:lnTo>
                    <a:pt x="31" y="27"/>
                  </a:lnTo>
                  <a:lnTo>
                    <a:pt x="30" y="28"/>
                  </a:lnTo>
                  <a:lnTo>
                    <a:pt x="29" y="29"/>
                  </a:lnTo>
                  <a:lnTo>
                    <a:pt x="28" y="30"/>
                  </a:lnTo>
                  <a:lnTo>
                    <a:pt x="26" y="31"/>
                  </a:lnTo>
                  <a:lnTo>
                    <a:pt x="26" y="32"/>
                  </a:lnTo>
                  <a:lnTo>
                    <a:pt x="25" y="33"/>
                  </a:lnTo>
                  <a:lnTo>
                    <a:pt x="24" y="34"/>
                  </a:lnTo>
                  <a:lnTo>
                    <a:pt x="24" y="35"/>
                  </a:lnTo>
                  <a:lnTo>
                    <a:pt x="23" y="36"/>
                  </a:lnTo>
                  <a:lnTo>
                    <a:pt x="23" y="37"/>
                  </a:lnTo>
                  <a:lnTo>
                    <a:pt x="23" y="38"/>
                  </a:lnTo>
                  <a:lnTo>
                    <a:pt x="22" y="38"/>
                  </a:lnTo>
                  <a:lnTo>
                    <a:pt x="22" y="39"/>
                  </a:lnTo>
                  <a:lnTo>
                    <a:pt x="22" y="40"/>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8" y="55"/>
                  </a:lnTo>
                  <a:lnTo>
                    <a:pt x="29" y="56"/>
                  </a:lnTo>
                  <a:lnTo>
                    <a:pt x="30" y="57"/>
                  </a:lnTo>
                  <a:lnTo>
                    <a:pt x="31" y="57"/>
                  </a:lnTo>
                  <a:lnTo>
                    <a:pt x="32" y="57"/>
                  </a:lnTo>
                  <a:lnTo>
                    <a:pt x="33" y="58"/>
                  </a:lnTo>
                  <a:lnTo>
                    <a:pt x="34" y="58"/>
                  </a:lnTo>
                  <a:lnTo>
                    <a:pt x="35" y="58"/>
                  </a:lnTo>
                  <a:lnTo>
                    <a:pt x="36" y="59"/>
                  </a:lnTo>
                  <a:lnTo>
                    <a:pt x="37" y="59"/>
                  </a:lnTo>
                  <a:lnTo>
                    <a:pt x="38" y="59"/>
                  </a:lnTo>
                  <a:lnTo>
                    <a:pt x="39" y="59"/>
                  </a:lnTo>
                  <a:lnTo>
                    <a:pt x="40" y="59"/>
                  </a:lnTo>
                  <a:lnTo>
                    <a:pt x="41" y="59"/>
                  </a:lnTo>
                  <a:lnTo>
                    <a:pt x="42" y="59"/>
                  </a:lnTo>
                  <a:lnTo>
                    <a:pt x="43" y="59"/>
                  </a:lnTo>
                  <a:lnTo>
                    <a:pt x="44" y="59"/>
                  </a:lnTo>
                  <a:lnTo>
                    <a:pt x="45" y="58"/>
                  </a:lnTo>
                  <a:lnTo>
                    <a:pt x="46" y="58"/>
                  </a:lnTo>
                  <a:lnTo>
                    <a:pt x="47" y="58"/>
                  </a:lnTo>
                  <a:lnTo>
                    <a:pt x="48" y="58"/>
                  </a:lnTo>
                  <a:lnTo>
                    <a:pt x="49" y="57"/>
                  </a:lnTo>
                  <a:lnTo>
                    <a:pt x="50" y="57"/>
                  </a:lnTo>
                  <a:lnTo>
                    <a:pt x="51" y="56"/>
                  </a:lnTo>
                  <a:lnTo>
                    <a:pt x="53" y="56"/>
                  </a:lnTo>
                  <a:lnTo>
                    <a:pt x="54" y="55"/>
                  </a:lnTo>
                  <a:lnTo>
                    <a:pt x="55" y="54"/>
                  </a:lnTo>
                  <a:lnTo>
                    <a:pt x="56" y="54"/>
                  </a:lnTo>
                  <a:lnTo>
                    <a:pt x="57" y="53"/>
                  </a:lnTo>
                  <a:lnTo>
                    <a:pt x="58" y="52"/>
                  </a:lnTo>
                  <a:lnTo>
                    <a:pt x="59" y="51"/>
                  </a:lnTo>
                  <a:lnTo>
                    <a:pt x="60" y="50"/>
                  </a:lnTo>
                  <a:lnTo>
                    <a:pt x="60" y="49"/>
                  </a:lnTo>
                  <a:lnTo>
                    <a:pt x="61" y="48"/>
                  </a:lnTo>
                  <a:lnTo>
                    <a:pt x="62" y="47"/>
                  </a:lnTo>
                  <a:lnTo>
                    <a:pt x="62" y="46"/>
                  </a:lnTo>
                  <a:lnTo>
                    <a:pt x="63" y="45"/>
                  </a:lnTo>
                  <a:lnTo>
                    <a:pt x="63" y="44"/>
                  </a:lnTo>
                  <a:lnTo>
                    <a:pt x="63" y="43"/>
                  </a:lnTo>
                  <a:lnTo>
                    <a:pt x="64" y="42"/>
                  </a:lnTo>
                  <a:lnTo>
                    <a:pt x="64" y="40"/>
                  </a:lnTo>
                  <a:lnTo>
                    <a:pt x="64" y="39"/>
                  </a:lnTo>
                  <a:lnTo>
                    <a:pt x="64" y="38"/>
                  </a:lnTo>
                  <a:lnTo>
                    <a:pt x="65" y="37"/>
                  </a:lnTo>
                  <a:lnTo>
                    <a:pt x="65" y="36"/>
                  </a:lnTo>
                  <a:lnTo>
                    <a:pt x="65" y="35"/>
                  </a:lnTo>
                  <a:lnTo>
                    <a:pt x="65" y="34"/>
                  </a:lnTo>
                  <a:lnTo>
                    <a:pt x="65" y="33"/>
                  </a:lnTo>
                  <a:lnTo>
                    <a:pt x="65" y="32"/>
                  </a:lnTo>
                  <a:lnTo>
                    <a:pt x="65" y="31"/>
                  </a:lnTo>
                  <a:lnTo>
                    <a:pt x="65" y="30"/>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6"/>
                  </a:lnTo>
                  <a:close/>
                </a:path>
              </a:pathLst>
            </a:custGeom>
            <a:solidFill>
              <a:srgbClr val="FFFFFF"/>
            </a:solidFill>
            <a:ln w="9525">
              <a:noFill/>
              <a:round/>
              <a:headEnd/>
              <a:tailEnd/>
            </a:ln>
          </p:spPr>
          <p:txBody>
            <a:bodyPr/>
            <a:lstStyle/>
            <a:p>
              <a:endParaRPr lang="en-US"/>
            </a:p>
          </p:txBody>
        </p:sp>
        <p:grpSp>
          <p:nvGrpSpPr>
            <p:cNvPr id="20" name="Group 18"/>
            <p:cNvGrpSpPr>
              <a:grpSpLocks/>
            </p:cNvGrpSpPr>
            <p:nvPr/>
          </p:nvGrpSpPr>
          <p:grpSpPr bwMode="auto">
            <a:xfrm>
              <a:off x="6766872" y="3082975"/>
              <a:ext cx="1081743" cy="638789"/>
              <a:chOff x="4169" y="1812"/>
              <a:chExt cx="724" cy="409"/>
            </a:xfrm>
          </p:grpSpPr>
          <p:grpSp>
            <p:nvGrpSpPr>
              <p:cNvPr id="460" name="Group 19"/>
              <p:cNvGrpSpPr>
                <a:grpSpLocks/>
              </p:cNvGrpSpPr>
              <p:nvPr/>
            </p:nvGrpSpPr>
            <p:grpSpPr bwMode="auto">
              <a:xfrm>
                <a:off x="4169" y="1812"/>
                <a:ext cx="710" cy="409"/>
                <a:chOff x="4169" y="1812"/>
                <a:chExt cx="710" cy="409"/>
              </a:xfrm>
            </p:grpSpPr>
            <p:sp>
              <p:nvSpPr>
                <p:cNvPr id="464" name="Freeform 20"/>
                <p:cNvSpPr>
                  <a:spLocks/>
                </p:cNvSpPr>
                <p:nvPr/>
              </p:nvSpPr>
              <p:spPr bwMode="gray">
                <a:xfrm>
                  <a:off x="4169" y="1812"/>
                  <a:ext cx="710" cy="409"/>
                </a:xfrm>
                <a:custGeom>
                  <a:avLst/>
                  <a:gdLst>
                    <a:gd name="T0" fmla="*/ 568 w 710"/>
                    <a:gd name="T1" fmla="*/ 291 h 409"/>
                    <a:gd name="T2" fmla="*/ 398 w 710"/>
                    <a:gd name="T3" fmla="*/ 331 h 409"/>
                    <a:gd name="T4" fmla="*/ 242 w 710"/>
                    <a:gd name="T5" fmla="*/ 363 h 409"/>
                    <a:gd name="T6" fmla="*/ 0 w 710"/>
                    <a:gd name="T7" fmla="*/ 409 h 409"/>
                    <a:gd name="T8" fmla="*/ 52 w 710"/>
                    <a:gd name="T9" fmla="*/ 379 h 409"/>
                    <a:gd name="T10" fmla="*/ 70 w 710"/>
                    <a:gd name="T11" fmla="*/ 361 h 409"/>
                    <a:gd name="T12" fmla="*/ 80 w 710"/>
                    <a:gd name="T13" fmla="*/ 343 h 409"/>
                    <a:gd name="T14" fmla="*/ 137 w 710"/>
                    <a:gd name="T15" fmla="*/ 284 h 409"/>
                    <a:gd name="T16" fmla="*/ 139 w 710"/>
                    <a:gd name="T17" fmla="*/ 287 h 409"/>
                    <a:gd name="T18" fmla="*/ 142 w 710"/>
                    <a:gd name="T19" fmla="*/ 294 h 409"/>
                    <a:gd name="T20" fmla="*/ 154 w 710"/>
                    <a:gd name="T21" fmla="*/ 310 h 409"/>
                    <a:gd name="T22" fmla="*/ 193 w 710"/>
                    <a:gd name="T23" fmla="*/ 304 h 409"/>
                    <a:gd name="T24" fmla="*/ 212 w 710"/>
                    <a:gd name="T25" fmla="*/ 304 h 409"/>
                    <a:gd name="T26" fmla="*/ 241 w 710"/>
                    <a:gd name="T27" fmla="*/ 286 h 409"/>
                    <a:gd name="T28" fmla="*/ 240 w 710"/>
                    <a:gd name="T29" fmla="*/ 276 h 409"/>
                    <a:gd name="T30" fmla="*/ 268 w 710"/>
                    <a:gd name="T31" fmla="*/ 266 h 409"/>
                    <a:gd name="T32" fmla="*/ 289 w 710"/>
                    <a:gd name="T33" fmla="*/ 256 h 409"/>
                    <a:gd name="T34" fmla="*/ 291 w 710"/>
                    <a:gd name="T35" fmla="*/ 242 h 409"/>
                    <a:gd name="T36" fmla="*/ 289 w 710"/>
                    <a:gd name="T37" fmla="*/ 220 h 409"/>
                    <a:gd name="T38" fmla="*/ 304 w 710"/>
                    <a:gd name="T39" fmla="*/ 175 h 409"/>
                    <a:gd name="T40" fmla="*/ 312 w 710"/>
                    <a:gd name="T41" fmla="*/ 156 h 409"/>
                    <a:gd name="T42" fmla="*/ 318 w 710"/>
                    <a:gd name="T43" fmla="*/ 123 h 409"/>
                    <a:gd name="T44" fmla="*/ 334 w 710"/>
                    <a:gd name="T45" fmla="*/ 133 h 409"/>
                    <a:gd name="T46" fmla="*/ 369 w 710"/>
                    <a:gd name="T47" fmla="*/ 81 h 409"/>
                    <a:gd name="T48" fmla="*/ 389 w 710"/>
                    <a:gd name="T49" fmla="*/ 67 h 409"/>
                    <a:gd name="T50" fmla="*/ 399 w 710"/>
                    <a:gd name="T51" fmla="*/ 60 h 409"/>
                    <a:gd name="T52" fmla="*/ 411 w 710"/>
                    <a:gd name="T53" fmla="*/ 0 h 409"/>
                    <a:gd name="T54" fmla="*/ 465 w 710"/>
                    <a:gd name="T55" fmla="*/ 2 h 409"/>
                    <a:gd name="T56" fmla="*/ 492 w 710"/>
                    <a:gd name="T57" fmla="*/ 7 h 409"/>
                    <a:gd name="T58" fmla="*/ 497 w 710"/>
                    <a:gd name="T59" fmla="*/ 24 h 409"/>
                    <a:gd name="T60" fmla="*/ 519 w 710"/>
                    <a:gd name="T61" fmla="*/ 29 h 409"/>
                    <a:gd name="T62" fmla="*/ 536 w 710"/>
                    <a:gd name="T63" fmla="*/ 34 h 409"/>
                    <a:gd name="T64" fmla="*/ 540 w 710"/>
                    <a:gd name="T65" fmla="*/ 39 h 409"/>
                    <a:gd name="T66" fmla="*/ 543 w 710"/>
                    <a:gd name="T67" fmla="*/ 53 h 409"/>
                    <a:gd name="T68" fmla="*/ 537 w 710"/>
                    <a:gd name="T69" fmla="*/ 70 h 409"/>
                    <a:gd name="T70" fmla="*/ 530 w 710"/>
                    <a:gd name="T71" fmla="*/ 87 h 409"/>
                    <a:gd name="T72" fmla="*/ 535 w 710"/>
                    <a:gd name="T73" fmla="*/ 94 h 409"/>
                    <a:gd name="T74" fmla="*/ 584 w 710"/>
                    <a:gd name="T75" fmla="*/ 111 h 409"/>
                    <a:gd name="T76" fmla="*/ 623 w 710"/>
                    <a:gd name="T77" fmla="*/ 116 h 409"/>
                    <a:gd name="T78" fmla="*/ 640 w 710"/>
                    <a:gd name="T79" fmla="*/ 134 h 409"/>
                    <a:gd name="T80" fmla="*/ 634 w 710"/>
                    <a:gd name="T81" fmla="*/ 158 h 409"/>
                    <a:gd name="T82" fmla="*/ 640 w 710"/>
                    <a:gd name="T83" fmla="*/ 173 h 409"/>
                    <a:gd name="T84" fmla="*/ 659 w 710"/>
                    <a:gd name="T85" fmla="*/ 188 h 409"/>
                    <a:gd name="T86" fmla="*/ 647 w 710"/>
                    <a:gd name="T87" fmla="*/ 194 h 409"/>
                    <a:gd name="T88" fmla="*/ 654 w 710"/>
                    <a:gd name="T89" fmla="*/ 210 h 409"/>
                    <a:gd name="T90" fmla="*/ 666 w 710"/>
                    <a:gd name="T91" fmla="*/ 218 h 409"/>
                    <a:gd name="T92" fmla="*/ 644 w 710"/>
                    <a:gd name="T93" fmla="*/ 227 h 409"/>
                    <a:gd name="T94" fmla="*/ 656 w 710"/>
                    <a:gd name="T95" fmla="*/ 239 h 409"/>
                    <a:gd name="T96" fmla="*/ 668 w 710"/>
                    <a:gd name="T97" fmla="*/ 236 h 409"/>
                    <a:gd name="T98" fmla="*/ 702 w 710"/>
                    <a:gd name="T99" fmla="*/ 233 h 409"/>
                    <a:gd name="T100" fmla="*/ 639 w 710"/>
                    <a:gd name="T101" fmla="*/ 272 h 40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10"/>
                    <a:gd name="T154" fmla="*/ 0 h 409"/>
                    <a:gd name="T155" fmla="*/ 710 w 710"/>
                    <a:gd name="T156" fmla="*/ 409 h 40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10" h="409">
                      <a:moveTo>
                        <a:pt x="639" y="272"/>
                      </a:moveTo>
                      <a:lnTo>
                        <a:pt x="568" y="291"/>
                      </a:lnTo>
                      <a:lnTo>
                        <a:pt x="481" y="311"/>
                      </a:lnTo>
                      <a:lnTo>
                        <a:pt x="398" y="331"/>
                      </a:lnTo>
                      <a:lnTo>
                        <a:pt x="322" y="346"/>
                      </a:lnTo>
                      <a:lnTo>
                        <a:pt x="242" y="363"/>
                      </a:lnTo>
                      <a:lnTo>
                        <a:pt x="185" y="374"/>
                      </a:lnTo>
                      <a:lnTo>
                        <a:pt x="0" y="409"/>
                      </a:lnTo>
                      <a:lnTo>
                        <a:pt x="48" y="392"/>
                      </a:lnTo>
                      <a:lnTo>
                        <a:pt x="52" y="379"/>
                      </a:lnTo>
                      <a:lnTo>
                        <a:pt x="70" y="370"/>
                      </a:lnTo>
                      <a:lnTo>
                        <a:pt x="70" y="361"/>
                      </a:lnTo>
                      <a:lnTo>
                        <a:pt x="80" y="352"/>
                      </a:lnTo>
                      <a:lnTo>
                        <a:pt x="80" y="343"/>
                      </a:lnTo>
                      <a:lnTo>
                        <a:pt x="106" y="321"/>
                      </a:lnTo>
                      <a:lnTo>
                        <a:pt x="137" y="284"/>
                      </a:lnTo>
                      <a:lnTo>
                        <a:pt x="139" y="287"/>
                      </a:lnTo>
                      <a:lnTo>
                        <a:pt x="137" y="292"/>
                      </a:lnTo>
                      <a:lnTo>
                        <a:pt x="142" y="294"/>
                      </a:lnTo>
                      <a:lnTo>
                        <a:pt x="144" y="302"/>
                      </a:lnTo>
                      <a:lnTo>
                        <a:pt x="154" y="310"/>
                      </a:lnTo>
                      <a:lnTo>
                        <a:pt x="175" y="315"/>
                      </a:lnTo>
                      <a:lnTo>
                        <a:pt x="193" y="304"/>
                      </a:lnTo>
                      <a:lnTo>
                        <a:pt x="196" y="295"/>
                      </a:lnTo>
                      <a:lnTo>
                        <a:pt x="212" y="304"/>
                      </a:lnTo>
                      <a:lnTo>
                        <a:pt x="238" y="289"/>
                      </a:lnTo>
                      <a:lnTo>
                        <a:pt x="241" y="286"/>
                      </a:lnTo>
                      <a:lnTo>
                        <a:pt x="238" y="280"/>
                      </a:lnTo>
                      <a:lnTo>
                        <a:pt x="240" y="276"/>
                      </a:lnTo>
                      <a:lnTo>
                        <a:pt x="250" y="280"/>
                      </a:lnTo>
                      <a:lnTo>
                        <a:pt x="268" y="266"/>
                      </a:lnTo>
                      <a:lnTo>
                        <a:pt x="275" y="268"/>
                      </a:lnTo>
                      <a:lnTo>
                        <a:pt x="289" y="256"/>
                      </a:lnTo>
                      <a:lnTo>
                        <a:pt x="285" y="250"/>
                      </a:lnTo>
                      <a:lnTo>
                        <a:pt x="291" y="242"/>
                      </a:lnTo>
                      <a:lnTo>
                        <a:pt x="284" y="237"/>
                      </a:lnTo>
                      <a:lnTo>
                        <a:pt x="289" y="220"/>
                      </a:lnTo>
                      <a:lnTo>
                        <a:pt x="302" y="195"/>
                      </a:lnTo>
                      <a:lnTo>
                        <a:pt x="304" y="175"/>
                      </a:lnTo>
                      <a:lnTo>
                        <a:pt x="313" y="163"/>
                      </a:lnTo>
                      <a:lnTo>
                        <a:pt x="312" y="156"/>
                      </a:lnTo>
                      <a:lnTo>
                        <a:pt x="318" y="142"/>
                      </a:lnTo>
                      <a:lnTo>
                        <a:pt x="318" y="123"/>
                      </a:lnTo>
                      <a:lnTo>
                        <a:pt x="327" y="124"/>
                      </a:lnTo>
                      <a:lnTo>
                        <a:pt x="334" y="133"/>
                      </a:lnTo>
                      <a:lnTo>
                        <a:pt x="354" y="134"/>
                      </a:lnTo>
                      <a:lnTo>
                        <a:pt x="369" y="81"/>
                      </a:lnTo>
                      <a:lnTo>
                        <a:pt x="382" y="87"/>
                      </a:lnTo>
                      <a:lnTo>
                        <a:pt x="389" y="67"/>
                      </a:lnTo>
                      <a:lnTo>
                        <a:pt x="393" y="68"/>
                      </a:lnTo>
                      <a:lnTo>
                        <a:pt x="399" y="60"/>
                      </a:lnTo>
                      <a:lnTo>
                        <a:pt x="411" y="35"/>
                      </a:lnTo>
                      <a:lnTo>
                        <a:pt x="411" y="0"/>
                      </a:lnTo>
                      <a:lnTo>
                        <a:pt x="462" y="25"/>
                      </a:lnTo>
                      <a:lnTo>
                        <a:pt x="465" y="2"/>
                      </a:lnTo>
                      <a:lnTo>
                        <a:pt x="483" y="1"/>
                      </a:lnTo>
                      <a:lnTo>
                        <a:pt x="492" y="7"/>
                      </a:lnTo>
                      <a:lnTo>
                        <a:pt x="490" y="18"/>
                      </a:lnTo>
                      <a:lnTo>
                        <a:pt x="497" y="24"/>
                      </a:lnTo>
                      <a:lnTo>
                        <a:pt x="514" y="23"/>
                      </a:lnTo>
                      <a:lnTo>
                        <a:pt x="519" y="29"/>
                      </a:lnTo>
                      <a:lnTo>
                        <a:pt x="530" y="31"/>
                      </a:lnTo>
                      <a:lnTo>
                        <a:pt x="536" y="34"/>
                      </a:lnTo>
                      <a:lnTo>
                        <a:pt x="540" y="39"/>
                      </a:lnTo>
                      <a:lnTo>
                        <a:pt x="541" y="46"/>
                      </a:lnTo>
                      <a:lnTo>
                        <a:pt x="543" y="53"/>
                      </a:lnTo>
                      <a:lnTo>
                        <a:pt x="537" y="57"/>
                      </a:lnTo>
                      <a:lnTo>
                        <a:pt x="537" y="70"/>
                      </a:lnTo>
                      <a:lnTo>
                        <a:pt x="532" y="75"/>
                      </a:lnTo>
                      <a:lnTo>
                        <a:pt x="530" y="87"/>
                      </a:lnTo>
                      <a:lnTo>
                        <a:pt x="531" y="91"/>
                      </a:lnTo>
                      <a:lnTo>
                        <a:pt x="535" y="94"/>
                      </a:lnTo>
                      <a:lnTo>
                        <a:pt x="564" y="101"/>
                      </a:lnTo>
                      <a:lnTo>
                        <a:pt x="584" y="111"/>
                      </a:lnTo>
                      <a:lnTo>
                        <a:pt x="602" y="112"/>
                      </a:lnTo>
                      <a:lnTo>
                        <a:pt x="623" y="116"/>
                      </a:lnTo>
                      <a:lnTo>
                        <a:pt x="636" y="125"/>
                      </a:lnTo>
                      <a:lnTo>
                        <a:pt x="640" y="134"/>
                      </a:lnTo>
                      <a:lnTo>
                        <a:pt x="640" y="156"/>
                      </a:lnTo>
                      <a:lnTo>
                        <a:pt x="634" y="158"/>
                      </a:lnTo>
                      <a:lnTo>
                        <a:pt x="635" y="161"/>
                      </a:lnTo>
                      <a:lnTo>
                        <a:pt x="640" y="173"/>
                      </a:lnTo>
                      <a:lnTo>
                        <a:pt x="650" y="176"/>
                      </a:lnTo>
                      <a:lnTo>
                        <a:pt x="659" y="188"/>
                      </a:lnTo>
                      <a:lnTo>
                        <a:pt x="653" y="189"/>
                      </a:lnTo>
                      <a:lnTo>
                        <a:pt x="647" y="194"/>
                      </a:lnTo>
                      <a:lnTo>
                        <a:pt x="649" y="200"/>
                      </a:lnTo>
                      <a:lnTo>
                        <a:pt x="654" y="210"/>
                      </a:lnTo>
                      <a:lnTo>
                        <a:pt x="663" y="212"/>
                      </a:lnTo>
                      <a:lnTo>
                        <a:pt x="666" y="218"/>
                      </a:lnTo>
                      <a:lnTo>
                        <a:pt x="661" y="223"/>
                      </a:lnTo>
                      <a:lnTo>
                        <a:pt x="644" y="227"/>
                      </a:lnTo>
                      <a:lnTo>
                        <a:pt x="645" y="236"/>
                      </a:lnTo>
                      <a:lnTo>
                        <a:pt x="656" y="239"/>
                      </a:lnTo>
                      <a:lnTo>
                        <a:pt x="666" y="240"/>
                      </a:lnTo>
                      <a:lnTo>
                        <a:pt x="668" y="236"/>
                      </a:lnTo>
                      <a:lnTo>
                        <a:pt x="672" y="234"/>
                      </a:lnTo>
                      <a:lnTo>
                        <a:pt x="702" y="233"/>
                      </a:lnTo>
                      <a:lnTo>
                        <a:pt x="710" y="254"/>
                      </a:lnTo>
                      <a:lnTo>
                        <a:pt x="639" y="272"/>
                      </a:lnTo>
                      <a:close/>
                    </a:path>
                  </a:pathLst>
                </a:custGeom>
                <a:solidFill>
                  <a:srgbClr val="FFFFFF"/>
                </a:solidFill>
                <a:ln w="9525">
                  <a:noFill/>
                  <a:round/>
                  <a:headEnd/>
                  <a:tailEnd/>
                </a:ln>
              </p:spPr>
              <p:txBody>
                <a:bodyPr/>
                <a:lstStyle/>
                <a:p>
                  <a:endParaRPr lang="en-US"/>
                </a:p>
              </p:txBody>
            </p:sp>
            <p:sp>
              <p:nvSpPr>
                <p:cNvPr id="465" name="Freeform 21"/>
                <p:cNvSpPr>
                  <a:spLocks/>
                </p:cNvSpPr>
                <p:nvPr/>
              </p:nvSpPr>
              <p:spPr bwMode="gray">
                <a:xfrm>
                  <a:off x="4169" y="1812"/>
                  <a:ext cx="710" cy="409"/>
                </a:xfrm>
                <a:custGeom>
                  <a:avLst/>
                  <a:gdLst>
                    <a:gd name="T0" fmla="*/ 568 w 710"/>
                    <a:gd name="T1" fmla="*/ 291 h 409"/>
                    <a:gd name="T2" fmla="*/ 398 w 710"/>
                    <a:gd name="T3" fmla="*/ 331 h 409"/>
                    <a:gd name="T4" fmla="*/ 242 w 710"/>
                    <a:gd name="T5" fmla="*/ 363 h 409"/>
                    <a:gd name="T6" fmla="*/ 0 w 710"/>
                    <a:gd name="T7" fmla="*/ 409 h 409"/>
                    <a:gd name="T8" fmla="*/ 52 w 710"/>
                    <a:gd name="T9" fmla="*/ 379 h 409"/>
                    <a:gd name="T10" fmla="*/ 70 w 710"/>
                    <a:gd name="T11" fmla="*/ 361 h 409"/>
                    <a:gd name="T12" fmla="*/ 80 w 710"/>
                    <a:gd name="T13" fmla="*/ 343 h 409"/>
                    <a:gd name="T14" fmla="*/ 137 w 710"/>
                    <a:gd name="T15" fmla="*/ 284 h 409"/>
                    <a:gd name="T16" fmla="*/ 139 w 710"/>
                    <a:gd name="T17" fmla="*/ 287 h 409"/>
                    <a:gd name="T18" fmla="*/ 142 w 710"/>
                    <a:gd name="T19" fmla="*/ 294 h 409"/>
                    <a:gd name="T20" fmla="*/ 154 w 710"/>
                    <a:gd name="T21" fmla="*/ 310 h 409"/>
                    <a:gd name="T22" fmla="*/ 193 w 710"/>
                    <a:gd name="T23" fmla="*/ 304 h 409"/>
                    <a:gd name="T24" fmla="*/ 212 w 710"/>
                    <a:gd name="T25" fmla="*/ 304 h 409"/>
                    <a:gd name="T26" fmla="*/ 241 w 710"/>
                    <a:gd name="T27" fmla="*/ 286 h 409"/>
                    <a:gd name="T28" fmla="*/ 240 w 710"/>
                    <a:gd name="T29" fmla="*/ 276 h 409"/>
                    <a:gd name="T30" fmla="*/ 268 w 710"/>
                    <a:gd name="T31" fmla="*/ 266 h 409"/>
                    <a:gd name="T32" fmla="*/ 289 w 710"/>
                    <a:gd name="T33" fmla="*/ 256 h 409"/>
                    <a:gd name="T34" fmla="*/ 291 w 710"/>
                    <a:gd name="T35" fmla="*/ 242 h 409"/>
                    <a:gd name="T36" fmla="*/ 289 w 710"/>
                    <a:gd name="T37" fmla="*/ 220 h 409"/>
                    <a:gd name="T38" fmla="*/ 304 w 710"/>
                    <a:gd name="T39" fmla="*/ 175 h 409"/>
                    <a:gd name="T40" fmla="*/ 312 w 710"/>
                    <a:gd name="T41" fmla="*/ 156 h 409"/>
                    <a:gd name="T42" fmla="*/ 318 w 710"/>
                    <a:gd name="T43" fmla="*/ 123 h 409"/>
                    <a:gd name="T44" fmla="*/ 334 w 710"/>
                    <a:gd name="T45" fmla="*/ 133 h 409"/>
                    <a:gd name="T46" fmla="*/ 369 w 710"/>
                    <a:gd name="T47" fmla="*/ 81 h 409"/>
                    <a:gd name="T48" fmla="*/ 389 w 710"/>
                    <a:gd name="T49" fmla="*/ 67 h 409"/>
                    <a:gd name="T50" fmla="*/ 399 w 710"/>
                    <a:gd name="T51" fmla="*/ 60 h 409"/>
                    <a:gd name="T52" fmla="*/ 411 w 710"/>
                    <a:gd name="T53" fmla="*/ 0 h 409"/>
                    <a:gd name="T54" fmla="*/ 465 w 710"/>
                    <a:gd name="T55" fmla="*/ 2 h 409"/>
                    <a:gd name="T56" fmla="*/ 492 w 710"/>
                    <a:gd name="T57" fmla="*/ 7 h 409"/>
                    <a:gd name="T58" fmla="*/ 497 w 710"/>
                    <a:gd name="T59" fmla="*/ 24 h 409"/>
                    <a:gd name="T60" fmla="*/ 519 w 710"/>
                    <a:gd name="T61" fmla="*/ 29 h 409"/>
                    <a:gd name="T62" fmla="*/ 536 w 710"/>
                    <a:gd name="T63" fmla="*/ 34 h 409"/>
                    <a:gd name="T64" fmla="*/ 540 w 710"/>
                    <a:gd name="T65" fmla="*/ 39 h 409"/>
                    <a:gd name="T66" fmla="*/ 543 w 710"/>
                    <a:gd name="T67" fmla="*/ 53 h 409"/>
                    <a:gd name="T68" fmla="*/ 537 w 710"/>
                    <a:gd name="T69" fmla="*/ 70 h 409"/>
                    <a:gd name="T70" fmla="*/ 530 w 710"/>
                    <a:gd name="T71" fmla="*/ 87 h 409"/>
                    <a:gd name="T72" fmla="*/ 535 w 710"/>
                    <a:gd name="T73" fmla="*/ 94 h 409"/>
                    <a:gd name="T74" fmla="*/ 584 w 710"/>
                    <a:gd name="T75" fmla="*/ 111 h 409"/>
                    <a:gd name="T76" fmla="*/ 623 w 710"/>
                    <a:gd name="T77" fmla="*/ 116 h 409"/>
                    <a:gd name="T78" fmla="*/ 640 w 710"/>
                    <a:gd name="T79" fmla="*/ 134 h 409"/>
                    <a:gd name="T80" fmla="*/ 634 w 710"/>
                    <a:gd name="T81" fmla="*/ 158 h 409"/>
                    <a:gd name="T82" fmla="*/ 640 w 710"/>
                    <a:gd name="T83" fmla="*/ 173 h 409"/>
                    <a:gd name="T84" fmla="*/ 659 w 710"/>
                    <a:gd name="T85" fmla="*/ 188 h 409"/>
                    <a:gd name="T86" fmla="*/ 647 w 710"/>
                    <a:gd name="T87" fmla="*/ 194 h 409"/>
                    <a:gd name="T88" fmla="*/ 654 w 710"/>
                    <a:gd name="T89" fmla="*/ 210 h 409"/>
                    <a:gd name="T90" fmla="*/ 666 w 710"/>
                    <a:gd name="T91" fmla="*/ 218 h 409"/>
                    <a:gd name="T92" fmla="*/ 644 w 710"/>
                    <a:gd name="T93" fmla="*/ 227 h 409"/>
                    <a:gd name="T94" fmla="*/ 656 w 710"/>
                    <a:gd name="T95" fmla="*/ 239 h 409"/>
                    <a:gd name="T96" fmla="*/ 668 w 710"/>
                    <a:gd name="T97" fmla="*/ 236 h 409"/>
                    <a:gd name="T98" fmla="*/ 702 w 710"/>
                    <a:gd name="T99" fmla="*/ 233 h 409"/>
                    <a:gd name="T100" fmla="*/ 639 w 710"/>
                    <a:gd name="T101" fmla="*/ 272 h 40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10"/>
                    <a:gd name="T154" fmla="*/ 0 h 409"/>
                    <a:gd name="T155" fmla="*/ 710 w 710"/>
                    <a:gd name="T156" fmla="*/ 409 h 40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10" h="409">
                      <a:moveTo>
                        <a:pt x="639" y="272"/>
                      </a:moveTo>
                      <a:lnTo>
                        <a:pt x="568" y="291"/>
                      </a:lnTo>
                      <a:lnTo>
                        <a:pt x="481" y="311"/>
                      </a:lnTo>
                      <a:lnTo>
                        <a:pt x="398" y="331"/>
                      </a:lnTo>
                      <a:lnTo>
                        <a:pt x="322" y="346"/>
                      </a:lnTo>
                      <a:lnTo>
                        <a:pt x="242" y="363"/>
                      </a:lnTo>
                      <a:lnTo>
                        <a:pt x="185" y="374"/>
                      </a:lnTo>
                      <a:lnTo>
                        <a:pt x="0" y="409"/>
                      </a:lnTo>
                      <a:lnTo>
                        <a:pt x="48" y="392"/>
                      </a:lnTo>
                      <a:lnTo>
                        <a:pt x="52" y="379"/>
                      </a:lnTo>
                      <a:lnTo>
                        <a:pt x="70" y="370"/>
                      </a:lnTo>
                      <a:lnTo>
                        <a:pt x="70" y="361"/>
                      </a:lnTo>
                      <a:lnTo>
                        <a:pt x="80" y="352"/>
                      </a:lnTo>
                      <a:lnTo>
                        <a:pt x="80" y="343"/>
                      </a:lnTo>
                      <a:lnTo>
                        <a:pt x="106" y="321"/>
                      </a:lnTo>
                      <a:lnTo>
                        <a:pt x="137" y="284"/>
                      </a:lnTo>
                      <a:lnTo>
                        <a:pt x="139" y="287"/>
                      </a:lnTo>
                      <a:lnTo>
                        <a:pt x="137" y="292"/>
                      </a:lnTo>
                      <a:lnTo>
                        <a:pt x="142" y="294"/>
                      </a:lnTo>
                      <a:lnTo>
                        <a:pt x="144" y="302"/>
                      </a:lnTo>
                      <a:lnTo>
                        <a:pt x="154" y="310"/>
                      </a:lnTo>
                      <a:lnTo>
                        <a:pt x="175" y="315"/>
                      </a:lnTo>
                      <a:lnTo>
                        <a:pt x="193" y="304"/>
                      </a:lnTo>
                      <a:lnTo>
                        <a:pt x="196" y="295"/>
                      </a:lnTo>
                      <a:lnTo>
                        <a:pt x="212" y="304"/>
                      </a:lnTo>
                      <a:lnTo>
                        <a:pt x="238" y="289"/>
                      </a:lnTo>
                      <a:lnTo>
                        <a:pt x="241" y="286"/>
                      </a:lnTo>
                      <a:lnTo>
                        <a:pt x="238" y="280"/>
                      </a:lnTo>
                      <a:lnTo>
                        <a:pt x="240" y="276"/>
                      </a:lnTo>
                      <a:lnTo>
                        <a:pt x="250" y="280"/>
                      </a:lnTo>
                      <a:lnTo>
                        <a:pt x="268" y="266"/>
                      </a:lnTo>
                      <a:lnTo>
                        <a:pt x="275" y="268"/>
                      </a:lnTo>
                      <a:lnTo>
                        <a:pt x="289" y="256"/>
                      </a:lnTo>
                      <a:lnTo>
                        <a:pt x="285" y="250"/>
                      </a:lnTo>
                      <a:lnTo>
                        <a:pt x="291" y="242"/>
                      </a:lnTo>
                      <a:lnTo>
                        <a:pt x="284" y="237"/>
                      </a:lnTo>
                      <a:lnTo>
                        <a:pt x="289" y="220"/>
                      </a:lnTo>
                      <a:lnTo>
                        <a:pt x="302" y="195"/>
                      </a:lnTo>
                      <a:lnTo>
                        <a:pt x="304" y="175"/>
                      </a:lnTo>
                      <a:lnTo>
                        <a:pt x="313" y="163"/>
                      </a:lnTo>
                      <a:lnTo>
                        <a:pt x="312" y="156"/>
                      </a:lnTo>
                      <a:lnTo>
                        <a:pt x="318" y="142"/>
                      </a:lnTo>
                      <a:lnTo>
                        <a:pt x="318" y="123"/>
                      </a:lnTo>
                      <a:lnTo>
                        <a:pt x="327" y="124"/>
                      </a:lnTo>
                      <a:lnTo>
                        <a:pt x="334" y="133"/>
                      </a:lnTo>
                      <a:lnTo>
                        <a:pt x="354" y="134"/>
                      </a:lnTo>
                      <a:lnTo>
                        <a:pt x="369" y="81"/>
                      </a:lnTo>
                      <a:lnTo>
                        <a:pt x="382" y="87"/>
                      </a:lnTo>
                      <a:lnTo>
                        <a:pt x="389" y="67"/>
                      </a:lnTo>
                      <a:lnTo>
                        <a:pt x="393" y="68"/>
                      </a:lnTo>
                      <a:lnTo>
                        <a:pt x="399" y="60"/>
                      </a:lnTo>
                      <a:lnTo>
                        <a:pt x="411" y="35"/>
                      </a:lnTo>
                      <a:lnTo>
                        <a:pt x="411" y="0"/>
                      </a:lnTo>
                      <a:lnTo>
                        <a:pt x="462" y="25"/>
                      </a:lnTo>
                      <a:lnTo>
                        <a:pt x="465" y="2"/>
                      </a:lnTo>
                      <a:lnTo>
                        <a:pt x="483" y="1"/>
                      </a:lnTo>
                      <a:lnTo>
                        <a:pt x="492" y="7"/>
                      </a:lnTo>
                      <a:lnTo>
                        <a:pt x="490" y="18"/>
                      </a:lnTo>
                      <a:lnTo>
                        <a:pt x="497" y="24"/>
                      </a:lnTo>
                      <a:lnTo>
                        <a:pt x="514" y="23"/>
                      </a:lnTo>
                      <a:lnTo>
                        <a:pt x="519" y="29"/>
                      </a:lnTo>
                      <a:lnTo>
                        <a:pt x="530" y="31"/>
                      </a:lnTo>
                      <a:lnTo>
                        <a:pt x="536" y="34"/>
                      </a:lnTo>
                      <a:lnTo>
                        <a:pt x="540" y="39"/>
                      </a:lnTo>
                      <a:lnTo>
                        <a:pt x="541" y="46"/>
                      </a:lnTo>
                      <a:lnTo>
                        <a:pt x="543" y="53"/>
                      </a:lnTo>
                      <a:lnTo>
                        <a:pt x="537" y="57"/>
                      </a:lnTo>
                      <a:lnTo>
                        <a:pt x="537" y="70"/>
                      </a:lnTo>
                      <a:lnTo>
                        <a:pt x="532" y="75"/>
                      </a:lnTo>
                      <a:lnTo>
                        <a:pt x="530" y="87"/>
                      </a:lnTo>
                      <a:lnTo>
                        <a:pt x="531" y="91"/>
                      </a:lnTo>
                      <a:lnTo>
                        <a:pt x="535" y="94"/>
                      </a:lnTo>
                      <a:lnTo>
                        <a:pt x="564" y="101"/>
                      </a:lnTo>
                      <a:lnTo>
                        <a:pt x="584" y="111"/>
                      </a:lnTo>
                      <a:lnTo>
                        <a:pt x="602" y="112"/>
                      </a:lnTo>
                      <a:lnTo>
                        <a:pt x="623" y="116"/>
                      </a:lnTo>
                      <a:lnTo>
                        <a:pt x="636" y="125"/>
                      </a:lnTo>
                      <a:lnTo>
                        <a:pt x="640" y="134"/>
                      </a:lnTo>
                      <a:lnTo>
                        <a:pt x="640" y="156"/>
                      </a:lnTo>
                      <a:lnTo>
                        <a:pt x="634" y="158"/>
                      </a:lnTo>
                      <a:lnTo>
                        <a:pt x="635" y="161"/>
                      </a:lnTo>
                      <a:lnTo>
                        <a:pt x="640" y="173"/>
                      </a:lnTo>
                      <a:lnTo>
                        <a:pt x="650" y="176"/>
                      </a:lnTo>
                      <a:lnTo>
                        <a:pt x="659" y="188"/>
                      </a:lnTo>
                      <a:lnTo>
                        <a:pt x="653" y="189"/>
                      </a:lnTo>
                      <a:lnTo>
                        <a:pt x="647" y="194"/>
                      </a:lnTo>
                      <a:lnTo>
                        <a:pt x="649" y="200"/>
                      </a:lnTo>
                      <a:lnTo>
                        <a:pt x="654" y="210"/>
                      </a:lnTo>
                      <a:lnTo>
                        <a:pt x="663" y="212"/>
                      </a:lnTo>
                      <a:lnTo>
                        <a:pt x="666" y="218"/>
                      </a:lnTo>
                      <a:lnTo>
                        <a:pt x="661" y="223"/>
                      </a:lnTo>
                      <a:lnTo>
                        <a:pt x="644" y="227"/>
                      </a:lnTo>
                      <a:lnTo>
                        <a:pt x="645" y="236"/>
                      </a:lnTo>
                      <a:lnTo>
                        <a:pt x="656" y="239"/>
                      </a:lnTo>
                      <a:lnTo>
                        <a:pt x="666" y="240"/>
                      </a:lnTo>
                      <a:lnTo>
                        <a:pt x="668" y="236"/>
                      </a:lnTo>
                      <a:lnTo>
                        <a:pt x="672" y="234"/>
                      </a:lnTo>
                      <a:lnTo>
                        <a:pt x="702" y="233"/>
                      </a:lnTo>
                      <a:lnTo>
                        <a:pt x="710" y="254"/>
                      </a:lnTo>
                      <a:lnTo>
                        <a:pt x="639" y="272"/>
                      </a:lnTo>
                    </a:path>
                  </a:pathLst>
                </a:custGeom>
                <a:noFill/>
                <a:ln w="6350">
                  <a:solidFill>
                    <a:srgbClr val="969696"/>
                  </a:solidFill>
                  <a:round/>
                  <a:headEnd/>
                  <a:tailEnd/>
                </a:ln>
              </p:spPr>
              <p:txBody>
                <a:bodyPr/>
                <a:lstStyle/>
                <a:p>
                  <a:endParaRPr lang="en-US"/>
                </a:p>
              </p:txBody>
            </p:sp>
          </p:grpSp>
          <p:grpSp>
            <p:nvGrpSpPr>
              <p:cNvPr id="461" name="Group 22"/>
              <p:cNvGrpSpPr>
                <a:grpSpLocks/>
              </p:cNvGrpSpPr>
              <p:nvPr/>
            </p:nvGrpSpPr>
            <p:grpSpPr bwMode="auto">
              <a:xfrm>
                <a:off x="4863" y="1899"/>
                <a:ext cx="30" cy="113"/>
                <a:chOff x="4863" y="1899"/>
                <a:chExt cx="30" cy="113"/>
              </a:xfrm>
            </p:grpSpPr>
            <p:sp>
              <p:nvSpPr>
                <p:cNvPr id="462" name="Freeform 23"/>
                <p:cNvSpPr>
                  <a:spLocks/>
                </p:cNvSpPr>
                <p:nvPr/>
              </p:nvSpPr>
              <p:spPr bwMode="gray">
                <a:xfrm>
                  <a:off x="4863" y="1899"/>
                  <a:ext cx="30" cy="113"/>
                </a:xfrm>
                <a:custGeom>
                  <a:avLst/>
                  <a:gdLst>
                    <a:gd name="T0" fmla="*/ 30 w 30"/>
                    <a:gd name="T1" fmla="*/ 0 h 113"/>
                    <a:gd name="T2" fmla="*/ 15 w 30"/>
                    <a:gd name="T3" fmla="*/ 42 h 113"/>
                    <a:gd name="T4" fmla="*/ 30 w 30"/>
                    <a:gd name="T5" fmla="*/ 56 h 113"/>
                    <a:gd name="T6" fmla="*/ 15 w 30"/>
                    <a:gd name="T7" fmla="*/ 85 h 113"/>
                    <a:gd name="T8" fmla="*/ 15 w 30"/>
                    <a:gd name="T9" fmla="*/ 113 h 113"/>
                    <a:gd name="T10" fmla="*/ 0 w 30"/>
                    <a:gd name="T11" fmla="*/ 70 h 113"/>
                    <a:gd name="T12" fmla="*/ 15 w 30"/>
                    <a:gd name="T13" fmla="*/ 56 h 113"/>
                    <a:gd name="T14" fmla="*/ 15 w 30"/>
                    <a:gd name="T15" fmla="*/ 42 h 113"/>
                    <a:gd name="T16" fmla="*/ 15 w 30"/>
                    <a:gd name="T17" fmla="*/ 28 h 113"/>
                    <a:gd name="T18" fmla="*/ 0 w 30"/>
                    <a:gd name="T19" fmla="*/ 14 h 113"/>
                    <a:gd name="T20" fmla="*/ 30 w 30"/>
                    <a:gd name="T21" fmla="*/ 0 h 1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
                    <a:gd name="T34" fmla="*/ 0 h 113"/>
                    <a:gd name="T35" fmla="*/ 30 w 30"/>
                    <a:gd name="T36" fmla="*/ 113 h 1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 h="113">
                      <a:moveTo>
                        <a:pt x="30" y="0"/>
                      </a:moveTo>
                      <a:lnTo>
                        <a:pt x="15" y="42"/>
                      </a:lnTo>
                      <a:lnTo>
                        <a:pt x="30" y="56"/>
                      </a:lnTo>
                      <a:lnTo>
                        <a:pt x="15" y="85"/>
                      </a:lnTo>
                      <a:lnTo>
                        <a:pt x="15" y="113"/>
                      </a:lnTo>
                      <a:lnTo>
                        <a:pt x="0" y="70"/>
                      </a:lnTo>
                      <a:lnTo>
                        <a:pt x="15" y="56"/>
                      </a:lnTo>
                      <a:lnTo>
                        <a:pt x="15" y="42"/>
                      </a:lnTo>
                      <a:lnTo>
                        <a:pt x="15" y="28"/>
                      </a:lnTo>
                      <a:lnTo>
                        <a:pt x="0" y="14"/>
                      </a:lnTo>
                      <a:lnTo>
                        <a:pt x="30" y="0"/>
                      </a:lnTo>
                      <a:close/>
                    </a:path>
                  </a:pathLst>
                </a:custGeom>
                <a:solidFill>
                  <a:srgbClr val="FFFFFF"/>
                </a:solidFill>
                <a:ln w="9525">
                  <a:noFill/>
                  <a:round/>
                  <a:headEnd/>
                  <a:tailEnd/>
                </a:ln>
              </p:spPr>
              <p:txBody>
                <a:bodyPr/>
                <a:lstStyle/>
                <a:p>
                  <a:endParaRPr lang="en-US"/>
                </a:p>
              </p:txBody>
            </p:sp>
            <p:sp>
              <p:nvSpPr>
                <p:cNvPr id="463" name="Freeform 24"/>
                <p:cNvSpPr>
                  <a:spLocks/>
                </p:cNvSpPr>
                <p:nvPr/>
              </p:nvSpPr>
              <p:spPr bwMode="gray">
                <a:xfrm>
                  <a:off x="4863" y="1899"/>
                  <a:ext cx="30" cy="113"/>
                </a:xfrm>
                <a:custGeom>
                  <a:avLst/>
                  <a:gdLst>
                    <a:gd name="T0" fmla="*/ 30 w 30"/>
                    <a:gd name="T1" fmla="*/ 0 h 113"/>
                    <a:gd name="T2" fmla="*/ 15 w 30"/>
                    <a:gd name="T3" fmla="*/ 42 h 113"/>
                    <a:gd name="T4" fmla="*/ 30 w 30"/>
                    <a:gd name="T5" fmla="*/ 56 h 113"/>
                    <a:gd name="T6" fmla="*/ 15 w 30"/>
                    <a:gd name="T7" fmla="*/ 85 h 113"/>
                    <a:gd name="T8" fmla="*/ 15 w 30"/>
                    <a:gd name="T9" fmla="*/ 113 h 113"/>
                    <a:gd name="T10" fmla="*/ 0 w 30"/>
                    <a:gd name="T11" fmla="*/ 70 h 113"/>
                    <a:gd name="T12" fmla="*/ 15 w 30"/>
                    <a:gd name="T13" fmla="*/ 56 h 113"/>
                    <a:gd name="T14" fmla="*/ 15 w 30"/>
                    <a:gd name="T15" fmla="*/ 42 h 113"/>
                    <a:gd name="T16" fmla="*/ 15 w 30"/>
                    <a:gd name="T17" fmla="*/ 28 h 113"/>
                    <a:gd name="T18" fmla="*/ 0 w 30"/>
                    <a:gd name="T19" fmla="*/ 14 h 113"/>
                    <a:gd name="T20" fmla="*/ 30 w 30"/>
                    <a:gd name="T21" fmla="*/ 0 h 1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
                    <a:gd name="T34" fmla="*/ 0 h 113"/>
                    <a:gd name="T35" fmla="*/ 30 w 30"/>
                    <a:gd name="T36" fmla="*/ 113 h 1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 h="113">
                      <a:moveTo>
                        <a:pt x="30" y="0"/>
                      </a:moveTo>
                      <a:lnTo>
                        <a:pt x="15" y="42"/>
                      </a:lnTo>
                      <a:lnTo>
                        <a:pt x="30" y="56"/>
                      </a:lnTo>
                      <a:lnTo>
                        <a:pt x="15" y="85"/>
                      </a:lnTo>
                      <a:lnTo>
                        <a:pt x="15" y="113"/>
                      </a:lnTo>
                      <a:lnTo>
                        <a:pt x="0" y="70"/>
                      </a:lnTo>
                      <a:lnTo>
                        <a:pt x="15" y="56"/>
                      </a:lnTo>
                      <a:lnTo>
                        <a:pt x="15" y="42"/>
                      </a:lnTo>
                      <a:lnTo>
                        <a:pt x="15" y="28"/>
                      </a:lnTo>
                      <a:lnTo>
                        <a:pt x="0" y="14"/>
                      </a:lnTo>
                      <a:lnTo>
                        <a:pt x="30" y="0"/>
                      </a:lnTo>
                    </a:path>
                  </a:pathLst>
                </a:custGeom>
                <a:noFill/>
                <a:ln w="6350">
                  <a:solidFill>
                    <a:srgbClr val="969696"/>
                  </a:solidFill>
                  <a:round/>
                  <a:headEnd/>
                  <a:tailEnd/>
                </a:ln>
              </p:spPr>
              <p:txBody>
                <a:bodyPr/>
                <a:lstStyle/>
                <a:p>
                  <a:endParaRPr lang="en-US"/>
                </a:p>
              </p:txBody>
            </p:sp>
          </p:grpSp>
        </p:grpSp>
        <p:sp>
          <p:nvSpPr>
            <p:cNvPr id="21" name="Freeform 25"/>
            <p:cNvSpPr>
              <a:spLocks/>
            </p:cNvSpPr>
            <p:nvPr/>
          </p:nvSpPr>
          <p:spPr bwMode="gray">
            <a:xfrm>
              <a:off x="7972626" y="1329041"/>
              <a:ext cx="508001" cy="838702"/>
            </a:xfrm>
            <a:custGeom>
              <a:avLst/>
              <a:gdLst>
                <a:gd name="T0" fmla="*/ 0 w 340"/>
                <a:gd name="T1" fmla="*/ 2147483647 h 537"/>
                <a:gd name="T2" fmla="*/ 2147483647 w 340"/>
                <a:gd name="T3" fmla="*/ 2147483647 h 537"/>
                <a:gd name="T4" fmla="*/ 2147483647 w 340"/>
                <a:gd name="T5" fmla="*/ 2147483647 h 537"/>
                <a:gd name="T6" fmla="*/ 2147483647 w 340"/>
                <a:gd name="T7" fmla="*/ 2147483647 h 537"/>
                <a:gd name="T8" fmla="*/ 2147483647 w 340"/>
                <a:gd name="T9" fmla="*/ 2147483647 h 537"/>
                <a:gd name="T10" fmla="*/ 2147483647 w 340"/>
                <a:gd name="T11" fmla="*/ 2147483647 h 537"/>
                <a:gd name="T12" fmla="*/ 2147483647 w 340"/>
                <a:gd name="T13" fmla="*/ 2147483647 h 537"/>
                <a:gd name="T14" fmla="*/ 2147483647 w 340"/>
                <a:gd name="T15" fmla="*/ 2147483647 h 537"/>
                <a:gd name="T16" fmla="*/ 2147483647 w 340"/>
                <a:gd name="T17" fmla="*/ 2147483647 h 537"/>
                <a:gd name="T18" fmla="*/ 2147483647 w 340"/>
                <a:gd name="T19" fmla="*/ 2147483647 h 537"/>
                <a:gd name="T20" fmla="*/ 2147483647 w 340"/>
                <a:gd name="T21" fmla="*/ 2147483647 h 537"/>
                <a:gd name="T22" fmla="*/ 2147483647 w 340"/>
                <a:gd name="T23" fmla="*/ 2147483647 h 537"/>
                <a:gd name="T24" fmla="*/ 2147483647 w 340"/>
                <a:gd name="T25" fmla="*/ 2147483647 h 537"/>
                <a:gd name="T26" fmla="*/ 2147483647 w 340"/>
                <a:gd name="T27" fmla="*/ 2147483647 h 537"/>
                <a:gd name="T28" fmla="*/ 2147483647 w 340"/>
                <a:gd name="T29" fmla="*/ 2147483647 h 537"/>
                <a:gd name="T30" fmla="*/ 2147483647 w 340"/>
                <a:gd name="T31" fmla="*/ 2147483647 h 537"/>
                <a:gd name="T32" fmla="*/ 2147483647 w 340"/>
                <a:gd name="T33" fmla="*/ 2147483647 h 537"/>
                <a:gd name="T34" fmla="*/ 2147483647 w 340"/>
                <a:gd name="T35" fmla="*/ 2147483647 h 537"/>
                <a:gd name="T36" fmla="*/ 2147483647 w 340"/>
                <a:gd name="T37" fmla="*/ 2147483647 h 537"/>
                <a:gd name="T38" fmla="*/ 2147483647 w 340"/>
                <a:gd name="T39" fmla="*/ 2147483647 h 537"/>
                <a:gd name="T40" fmla="*/ 2147483647 w 340"/>
                <a:gd name="T41" fmla="*/ 2147483647 h 537"/>
                <a:gd name="T42" fmla="*/ 2147483647 w 340"/>
                <a:gd name="T43" fmla="*/ 2147483647 h 537"/>
                <a:gd name="T44" fmla="*/ 2147483647 w 340"/>
                <a:gd name="T45" fmla="*/ 2147483647 h 537"/>
                <a:gd name="T46" fmla="*/ 2147483647 w 340"/>
                <a:gd name="T47" fmla="*/ 2147483647 h 537"/>
                <a:gd name="T48" fmla="*/ 2147483647 w 340"/>
                <a:gd name="T49" fmla="*/ 2147483647 h 537"/>
                <a:gd name="T50" fmla="*/ 2147483647 w 340"/>
                <a:gd name="T51" fmla="*/ 2147483647 h 537"/>
                <a:gd name="T52" fmla="*/ 2147483647 w 340"/>
                <a:gd name="T53" fmla="*/ 2147483647 h 537"/>
                <a:gd name="T54" fmla="*/ 2147483647 w 340"/>
                <a:gd name="T55" fmla="*/ 2147483647 h 537"/>
                <a:gd name="T56" fmla="*/ 2147483647 w 340"/>
                <a:gd name="T57" fmla="*/ 2147483647 h 537"/>
                <a:gd name="T58" fmla="*/ 2147483647 w 340"/>
                <a:gd name="T59" fmla="*/ 2147483647 h 537"/>
                <a:gd name="T60" fmla="*/ 2147483647 w 340"/>
                <a:gd name="T61" fmla="*/ 2147483647 h 537"/>
                <a:gd name="T62" fmla="*/ 2147483647 w 340"/>
                <a:gd name="T63" fmla="*/ 2147483647 h 537"/>
                <a:gd name="T64" fmla="*/ 2147483647 w 340"/>
                <a:gd name="T65" fmla="*/ 2147483647 h 537"/>
                <a:gd name="T66" fmla="*/ 2147483647 w 340"/>
                <a:gd name="T67" fmla="*/ 2147483647 h 537"/>
                <a:gd name="T68" fmla="*/ 2147483647 w 340"/>
                <a:gd name="T69" fmla="*/ 2147483647 h 537"/>
                <a:gd name="T70" fmla="*/ 2147483647 w 340"/>
                <a:gd name="T71" fmla="*/ 2147483647 h 537"/>
                <a:gd name="T72" fmla="*/ 2147483647 w 340"/>
                <a:gd name="T73" fmla="*/ 2147483647 h 537"/>
                <a:gd name="T74" fmla="*/ 2147483647 w 340"/>
                <a:gd name="T75" fmla="*/ 2147483647 h 537"/>
                <a:gd name="T76" fmla="*/ 2147483647 w 340"/>
                <a:gd name="T77" fmla="*/ 2147483647 h 537"/>
                <a:gd name="T78" fmla="*/ 2147483647 w 340"/>
                <a:gd name="T79" fmla="*/ 2147483647 h 537"/>
                <a:gd name="T80" fmla="*/ 2147483647 w 340"/>
                <a:gd name="T81" fmla="*/ 2147483647 h 537"/>
                <a:gd name="T82" fmla="*/ 2147483647 w 340"/>
                <a:gd name="T83" fmla="*/ 2147483647 h 537"/>
                <a:gd name="T84" fmla="*/ 2147483647 w 340"/>
                <a:gd name="T85" fmla="*/ 2147483647 h 537"/>
                <a:gd name="T86" fmla="*/ 2147483647 w 340"/>
                <a:gd name="T87" fmla="*/ 2147483647 h 537"/>
                <a:gd name="T88" fmla="*/ 2147483647 w 340"/>
                <a:gd name="T89" fmla="*/ 2147483647 h 537"/>
                <a:gd name="T90" fmla="*/ 2147483647 w 340"/>
                <a:gd name="T91" fmla="*/ 2147483647 h 537"/>
                <a:gd name="T92" fmla="*/ 2147483647 w 340"/>
                <a:gd name="T93" fmla="*/ 2147483647 h 537"/>
                <a:gd name="T94" fmla="*/ 2147483647 w 340"/>
                <a:gd name="T95" fmla="*/ 2147483647 h 53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0"/>
                <a:gd name="T145" fmla="*/ 0 h 537"/>
                <a:gd name="T146" fmla="*/ 340 w 340"/>
                <a:gd name="T147" fmla="*/ 537 h 53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0" h="537">
                  <a:moveTo>
                    <a:pt x="43" y="406"/>
                  </a:moveTo>
                  <a:lnTo>
                    <a:pt x="0" y="307"/>
                  </a:lnTo>
                  <a:lnTo>
                    <a:pt x="10" y="299"/>
                  </a:lnTo>
                  <a:lnTo>
                    <a:pt x="26" y="299"/>
                  </a:lnTo>
                  <a:lnTo>
                    <a:pt x="23" y="289"/>
                  </a:lnTo>
                  <a:lnTo>
                    <a:pt x="25" y="288"/>
                  </a:lnTo>
                  <a:lnTo>
                    <a:pt x="36" y="288"/>
                  </a:lnTo>
                  <a:lnTo>
                    <a:pt x="36" y="285"/>
                  </a:lnTo>
                  <a:lnTo>
                    <a:pt x="30" y="277"/>
                  </a:lnTo>
                  <a:lnTo>
                    <a:pt x="30" y="269"/>
                  </a:lnTo>
                  <a:lnTo>
                    <a:pt x="32" y="262"/>
                  </a:lnTo>
                  <a:lnTo>
                    <a:pt x="39" y="251"/>
                  </a:lnTo>
                  <a:lnTo>
                    <a:pt x="40" y="246"/>
                  </a:lnTo>
                  <a:lnTo>
                    <a:pt x="25" y="196"/>
                  </a:lnTo>
                  <a:lnTo>
                    <a:pt x="25" y="184"/>
                  </a:lnTo>
                  <a:lnTo>
                    <a:pt x="27" y="171"/>
                  </a:lnTo>
                  <a:lnTo>
                    <a:pt x="25" y="161"/>
                  </a:lnTo>
                  <a:lnTo>
                    <a:pt x="27" y="141"/>
                  </a:lnTo>
                  <a:lnTo>
                    <a:pt x="19" y="107"/>
                  </a:lnTo>
                  <a:lnTo>
                    <a:pt x="32" y="33"/>
                  </a:lnTo>
                  <a:lnTo>
                    <a:pt x="40" y="23"/>
                  </a:lnTo>
                  <a:lnTo>
                    <a:pt x="47" y="21"/>
                  </a:lnTo>
                  <a:lnTo>
                    <a:pt x="59" y="26"/>
                  </a:lnTo>
                  <a:lnTo>
                    <a:pt x="68" y="34"/>
                  </a:lnTo>
                  <a:lnTo>
                    <a:pt x="72" y="38"/>
                  </a:lnTo>
                  <a:lnTo>
                    <a:pt x="91" y="37"/>
                  </a:lnTo>
                  <a:lnTo>
                    <a:pt x="112" y="22"/>
                  </a:lnTo>
                  <a:lnTo>
                    <a:pt x="115" y="3"/>
                  </a:lnTo>
                  <a:lnTo>
                    <a:pt x="124" y="0"/>
                  </a:lnTo>
                  <a:lnTo>
                    <a:pt x="174" y="20"/>
                  </a:lnTo>
                  <a:lnTo>
                    <a:pt x="203" y="89"/>
                  </a:lnTo>
                  <a:lnTo>
                    <a:pt x="235" y="166"/>
                  </a:lnTo>
                  <a:lnTo>
                    <a:pt x="260" y="168"/>
                  </a:lnTo>
                  <a:lnTo>
                    <a:pt x="269" y="190"/>
                  </a:lnTo>
                  <a:lnTo>
                    <a:pt x="273" y="196"/>
                  </a:lnTo>
                  <a:lnTo>
                    <a:pt x="280" y="202"/>
                  </a:lnTo>
                  <a:lnTo>
                    <a:pt x="294" y="205"/>
                  </a:lnTo>
                  <a:lnTo>
                    <a:pt x="308" y="202"/>
                  </a:lnTo>
                  <a:lnTo>
                    <a:pt x="314" y="198"/>
                  </a:lnTo>
                  <a:lnTo>
                    <a:pt x="313" y="193"/>
                  </a:lnTo>
                  <a:lnTo>
                    <a:pt x="318" y="200"/>
                  </a:lnTo>
                  <a:lnTo>
                    <a:pt x="325" y="215"/>
                  </a:lnTo>
                  <a:lnTo>
                    <a:pt x="323" y="225"/>
                  </a:lnTo>
                  <a:lnTo>
                    <a:pt x="324" y="229"/>
                  </a:lnTo>
                  <a:lnTo>
                    <a:pt x="334" y="227"/>
                  </a:lnTo>
                  <a:lnTo>
                    <a:pt x="339" y="233"/>
                  </a:lnTo>
                  <a:lnTo>
                    <a:pt x="340" y="240"/>
                  </a:lnTo>
                  <a:lnTo>
                    <a:pt x="334" y="251"/>
                  </a:lnTo>
                  <a:lnTo>
                    <a:pt x="323" y="256"/>
                  </a:lnTo>
                  <a:lnTo>
                    <a:pt x="320" y="262"/>
                  </a:lnTo>
                  <a:lnTo>
                    <a:pt x="311" y="267"/>
                  </a:lnTo>
                  <a:lnTo>
                    <a:pt x="309" y="275"/>
                  </a:lnTo>
                  <a:lnTo>
                    <a:pt x="303" y="279"/>
                  </a:lnTo>
                  <a:lnTo>
                    <a:pt x="288" y="287"/>
                  </a:lnTo>
                  <a:lnTo>
                    <a:pt x="288" y="299"/>
                  </a:lnTo>
                  <a:lnTo>
                    <a:pt x="280" y="306"/>
                  </a:lnTo>
                  <a:lnTo>
                    <a:pt x="273" y="308"/>
                  </a:lnTo>
                  <a:lnTo>
                    <a:pt x="267" y="322"/>
                  </a:lnTo>
                  <a:lnTo>
                    <a:pt x="265" y="330"/>
                  </a:lnTo>
                  <a:lnTo>
                    <a:pt x="260" y="335"/>
                  </a:lnTo>
                  <a:lnTo>
                    <a:pt x="243" y="330"/>
                  </a:lnTo>
                  <a:lnTo>
                    <a:pt x="237" y="336"/>
                  </a:lnTo>
                  <a:lnTo>
                    <a:pt x="229" y="336"/>
                  </a:lnTo>
                  <a:lnTo>
                    <a:pt x="223" y="330"/>
                  </a:lnTo>
                  <a:lnTo>
                    <a:pt x="218" y="321"/>
                  </a:lnTo>
                  <a:lnTo>
                    <a:pt x="215" y="321"/>
                  </a:lnTo>
                  <a:lnTo>
                    <a:pt x="211" y="325"/>
                  </a:lnTo>
                  <a:lnTo>
                    <a:pt x="206" y="333"/>
                  </a:lnTo>
                  <a:lnTo>
                    <a:pt x="209" y="349"/>
                  </a:lnTo>
                  <a:lnTo>
                    <a:pt x="207" y="360"/>
                  </a:lnTo>
                  <a:lnTo>
                    <a:pt x="211" y="371"/>
                  </a:lnTo>
                  <a:lnTo>
                    <a:pt x="209" y="386"/>
                  </a:lnTo>
                  <a:lnTo>
                    <a:pt x="205" y="388"/>
                  </a:lnTo>
                  <a:lnTo>
                    <a:pt x="195" y="388"/>
                  </a:lnTo>
                  <a:lnTo>
                    <a:pt x="192" y="396"/>
                  </a:lnTo>
                  <a:lnTo>
                    <a:pt x="190" y="408"/>
                  </a:lnTo>
                  <a:lnTo>
                    <a:pt x="185" y="413"/>
                  </a:lnTo>
                  <a:lnTo>
                    <a:pt x="181" y="414"/>
                  </a:lnTo>
                  <a:lnTo>
                    <a:pt x="175" y="409"/>
                  </a:lnTo>
                  <a:lnTo>
                    <a:pt x="171" y="411"/>
                  </a:lnTo>
                  <a:lnTo>
                    <a:pt x="173" y="427"/>
                  </a:lnTo>
                  <a:lnTo>
                    <a:pt x="171" y="434"/>
                  </a:lnTo>
                  <a:lnTo>
                    <a:pt x="168" y="434"/>
                  </a:lnTo>
                  <a:lnTo>
                    <a:pt x="158" y="426"/>
                  </a:lnTo>
                  <a:lnTo>
                    <a:pt x="153" y="427"/>
                  </a:lnTo>
                  <a:lnTo>
                    <a:pt x="143" y="436"/>
                  </a:lnTo>
                  <a:lnTo>
                    <a:pt x="137" y="452"/>
                  </a:lnTo>
                  <a:lnTo>
                    <a:pt x="140" y="469"/>
                  </a:lnTo>
                  <a:lnTo>
                    <a:pt x="134" y="479"/>
                  </a:lnTo>
                  <a:lnTo>
                    <a:pt x="128" y="510"/>
                  </a:lnTo>
                  <a:lnTo>
                    <a:pt x="113" y="537"/>
                  </a:lnTo>
                  <a:lnTo>
                    <a:pt x="103" y="530"/>
                  </a:lnTo>
                  <a:lnTo>
                    <a:pt x="100" y="521"/>
                  </a:lnTo>
                  <a:lnTo>
                    <a:pt x="81" y="504"/>
                  </a:lnTo>
                  <a:lnTo>
                    <a:pt x="77" y="489"/>
                  </a:lnTo>
                  <a:lnTo>
                    <a:pt x="43" y="406"/>
                  </a:lnTo>
                  <a:close/>
                </a:path>
              </a:pathLst>
            </a:custGeom>
            <a:solidFill>
              <a:srgbClr val="026F3F"/>
            </a:solidFill>
            <a:ln w="6350">
              <a:solidFill>
                <a:srgbClr val="95989C"/>
              </a:solidFill>
              <a:round/>
              <a:headEnd/>
              <a:tailEnd/>
            </a:ln>
          </p:spPr>
          <p:txBody>
            <a:bodyPr/>
            <a:lstStyle/>
            <a:p>
              <a:endParaRPr lang="en-US"/>
            </a:p>
          </p:txBody>
        </p:sp>
        <p:sp>
          <p:nvSpPr>
            <p:cNvPr id="22" name="Freeform 26"/>
            <p:cNvSpPr>
              <a:spLocks/>
            </p:cNvSpPr>
            <p:nvPr/>
          </p:nvSpPr>
          <p:spPr bwMode="gray">
            <a:xfrm>
              <a:off x="7921827" y="1806961"/>
              <a:ext cx="224118" cy="493538"/>
            </a:xfrm>
            <a:custGeom>
              <a:avLst/>
              <a:gdLst>
                <a:gd name="T0" fmla="*/ 2147483647 w 150"/>
                <a:gd name="T1" fmla="*/ 2147483647 h 316"/>
                <a:gd name="T2" fmla="*/ 2147483647 w 150"/>
                <a:gd name="T3" fmla="*/ 2147483647 h 316"/>
                <a:gd name="T4" fmla="*/ 2147483647 w 150"/>
                <a:gd name="T5" fmla="*/ 2147483647 h 316"/>
                <a:gd name="T6" fmla="*/ 2147483647 w 150"/>
                <a:gd name="T7" fmla="*/ 2147483647 h 316"/>
                <a:gd name="T8" fmla="*/ 2147483647 w 150"/>
                <a:gd name="T9" fmla="*/ 2147483647 h 316"/>
                <a:gd name="T10" fmla="*/ 2147483647 w 150"/>
                <a:gd name="T11" fmla="*/ 2147483647 h 316"/>
                <a:gd name="T12" fmla="*/ 2147483647 w 150"/>
                <a:gd name="T13" fmla="*/ 0 h 316"/>
                <a:gd name="T14" fmla="*/ 2147483647 w 150"/>
                <a:gd name="T15" fmla="*/ 2147483647 h 316"/>
                <a:gd name="T16" fmla="*/ 2147483647 w 150"/>
                <a:gd name="T17" fmla="*/ 2147483647 h 316"/>
                <a:gd name="T18" fmla="*/ 2147483647 w 150"/>
                <a:gd name="T19" fmla="*/ 2147483647 h 316"/>
                <a:gd name="T20" fmla="*/ 2147483647 w 150"/>
                <a:gd name="T21" fmla="*/ 2147483647 h 316"/>
                <a:gd name="T22" fmla="*/ 2147483647 w 150"/>
                <a:gd name="T23" fmla="*/ 2147483647 h 316"/>
                <a:gd name="T24" fmla="*/ 2147483647 w 150"/>
                <a:gd name="T25" fmla="*/ 2147483647 h 316"/>
                <a:gd name="T26" fmla="*/ 2147483647 w 150"/>
                <a:gd name="T27" fmla="*/ 2147483647 h 316"/>
                <a:gd name="T28" fmla="*/ 2147483647 w 150"/>
                <a:gd name="T29" fmla="*/ 2147483647 h 316"/>
                <a:gd name="T30" fmla="*/ 2147483647 w 150"/>
                <a:gd name="T31" fmla="*/ 2147483647 h 316"/>
                <a:gd name="T32" fmla="*/ 2147483647 w 150"/>
                <a:gd name="T33" fmla="*/ 2147483647 h 316"/>
                <a:gd name="T34" fmla="*/ 2147483647 w 150"/>
                <a:gd name="T35" fmla="*/ 2147483647 h 316"/>
                <a:gd name="T36" fmla="*/ 0 w 150"/>
                <a:gd name="T37" fmla="*/ 2147483647 h 316"/>
                <a:gd name="T38" fmla="*/ 2147483647 w 150"/>
                <a:gd name="T39" fmla="*/ 2147483647 h 316"/>
                <a:gd name="T40" fmla="*/ 2147483647 w 150"/>
                <a:gd name="T41" fmla="*/ 2147483647 h 316"/>
                <a:gd name="T42" fmla="*/ 2147483647 w 150"/>
                <a:gd name="T43" fmla="*/ 2147483647 h 316"/>
                <a:gd name="T44" fmla="*/ 2147483647 w 150"/>
                <a:gd name="T45" fmla="*/ 2147483647 h 316"/>
                <a:gd name="T46" fmla="*/ 2147483647 w 150"/>
                <a:gd name="T47" fmla="*/ 2147483647 h 316"/>
                <a:gd name="T48" fmla="*/ 2147483647 w 150"/>
                <a:gd name="T49" fmla="*/ 2147483647 h 316"/>
                <a:gd name="T50" fmla="*/ 2147483647 w 150"/>
                <a:gd name="T51" fmla="*/ 2147483647 h 316"/>
                <a:gd name="T52" fmla="*/ 2147483647 w 150"/>
                <a:gd name="T53" fmla="*/ 2147483647 h 31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50"/>
                <a:gd name="T82" fmla="*/ 0 h 316"/>
                <a:gd name="T83" fmla="*/ 150 w 150"/>
                <a:gd name="T84" fmla="*/ 316 h 31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50" h="316">
                  <a:moveTo>
                    <a:pt x="148" y="231"/>
                  </a:moveTo>
                  <a:lnTo>
                    <a:pt x="138" y="224"/>
                  </a:lnTo>
                  <a:lnTo>
                    <a:pt x="135" y="215"/>
                  </a:lnTo>
                  <a:lnTo>
                    <a:pt x="116" y="198"/>
                  </a:lnTo>
                  <a:lnTo>
                    <a:pt x="112" y="183"/>
                  </a:lnTo>
                  <a:lnTo>
                    <a:pt x="78" y="100"/>
                  </a:lnTo>
                  <a:lnTo>
                    <a:pt x="36" y="0"/>
                  </a:lnTo>
                  <a:lnTo>
                    <a:pt x="32" y="4"/>
                  </a:lnTo>
                  <a:lnTo>
                    <a:pt x="16" y="11"/>
                  </a:lnTo>
                  <a:lnTo>
                    <a:pt x="13" y="19"/>
                  </a:lnTo>
                  <a:lnTo>
                    <a:pt x="12" y="44"/>
                  </a:lnTo>
                  <a:lnTo>
                    <a:pt x="17" y="52"/>
                  </a:lnTo>
                  <a:lnTo>
                    <a:pt x="13" y="72"/>
                  </a:lnTo>
                  <a:lnTo>
                    <a:pt x="27" y="87"/>
                  </a:lnTo>
                  <a:lnTo>
                    <a:pt x="27" y="96"/>
                  </a:lnTo>
                  <a:lnTo>
                    <a:pt x="12" y="122"/>
                  </a:lnTo>
                  <a:lnTo>
                    <a:pt x="1" y="131"/>
                  </a:lnTo>
                  <a:lnTo>
                    <a:pt x="8" y="170"/>
                  </a:lnTo>
                  <a:lnTo>
                    <a:pt x="0" y="225"/>
                  </a:lnTo>
                  <a:lnTo>
                    <a:pt x="14" y="286"/>
                  </a:lnTo>
                  <a:lnTo>
                    <a:pt x="12" y="305"/>
                  </a:lnTo>
                  <a:lnTo>
                    <a:pt x="24" y="316"/>
                  </a:lnTo>
                  <a:lnTo>
                    <a:pt x="117" y="284"/>
                  </a:lnTo>
                  <a:lnTo>
                    <a:pt x="127" y="269"/>
                  </a:lnTo>
                  <a:lnTo>
                    <a:pt x="141" y="256"/>
                  </a:lnTo>
                  <a:lnTo>
                    <a:pt x="150" y="255"/>
                  </a:lnTo>
                  <a:lnTo>
                    <a:pt x="148" y="231"/>
                  </a:lnTo>
                  <a:close/>
                </a:path>
              </a:pathLst>
            </a:custGeom>
            <a:solidFill>
              <a:srgbClr val="006A3A"/>
            </a:solidFill>
            <a:ln w="6350">
              <a:solidFill>
                <a:srgbClr val="969696"/>
              </a:solidFill>
              <a:round/>
              <a:headEnd/>
              <a:tailEnd/>
            </a:ln>
          </p:spPr>
          <p:txBody>
            <a:bodyPr/>
            <a:lstStyle/>
            <a:p>
              <a:endParaRPr lang="en-US"/>
            </a:p>
          </p:txBody>
        </p:sp>
        <p:sp>
          <p:nvSpPr>
            <p:cNvPr id="23" name="Freeform 27"/>
            <p:cNvSpPr>
              <a:spLocks/>
            </p:cNvSpPr>
            <p:nvPr/>
          </p:nvSpPr>
          <p:spPr bwMode="gray">
            <a:xfrm>
              <a:off x="7727591" y="1878805"/>
              <a:ext cx="231588" cy="452930"/>
            </a:xfrm>
            <a:custGeom>
              <a:avLst/>
              <a:gdLst>
                <a:gd name="T0" fmla="*/ 2147483647 w 155"/>
                <a:gd name="T1" fmla="*/ 2147483647 h 290"/>
                <a:gd name="T2" fmla="*/ 2147483647 w 155"/>
                <a:gd name="T3" fmla="*/ 2147483647 h 290"/>
                <a:gd name="T4" fmla="*/ 2147483647 w 155"/>
                <a:gd name="T5" fmla="*/ 2147483647 h 290"/>
                <a:gd name="T6" fmla="*/ 2147483647 w 155"/>
                <a:gd name="T7" fmla="*/ 2147483647 h 290"/>
                <a:gd name="T8" fmla="*/ 2147483647 w 155"/>
                <a:gd name="T9" fmla="*/ 2147483647 h 290"/>
                <a:gd name="T10" fmla="*/ 2147483647 w 155"/>
                <a:gd name="T11" fmla="*/ 2147483647 h 290"/>
                <a:gd name="T12" fmla="*/ 2147483647 w 155"/>
                <a:gd name="T13" fmla="*/ 2147483647 h 290"/>
                <a:gd name="T14" fmla="*/ 2147483647 w 155"/>
                <a:gd name="T15" fmla="*/ 2147483647 h 290"/>
                <a:gd name="T16" fmla="*/ 2147483647 w 155"/>
                <a:gd name="T17" fmla="*/ 2147483647 h 290"/>
                <a:gd name="T18" fmla="*/ 2147483647 w 155"/>
                <a:gd name="T19" fmla="*/ 2147483647 h 290"/>
                <a:gd name="T20" fmla="*/ 2147483647 w 155"/>
                <a:gd name="T21" fmla="*/ 2147483647 h 290"/>
                <a:gd name="T22" fmla="*/ 2147483647 w 155"/>
                <a:gd name="T23" fmla="*/ 0 h 290"/>
                <a:gd name="T24" fmla="*/ 2147483647 w 155"/>
                <a:gd name="T25" fmla="*/ 2147483647 h 290"/>
                <a:gd name="T26" fmla="*/ 0 w 155"/>
                <a:gd name="T27" fmla="*/ 2147483647 h 290"/>
                <a:gd name="T28" fmla="*/ 2147483647 w 155"/>
                <a:gd name="T29" fmla="*/ 2147483647 h 290"/>
                <a:gd name="T30" fmla="*/ 2147483647 w 155"/>
                <a:gd name="T31" fmla="*/ 2147483647 h 290"/>
                <a:gd name="T32" fmla="*/ 2147483647 w 155"/>
                <a:gd name="T33" fmla="*/ 2147483647 h 290"/>
                <a:gd name="T34" fmla="*/ 2147483647 w 155"/>
                <a:gd name="T35" fmla="*/ 2147483647 h 290"/>
                <a:gd name="T36" fmla="*/ 2147483647 w 155"/>
                <a:gd name="T37" fmla="*/ 2147483647 h 290"/>
                <a:gd name="T38" fmla="*/ 2147483647 w 155"/>
                <a:gd name="T39" fmla="*/ 2147483647 h 290"/>
                <a:gd name="T40" fmla="*/ 2147483647 w 155"/>
                <a:gd name="T41" fmla="*/ 2147483647 h 290"/>
                <a:gd name="T42" fmla="*/ 2147483647 w 155"/>
                <a:gd name="T43" fmla="*/ 2147483647 h 290"/>
                <a:gd name="T44" fmla="*/ 2147483647 w 155"/>
                <a:gd name="T45" fmla="*/ 2147483647 h 290"/>
                <a:gd name="T46" fmla="*/ 2147483647 w 155"/>
                <a:gd name="T47" fmla="*/ 2147483647 h 290"/>
                <a:gd name="T48" fmla="*/ 2147483647 w 155"/>
                <a:gd name="T49" fmla="*/ 2147483647 h 290"/>
                <a:gd name="T50" fmla="*/ 2147483647 w 155"/>
                <a:gd name="T51" fmla="*/ 2147483647 h 290"/>
                <a:gd name="T52" fmla="*/ 2147483647 w 155"/>
                <a:gd name="T53" fmla="*/ 2147483647 h 290"/>
                <a:gd name="T54" fmla="*/ 2147483647 w 155"/>
                <a:gd name="T55" fmla="*/ 2147483647 h 290"/>
                <a:gd name="T56" fmla="*/ 2147483647 w 155"/>
                <a:gd name="T57" fmla="*/ 2147483647 h 290"/>
                <a:gd name="T58" fmla="*/ 2147483647 w 155"/>
                <a:gd name="T59" fmla="*/ 2147483647 h 290"/>
                <a:gd name="T60" fmla="*/ 2147483647 w 155"/>
                <a:gd name="T61" fmla="*/ 2147483647 h 29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55"/>
                <a:gd name="T94" fmla="*/ 0 h 290"/>
                <a:gd name="T95" fmla="*/ 155 w 155"/>
                <a:gd name="T96" fmla="*/ 290 h 29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55" h="290">
                  <a:moveTo>
                    <a:pt x="151" y="270"/>
                  </a:moveTo>
                  <a:lnTo>
                    <a:pt x="140" y="258"/>
                  </a:lnTo>
                  <a:lnTo>
                    <a:pt x="142" y="240"/>
                  </a:lnTo>
                  <a:lnTo>
                    <a:pt x="127" y="179"/>
                  </a:lnTo>
                  <a:lnTo>
                    <a:pt x="136" y="125"/>
                  </a:lnTo>
                  <a:lnTo>
                    <a:pt x="129" y="86"/>
                  </a:lnTo>
                  <a:lnTo>
                    <a:pt x="141" y="77"/>
                  </a:lnTo>
                  <a:lnTo>
                    <a:pt x="155" y="51"/>
                  </a:lnTo>
                  <a:lnTo>
                    <a:pt x="155" y="43"/>
                  </a:lnTo>
                  <a:lnTo>
                    <a:pt x="142" y="27"/>
                  </a:lnTo>
                  <a:lnTo>
                    <a:pt x="145" y="7"/>
                  </a:lnTo>
                  <a:lnTo>
                    <a:pt x="141" y="0"/>
                  </a:lnTo>
                  <a:lnTo>
                    <a:pt x="138" y="1"/>
                  </a:lnTo>
                  <a:lnTo>
                    <a:pt x="0" y="48"/>
                  </a:lnTo>
                  <a:lnTo>
                    <a:pt x="6" y="55"/>
                  </a:lnTo>
                  <a:lnTo>
                    <a:pt x="3" y="62"/>
                  </a:lnTo>
                  <a:lnTo>
                    <a:pt x="10" y="69"/>
                  </a:lnTo>
                  <a:lnTo>
                    <a:pt x="12" y="89"/>
                  </a:lnTo>
                  <a:lnTo>
                    <a:pt x="24" y="103"/>
                  </a:lnTo>
                  <a:lnTo>
                    <a:pt x="24" y="114"/>
                  </a:lnTo>
                  <a:lnTo>
                    <a:pt x="29" y="126"/>
                  </a:lnTo>
                  <a:lnTo>
                    <a:pt x="26" y="133"/>
                  </a:lnTo>
                  <a:lnTo>
                    <a:pt x="26" y="150"/>
                  </a:lnTo>
                  <a:lnTo>
                    <a:pt x="44" y="183"/>
                  </a:lnTo>
                  <a:lnTo>
                    <a:pt x="43" y="196"/>
                  </a:lnTo>
                  <a:lnTo>
                    <a:pt x="46" y="202"/>
                  </a:lnTo>
                  <a:lnTo>
                    <a:pt x="52" y="194"/>
                  </a:lnTo>
                  <a:lnTo>
                    <a:pt x="61" y="201"/>
                  </a:lnTo>
                  <a:lnTo>
                    <a:pt x="83" y="282"/>
                  </a:lnTo>
                  <a:lnTo>
                    <a:pt x="89" y="290"/>
                  </a:lnTo>
                  <a:lnTo>
                    <a:pt x="151" y="270"/>
                  </a:lnTo>
                  <a:close/>
                </a:path>
              </a:pathLst>
            </a:custGeom>
            <a:solidFill>
              <a:srgbClr val="006A3A"/>
            </a:solidFill>
            <a:ln w="6350">
              <a:solidFill>
                <a:srgbClr val="969696"/>
              </a:solidFill>
              <a:round/>
              <a:headEnd/>
              <a:tailEnd/>
            </a:ln>
          </p:spPr>
          <p:txBody>
            <a:bodyPr/>
            <a:lstStyle/>
            <a:p>
              <a:endParaRPr lang="en-US"/>
            </a:p>
          </p:txBody>
        </p:sp>
        <p:sp>
          <p:nvSpPr>
            <p:cNvPr id="24" name="Freeform 28"/>
            <p:cNvSpPr>
              <a:spLocks/>
            </p:cNvSpPr>
            <p:nvPr/>
          </p:nvSpPr>
          <p:spPr bwMode="gray">
            <a:xfrm>
              <a:off x="7718626" y="2623798"/>
              <a:ext cx="194235" cy="417008"/>
            </a:xfrm>
            <a:custGeom>
              <a:avLst/>
              <a:gdLst>
                <a:gd name="T0" fmla="*/ 2147483647 w 130"/>
                <a:gd name="T1" fmla="*/ 2147483647 h 267"/>
                <a:gd name="T2" fmla="*/ 2147483647 w 130"/>
                <a:gd name="T3" fmla="*/ 2147483647 h 267"/>
                <a:gd name="T4" fmla="*/ 2147483647 w 130"/>
                <a:gd name="T5" fmla="*/ 2147483647 h 267"/>
                <a:gd name="T6" fmla="*/ 2147483647 w 130"/>
                <a:gd name="T7" fmla="*/ 2147483647 h 267"/>
                <a:gd name="T8" fmla="*/ 2147483647 w 130"/>
                <a:gd name="T9" fmla="*/ 2147483647 h 267"/>
                <a:gd name="T10" fmla="*/ 2147483647 w 130"/>
                <a:gd name="T11" fmla="*/ 2147483647 h 267"/>
                <a:gd name="T12" fmla="*/ 2147483647 w 130"/>
                <a:gd name="T13" fmla="*/ 2147483647 h 267"/>
                <a:gd name="T14" fmla="*/ 2147483647 w 130"/>
                <a:gd name="T15" fmla="*/ 2147483647 h 267"/>
                <a:gd name="T16" fmla="*/ 2147483647 w 130"/>
                <a:gd name="T17" fmla="*/ 2147483647 h 267"/>
                <a:gd name="T18" fmla="*/ 2147483647 w 130"/>
                <a:gd name="T19" fmla="*/ 2147483647 h 267"/>
                <a:gd name="T20" fmla="*/ 2147483647 w 130"/>
                <a:gd name="T21" fmla="*/ 2147483647 h 267"/>
                <a:gd name="T22" fmla="*/ 2147483647 w 130"/>
                <a:gd name="T23" fmla="*/ 2147483647 h 267"/>
                <a:gd name="T24" fmla="*/ 2147483647 w 130"/>
                <a:gd name="T25" fmla="*/ 2147483647 h 267"/>
                <a:gd name="T26" fmla="*/ 2147483647 w 130"/>
                <a:gd name="T27" fmla="*/ 2147483647 h 267"/>
                <a:gd name="T28" fmla="*/ 2147483647 w 130"/>
                <a:gd name="T29" fmla="*/ 2147483647 h 267"/>
                <a:gd name="T30" fmla="*/ 2147483647 w 130"/>
                <a:gd name="T31" fmla="*/ 2147483647 h 267"/>
                <a:gd name="T32" fmla="*/ 2147483647 w 130"/>
                <a:gd name="T33" fmla="*/ 2147483647 h 267"/>
                <a:gd name="T34" fmla="*/ 2147483647 w 130"/>
                <a:gd name="T35" fmla="*/ 2147483647 h 267"/>
                <a:gd name="T36" fmla="*/ 2147483647 w 130"/>
                <a:gd name="T37" fmla="*/ 2147483647 h 267"/>
                <a:gd name="T38" fmla="*/ 2147483647 w 130"/>
                <a:gd name="T39" fmla="*/ 2147483647 h 267"/>
                <a:gd name="T40" fmla="*/ 2147483647 w 130"/>
                <a:gd name="T41" fmla="*/ 2147483647 h 267"/>
                <a:gd name="T42" fmla="*/ 2147483647 w 130"/>
                <a:gd name="T43" fmla="*/ 2147483647 h 267"/>
                <a:gd name="T44" fmla="*/ 2147483647 w 130"/>
                <a:gd name="T45" fmla="*/ 2147483647 h 267"/>
                <a:gd name="T46" fmla="*/ 2147483647 w 130"/>
                <a:gd name="T47" fmla="*/ 2147483647 h 267"/>
                <a:gd name="T48" fmla="*/ 2147483647 w 130"/>
                <a:gd name="T49" fmla="*/ 2147483647 h 267"/>
                <a:gd name="T50" fmla="*/ 2147483647 w 130"/>
                <a:gd name="T51" fmla="*/ 2147483647 h 267"/>
                <a:gd name="T52" fmla="*/ 2147483647 w 130"/>
                <a:gd name="T53" fmla="*/ 2147483647 h 267"/>
                <a:gd name="T54" fmla="*/ 2147483647 w 130"/>
                <a:gd name="T55" fmla="*/ 2147483647 h 267"/>
                <a:gd name="T56" fmla="*/ 2147483647 w 130"/>
                <a:gd name="T57" fmla="*/ 2147483647 h 267"/>
                <a:gd name="T58" fmla="*/ 2147483647 w 130"/>
                <a:gd name="T59" fmla="*/ 0 h 267"/>
                <a:gd name="T60" fmla="*/ 2147483647 w 130"/>
                <a:gd name="T61" fmla="*/ 2147483647 h 267"/>
                <a:gd name="T62" fmla="*/ 2147483647 w 130"/>
                <a:gd name="T63" fmla="*/ 2147483647 h 267"/>
                <a:gd name="T64" fmla="*/ 0 w 130"/>
                <a:gd name="T65" fmla="*/ 2147483647 h 267"/>
                <a:gd name="T66" fmla="*/ 2147483647 w 130"/>
                <a:gd name="T67" fmla="*/ 2147483647 h 267"/>
                <a:gd name="T68" fmla="*/ 2147483647 w 130"/>
                <a:gd name="T69" fmla="*/ 2147483647 h 267"/>
                <a:gd name="T70" fmla="*/ 2147483647 w 130"/>
                <a:gd name="T71" fmla="*/ 2147483647 h 267"/>
                <a:gd name="T72" fmla="*/ 2147483647 w 130"/>
                <a:gd name="T73" fmla="*/ 2147483647 h 267"/>
                <a:gd name="T74" fmla="*/ 2147483647 w 130"/>
                <a:gd name="T75" fmla="*/ 2147483647 h 267"/>
                <a:gd name="T76" fmla="*/ 2147483647 w 130"/>
                <a:gd name="T77" fmla="*/ 2147483647 h 267"/>
                <a:gd name="T78" fmla="*/ 2147483647 w 130"/>
                <a:gd name="T79" fmla="*/ 2147483647 h 267"/>
                <a:gd name="T80" fmla="*/ 2147483647 w 130"/>
                <a:gd name="T81" fmla="*/ 2147483647 h 267"/>
                <a:gd name="T82" fmla="*/ 2147483647 w 130"/>
                <a:gd name="T83" fmla="*/ 2147483647 h 267"/>
                <a:gd name="T84" fmla="*/ 2147483647 w 130"/>
                <a:gd name="T85" fmla="*/ 2147483647 h 267"/>
                <a:gd name="T86" fmla="*/ 2147483647 w 130"/>
                <a:gd name="T87" fmla="*/ 2147483647 h 267"/>
                <a:gd name="T88" fmla="*/ 2147483647 w 130"/>
                <a:gd name="T89" fmla="*/ 2147483647 h 267"/>
                <a:gd name="T90" fmla="*/ 2147483647 w 130"/>
                <a:gd name="T91" fmla="*/ 2147483647 h 267"/>
                <a:gd name="T92" fmla="*/ 2147483647 w 130"/>
                <a:gd name="T93" fmla="*/ 2147483647 h 267"/>
                <a:gd name="T94" fmla="*/ 2147483647 w 130"/>
                <a:gd name="T95" fmla="*/ 2147483647 h 267"/>
                <a:gd name="T96" fmla="*/ 2147483647 w 130"/>
                <a:gd name="T97" fmla="*/ 2147483647 h 267"/>
                <a:gd name="T98" fmla="*/ 2147483647 w 130"/>
                <a:gd name="T99" fmla="*/ 2147483647 h 267"/>
                <a:gd name="T100" fmla="*/ 2147483647 w 130"/>
                <a:gd name="T101" fmla="*/ 2147483647 h 267"/>
                <a:gd name="T102" fmla="*/ 2147483647 w 130"/>
                <a:gd name="T103" fmla="*/ 2147483647 h 26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0"/>
                <a:gd name="T157" fmla="*/ 0 h 267"/>
                <a:gd name="T158" fmla="*/ 130 w 130"/>
                <a:gd name="T159" fmla="*/ 267 h 26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0" h="267">
                  <a:moveTo>
                    <a:pt x="13" y="220"/>
                  </a:moveTo>
                  <a:lnTo>
                    <a:pt x="27" y="229"/>
                  </a:lnTo>
                  <a:lnTo>
                    <a:pt x="41" y="239"/>
                  </a:lnTo>
                  <a:lnTo>
                    <a:pt x="54" y="239"/>
                  </a:lnTo>
                  <a:lnTo>
                    <a:pt x="67" y="245"/>
                  </a:lnTo>
                  <a:lnTo>
                    <a:pt x="82" y="242"/>
                  </a:lnTo>
                  <a:lnTo>
                    <a:pt x="89" y="263"/>
                  </a:lnTo>
                  <a:lnTo>
                    <a:pt x="92" y="267"/>
                  </a:lnTo>
                  <a:lnTo>
                    <a:pt x="99" y="251"/>
                  </a:lnTo>
                  <a:lnTo>
                    <a:pt x="107" y="219"/>
                  </a:lnTo>
                  <a:lnTo>
                    <a:pt x="117" y="206"/>
                  </a:lnTo>
                  <a:lnTo>
                    <a:pt x="119" y="193"/>
                  </a:lnTo>
                  <a:lnTo>
                    <a:pt x="117" y="186"/>
                  </a:lnTo>
                  <a:lnTo>
                    <a:pt x="124" y="180"/>
                  </a:lnTo>
                  <a:lnTo>
                    <a:pt x="125" y="175"/>
                  </a:lnTo>
                  <a:lnTo>
                    <a:pt x="122" y="144"/>
                  </a:lnTo>
                  <a:lnTo>
                    <a:pt x="123" y="138"/>
                  </a:lnTo>
                  <a:lnTo>
                    <a:pt x="127" y="138"/>
                  </a:lnTo>
                  <a:lnTo>
                    <a:pt x="130" y="136"/>
                  </a:lnTo>
                  <a:lnTo>
                    <a:pt x="129" y="112"/>
                  </a:lnTo>
                  <a:lnTo>
                    <a:pt x="128" y="104"/>
                  </a:lnTo>
                  <a:lnTo>
                    <a:pt x="124" y="98"/>
                  </a:lnTo>
                  <a:lnTo>
                    <a:pt x="113" y="88"/>
                  </a:lnTo>
                  <a:lnTo>
                    <a:pt x="100" y="86"/>
                  </a:lnTo>
                  <a:lnTo>
                    <a:pt x="98" y="83"/>
                  </a:lnTo>
                  <a:lnTo>
                    <a:pt x="96" y="77"/>
                  </a:lnTo>
                  <a:lnTo>
                    <a:pt x="98" y="62"/>
                  </a:lnTo>
                  <a:lnTo>
                    <a:pt x="101" y="57"/>
                  </a:lnTo>
                  <a:lnTo>
                    <a:pt x="103" y="22"/>
                  </a:lnTo>
                  <a:lnTo>
                    <a:pt x="23" y="0"/>
                  </a:lnTo>
                  <a:lnTo>
                    <a:pt x="16" y="13"/>
                  </a:lnTo>
                  <a:lnTo>
                    <a:pt x="9" y="38"/>
                  </a:lnTo>
                  <a:lnTo>
                    <a:pt x="0" y="52"/>
                  </a:lnTo>
                  <a:lnTo>
                    <a:pt x="9" y="62"/>
                  </a:lnTo>
                  <a:lnTo>
                    <a:pt x="8" y="73"/>
                  </a:lnTo>
                  <a:lnTo>
                    <a:pt x="3" y="79"/>
                  </a:lnTo>
                  <a:lnTo>
                    <a:pt x="4" y="87"/>
                  </a:lnTo>
                  <a:lnTo>
                    <a:pt x="9" y="100"/>
                  </a:lnTo>
                  <a:lnTo>
                    <a:pt x="19" y="99"/>
                  </a:lnTo>
                  <a:lnTo>
                    <a:pt x="25" y="112"/>
                  </a:lnTo>
                  <a:lnTo>
                    <a:pt x="32" y="113"/>
                  </a:lnTo>
                  <a:lnTo>
                    <a:pt x="61" y="133"/>
                  </a:lnTo>
                  <a:lnTo>
                    <a:pt x="40" y="157"/>
                  </a:lnTo>
                  <a:lnTo>
                    <a:pt x="34" y="167"/>
                  </a:lnTo>
                  <a:lnTo>
                    <a:pt x="38" y="172"/>
                  </a:lnTo>
                  <a:lnTo>
                    <a:pt x="35" y="175"/>
                  </a:lnTo>
                  <a:lnTo>
                    <a:pt x="19" y="185"/>
                  </a:lnTo>
                  <a:lnTo>
                    <a:pt x="15" y="191"/>
                  </a:lnTo>
                  <a:lnTo>
                    <a:pt x="12" y="197"/>
                  </a:lnTo>
                  <a:lnTo>
                    <a:pt x="7" y="214"/>
                  </a:lnTo>
                  <a:lnTo>
                    <a:pt x="13" y="220"/>
                  </a:lnTo>
                  <a:close/>
                </a:path>
              </a:pathLst>
            </a:custGeom>
            <a:solidFill>
              <a:srgbClr val="006A3A"/>
            </a:solidFill>
            <a:ln w="6350">
              <a:solidFill>
                <a:srgbClr val="969696"/>
              </a:solidFill>
              <a:round/>
              <a:headEnd/>
              <a:tailEnd/>
            </a:ln>
          </p:spPr>
          <p:txBody>
            <a:bodyPr/>
            <a:lstStyle/>
            <a:p>
              <a:endParaRPr lang="en-US"/>
            </a:p>
          </p:txBody>
        </p:sp>
        <p:sp>
          <p:nvSpPr>
            <p:cNvPr id="25" name="Freeform 29"/>
            <p:cNvSpPr>
              <a:spLocks/>
            </p:cNvSpPr>
            <p:nvPr/>
          </p:nvSpPr>
          <p:spPr bwMode="gray">
            <a:xfrm>
              <a:off x="7860567" y="2205227"/>
              <a:ext cx="470648" cy="256140"/>
            </a:xfrm>
            <a:custGeom>
              <a:avLst/>
              <a:gdLst>
                <a:gd name="T0" fmla="*/ 2147483647 w 315"/>
                <a:gd name="T1" fmla="*/ 2147483647 h 164"/>
                <a:gd name="T2" fmla="*/ 2147483647 w 315"/>
                <a:gd name="T3" fmla="*/ 2147483647 h 164"/>
                <a:gd name="T4" fmla="*/ 0 w 315"/>
                <a:gd name="T5" fmla="*/ 2147483647 h 164"/>
                <a:gd name="T6" fmla="*/ 2147483647 w 315"/>
                <a:gd name="T7" fmla="*/ 2147483647 h 164"/>
                <a:gd name="T8" fmla="*/ 2147483647 w 315"/>
                <a:gd name="T9" fmla="*/ 2147483647 h 164"/>
                <a:gd name="T10" fmla="*/ 2147483647 w 315"/>
                <a:gd name="T11" fmla="*/ 2147483647 h 164"/>
                <a:gd name="T12" fmla="*/ 2147483647 w 315"/>
                <a:gd name="T13" fmla="*/ 2147483647 h 164"/>
                <a:gd name="T14" fmla="*/ 2147483647 w 315"/>
                <a:gd name="T15" fmla="*/ 0 h 164"/>
                <a:gd name="T16" fmla="*/ 2147483647 w 315"/>
                <a:gd name="T17" fmla="*/ 2147483647 h 164"/>
                <a:gd name="T18" fmla="*/ 2147483647 w 315"/>
                <a:gd name="T19" fmla="*/ 2147483647 h 164"/>
                <a:gd name="T20" fmla="*/ 2147483647 w 315"/>
                <a:gd name="T21" fmla="*/ 2147483647 h 164"/>
                <a:gd name="T22" fmla="*/ 2147483647 w 315"/>
                <a:gd name="T23" fmla="*/ 2147483647 h 164"/>
                <a:gd name="T24" fmla="*/ 2147483647 w 315"/>
                <a:gd name="T25" fmla="*/ 2147483647 h 164"/>
                <a:gd name="T26" fmla="*/ 2147483647 w 315"/>
                <a:gd name="T27" fmla="*/ 2147483647 h 164"/>
                <a:gd name="T28" fmla="*/ 2147483647 w 315"/>
                <a:gd name="T29" fmla="*/ 2147483647 h 164"/>
                <a:gd name="T30" fmla="*/ 2147483647 w 315"/>
                <a:gd name="T31" fmla="*/ 2147483647 h 164"/>
                <a:gd name="T32" fmla="*/ 2147483647 w 315"/>
                <a:gd name="T33" fmla="*/ 2147483647 h 164"/>
                <a:gd name="T34" fmla="*/ 2147483647 w 315"/>
                <a:gd name="T35" fmla="*/ 2147483647 h 164"/>
                <a:gd name="T36" fmla="*/ 2147483647 w 315"/>
                <a:gd name="T37" fmla="*/ 2147483647 h 164"/>
                <a:gd name="T38" fmla="*/ 2147483647 w 315"/>
                <a:gd name="T39" fmla="*/ 2147483647 h 164"/>
                <a:gd name="T40" fmla="*/ 2147483647 w 315"/>
                <a:gd name="T41" fmla="*/ 2147483647 h 164"/>
                <a:gd name="T42" fmla="*/ 2147483647 w 315"/>
                <a:gd name="T43" fmla="*/ 2147483647 h 164"/>
                <a:gd name="T44" fmla="*/ 2147483647 w 315"/>
                <a:gd name="T45" fmla="*/ 2147483647 h 164"/>
                <a:gd name="T46" fmla="*/ 2147483647 w 315"/>
                <a:gd name="T47" fmla="*/ 2147483647 h 164"/>
                <a:gd name="T48" fmla="*/ 2147483647 w 315"/>
                <a:gd name="T49" fmla="*/ 2147483647 h 164"/>
                <a:gd name="T50" fmla="*/ 2147483647 w 315"/>
                <a:gd name="T51" fmla="*/ 2147483647 h 164"/>
                <a:gd name="T52" fmla="*/ 2147483647 w 315"/>
                <a:gd name="T53" fmla="*/ 2147483647 h 164"/>
                <a:gd name="T54" fmla="*/ 2147483647 w 315"/>
                <a:gd name="T55" fmla="*/ 2147483647 h 164"/>
                <a:gd name="T56" fmla="*/ 2147483647 w 315"/>
                <a:gd name="T57" fmla="*/ 2147483647 h 164"/>
                <a:gd name="T58" fmla="*/ 2147483647 w 315"/>
                <a:gd name="T59" fmla="*/ 2147483647 h 164"/>
                <a:gd name="T60" fmla="*/ 2147483647 w 315"/>
                <a:gd name="T61" fmla="*/ 2147483647 h 164"/>
                <a:gd name="T62" fmla="*/ 2147483647 w 315"/>
                <a:gd name="T63" fmla="*/ 2147483647 h 164"/>
                <a:gd name="T64" fmla="*/ 2147483647 w 315"/>
                <a:gd name="T65" fmla="*/ 2147483647 h 164"/>
                <a:gd name="T66" fmla="*/ 2147483647 w 315"/>
                <a:gd name="T67" fmla="*/ 2147483647 h 164"/>
                <a:gd name="T68" fmla="*/ 2147483647 w 315"/>
                <a:gd name="T69" fmla="*/ 2147483647 h 164"/>
                <a:gd name="T70" fmla="*/ 2147483647 w 315"/>
                <a:gd name="T71" fmla="*/ 2147483647 h 164"/>
                <a:gd name="T72" fmla="*/ 2147483647 w 315"/>
                <a:gd name="T73" fmla="*/ 2147483647 h 164"/>
                <a:gd name="T74" fmla="*/ 2147483647 w 315"/>
                <a:gd name="T75" fmla="*/ 2147483647 h 164"/>
                <a:gd name="T76" fmla="*/ 2147483647 w 315"/>
                <a:gd name="T77" fmla="*/ 2147483647 h 164"/>
                <a:gd name="T78" fmla="*/ 2147483647 w 315"/>
                <a:gd name="T79" fmla="*/ 2147483647 h 164"/>
                <a:gd name="T80" fmla="*/ 2147483647 w 315"/>
                <a:gd name="T81" fmla="*/ 2147483647 h 164"/>
                <a:gd name="T82" fmla="*/ 2147483647 w 315"/>
                <a:gd name="T83" fmla="*/ 2147483647 h 164"/>
                <a:gd name="T84" fmla="*/ 2147483647 w 315"/>
                <a:gd name="T85" fmla="*/ 2147483647 h 164"/>
                <a:gd name="T86" fmla="*/ 2147483647 w 315"/>
                <a:gd name="T87" fmla="*/ 2147483647 h 164"/>
                <a:gd name="T88" fmla="*/ 2147483647 w 315"/>
                <a:gd name="T89" fmla="*/ 2147483647 h 164"/>
                <a:gd name="T90" fmla="*/ 2147483647 w 315"/>
                <a:gd name="T91" fmla="*/ 2147483647 h 164"/>
                <a:gd name="T92" fmla="*/ 2147483647 w 315"/>
                <a:gd name="T93" fmla="*/ 2147483647 h 164"/>
                <a:gd name="T94" fmla="*/ 2147483647 w 315"/>
                <a:gd name="T95" fmla="*/ 2147483647 h 164"/>
                <a:gd name="T96" fmla="*/ 2147483647 w 315"/>
                <a:gd name="T97" fmla="*/ 2147483647 h 164"/>
                <a:gd name="T98" fmla="*/ 2147483647 w 315"/>
                <a:gd name="T99" fmla="*/ 2147483647 h 1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15"/>
                <a:gd name="T151" fmla="*/ 0 h 164"/>
                <a:gd name="T152" fmla="*/ 315 w 315"/>
                <a:gd name="T153" fmla="*/ 164 h 1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15" h="164">
                  <a:moveTo>
                    <a:pt x="6" y="164"/>
                  </a:moveTo>
                  <a:lnTo>
                    <a:pt x="4" y="164"/>
                  </a:lnTo>
                  <a:lnTo>
                    <a:pt x="0" y="81"/>
                  </a:lnTo>
                  <a:lnTo>
                    <a:pt x="64" y="61"/>
                  </a:lnTo>
                  <a:lnTo>
                    <a:pt x="157" y="29"/>
                  </a:lnTo>
                  <a:lnTo>
                    <a:pt x="168" y="14"/>
                  </a:lnTo>
                  <a:lnTo>
                    <a:pt x="181" y="1"/>
                  </a:lnTo>
                  <a:lnTo>
                    <a:pt x="191" y="0"/>
                  </a:lnTo>
                  <a:lnTo>
                    <a:pt x="204" y="16"/>
                  </a:lnTo>
                  <a:lnTo>
                    <a:pt x="217" y="25"/>
                  </a:lnTo>
                  <a:lnTo>
                    <a:pt x="211" y="31"/>
                  </a:lnTo>
                  <a:lnTo>
                    <a:pt x="211" y="45"/>
                  </a:lnTo>
                  <a:lnTo>
                    <a:pt x="205" y="50"/>
                  </a:lnTo>
                  <a:lnTo>
                    <a:pt x="204" y="56"/>
                  </a:lnTo>
                  <a:lnTo>
                    <a:pt x="205" y="64"/>
                  </a:lnTo>
                  <a:lnTo>
                    <a:pt x="208" y="66"/>
                  </a:lnTo>
                  <a:lnTo>
                    <a:pt x="224" y="67"/>
                  </a:lnTo>
                  <a:lnTo>
                    <a:pt x="233" y="74"/>
                  </a:lnTo>
                  <a:lnTo>
                    <a:pt x="241" y="88"/>
                  </a:lnTo>
                  <a:lnTo>
                    <a:pt x="249" y="91"/>
                  </a:lnTo>
                  <a:lnTo>
                    <a:pt x="262" y="106"/>
                  </a:lnTo>
                  <a:lnTo>
                    <a:pt x="278" y="108"/>
                  </a:lnTo>
                  <a:lnTo>
                    <a:pt x="295" y="107"/>
                  </a:lnTo>
                  <a:lnTo>
                    <a:pt x="304" y="100"/>
                  </a:lnTo>
                  <a:lnTo>
                    <a:pt x="304" y="93"/>
                  </a:lnTo>
                  <a:lnTo>
                    <a:pt x="299" y="76"/>
                  </a:lnTo>
                  <a:lnTo>
                    <a:pt x="302" y="74"/>
                  </a:lnTo>
                  <a:lnTo>
                    <a:pt x="305" y="76"/>
                  </a:lnTo>
                  <a:lnTo>
                    <a:pt x="315" y="96"/>
                  </a:lnTo>
                  <a:lnTo>
                    <a:pt x="314" y="101"/>
                  </a:lnTo>
                  <a:lnTo>
                    <a:pt x="300" y="117"/>
                  </a:lnTo>
                  <a:lnTo>
                    <a:pt x="292" y="120"/>
                  </a:lnTo>
                  <a:lnTo>
                    <a:pt x="275" y="133"/>
                  </a:lnTo>
                  <a:lnTo>
                    <a:pt x="268" y="134"/>
                  </a:lnTo>
                  <a:lnTo>
                    <a:pt x="261" y="125"/>
                  </a:lnTo>
                  <a:lnTo>
                    <a:pt x="254" y="126"/>
                  </a:lnTo>
                  <a:lnTo>
                    <a:pt x="238" y="146"/>
                  </a:lnTo>
                  <a:lnTo>
                    <a:pt x="227" y="153"/>
                  </a:lnTo>
                  <a:lnTo>
                    <a:pt x="221" y="153"/>
                  </a:lnTo>
                  <a:lnTo>
                    <a:pt x="214" y="140"/>
                  </a:lnTo>
                  <a:lnTo>
                    <a:pt x="205" y="138"/>
                  </a:lnTo>
                  <a:lnTo>
                    <a:pt x="190" y="133"/>
                  </a:lnTo>
                  <a:lnTo>
                    <a:pt x="187" y="123"/>
                  </a:lnTo>
                  <a:lnTo>
                    <a:pt x="182" y="123"/>
                  </a:lnTo>
                  <a:lnTo>
                    <a:pt x="177" y="108"/>
                  </a:lnTo>
                  <a:lnTo>
                    <a:pt x="143" y="120"/>
                  </a:lnTo>
                  <a:lnTo>
                    <a:pt x="66" y="146"/>
                  </a:lnTo>
                  <a:lnTo>
                    <a:pt x="65" y="151"/>
                  </a:lnTo>
                  <a:lnTo>
                    <a:pt x="60" y="147"/>
                  </a:lnTo>
                  <a:lnTo>
                    <a:pt x="6" y="164"/>
                  </a:lnTo>
                  <a:close/>
                </a:path>
              </a:pathLst>
            </a:custGeom>
            <a:solidFill>
              <a:srgbClr val="006A3A"/>
            </a:solidFill>
            <a:ln w="6350">
              <a:solidFill>
                <a:srgbClr val="969696"/>
              </a:solidFill>
              <a:round/>
              <a:headEnd/>
              <a:tailEnd/>
            </a:ln>
          </p:spPr>
          <p:txBody>
            <a:bodyPr/>
            <a:lstStyle/>
            <a:p>
              <a:endParaRPr lang="en-US"/>
            </a:p>
          </p:txBody>
        </p:sp>
        <p:sp>
          <p:nvSpPr>
            <p:cNvPr id="26" name="Freeform 30"/>
            <p:cNvSpPr>
              <a:spLocks/>
            </p:cNvSpPr>
            <p:nvPr/>
          </p:nvSpPr>
          <p:spPr bwMode="gray">
            <a:xfrm>
              <a:off x="8074227" y="2373905"/>
              <a:ext cx="94130" cy="142126"/>
            </a:xfrm>
            <a:custGeom>
              <a:avLst/>
              <a:gdLst>
                <a:gd name="T0" fmla="*/ 2147483647 w 63"/>
                <a:gd name="T1" fmla="*/ 2147483647 h 91"/>
                <a:gd name="T2" fmla="*/ 2147483647 w 63"/>
                <a:gd name="T3" fmla="*/ 2147483647 h 91"/>
                <a:gd name="T4" fmla="*/ 2147483647 w 63"/>
                <a:gd name="T5" fmla="*/ 2147483647 h 91"/>
                <a:gd name="T6" fmla="*/ 2147483647 w 63"/>
                <a:gd name="T7" fmla="*/ 2147483647 h 91"/>
                <a:gd name="T8" fmla="*/ 2147483647 w 63"/>
                <a:gd name="T9" fmla="*/ 2147483647 h 91"/>
                <a:gd name="T10" fmla="*/ 2147483647 w 63"/>
                <a:gd name="T11" fmla="*/ 2147483647 h 91"/>
                <a:gd name="T12" fmla="*/ 2147483647 w 63"/>
                <a:gd name="T13" fmla="*/ 2147483647 h 91"/>
                <a:gd name="T14" fmla="*/ 2147483647 w 63"/>
                <a:gd name="T15" fmla="*/ 2147483647 h 91"/>
                <a:gd name="T16" fmla="*/ 2147483647 w 63"/>
                <a:gd name="T17" fmla="*/ 2147483647 h 91"/>
                <a:gd name="T18" fmla="*/ 2147483647 w 63"/>
                <a:gd name="T19" fmla="*/ 0 h 91"/>
                <a:gd name="T20" fmla="*/ 0 w 63"/>
                <a:gd name="T21" fmla="*/ 2147483647 h 91"/>
                <a:gd name="T22" fmla="*/ 2147483647 w 63"/>
                <a:gd name="T23" fmla="*/ 2147483647 h 91"/>
                <a:gd name="T24" fmla="*/ 2147483647 w 63"/>
                <a:gd name="T25" fmla="*/ 2147483647 h 91"/>
                <a:gd name="T26" fmla="*/ 2147483647 w 63"/>
                <a:gd name="T27" fmla="*/ 2147483647 h 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3"/>
                <a:gd name="T43" fmla="*/ 0 h 91"/>
                <a:gd name="T44" fmla="*/ 63 w 63"/>
                <a:gd name="T45" fmla="*/ 91 h 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3" h="91">
                  <a:moveTo>
                    <a:pt x="23" y="91"/>
                  </a:moveTo>
                  <a:lnTo>
                    <a:pt x="49" y="74"/>
                  </a:lnTo>
                  <a:lnTo>
                    <a:pt x="55" y="69"/>
                  </a:lnTo>
                  <a:lnTo>
                    <a:pt x="60" y="62"/>
                  </a:lnTo>
                  <a:lnTo>
                    <a:pt x="61" y="34"/>
                  </a:lnTo>
                  <a:lnTo>
                    <a:pt x="63" y="30"/>
                  </a:lnTo>
                  <a:lnTo>
                    <a:pt x="47" y="25"/>
                  </a:lnTo>
                  <a:lnTo>
                    <a:pt x="44" y="15"/>
                  </a:lnTo>
                  <a:lnTo>
                    <a:pt x="40" y="16"/>
                  </a:lnTo>
                  <a:lnTo>
                    <a:pt x="34" y="0"/>
                  </a:lnTo>
                  <a:lnTo>
                    <a:pt x="0" y="12"/>
                  </a:lnTo>
                  <a:lnTo>
                    <a:pt x="23" y="79"/>
                  </a:lnTo>
                  <a:lnTo>
                    <a:pt x="21" y="81"/>
                  </a:lnTo>
                  <a:lnTo>
                    <a:pt x="23" y="91"/>
                  </a:lnTo>
                  <a:close/>
                </a:path>
              </a:pathLst>
            </a:custGeom>
            <a:solidFill>
              <a:srgbClr val="006A3A"/>
            </a:solidFill>
            <a:ln w="6350">
              <a:solidFill>
                <a:srgbClr val="969696"/>
              </a:solidFill>
              <a:round/>
              <a:headEnd/>
              <a:tailEnd/>
            </a:ln>
          </p:spPr>
          <p:txBody>
            <a:bodyPr/>
            <a:lstStyle/>
            <a:p>
              <a:endParaRPr lang="en-US"/>
            </a:p>
          </p:txBody>
        </p:sp>
        <p:sp>
          <p:nvSpPr>
            <p:cNvPr id="27" name="Freeform 31"/>
            <p:cNvSpPr>
              <a:spLocks/>
            </p:cNvSpPr>
            <p:nvPr/>
          </p:nvSpPr>
          <p:spPr bwMode="gray">
            <a:xfrm>
              <a:off x="7869532" y="2392647"/>
              <a:ext cx="239060" cy="249893"/>
            </a:xfrm>
            <a:custGeom>
              <a:avLst/>
              <a:gdLst>
                <a:gd name="T0" fmla="*/ 2147483647 w 160"/>
                <a:gd name="T1" fmla="*/ 2147483647 h 160"/>
                <a:gd name="T2" fmla="*/ 2147483647 w 160"/>
                <a:gd name="T3" fmla="*/ 2147483647 h 160"/>
                <a:gd name="T4" fmla="*/ 2147483647 w 160"/>
                <a:gd name="T5" fmla="*/ 2147483647 h 160"/>
                <a:gd name="T6" fmla="*/ 2147483647 w 160"/>
                <a:gd name="T7" fmla="*/ 2147483647 h 160"/>
                <a:gd name="T8" fmla="*/ 2147483647 w 160"/>
                <a:gd name="T9" fmla="*/ 2147483647 h 160"/>
                <a:gd name="T10" fmla="*/ 2147483647 w 160"/>
                <a:gd name="T11" fmla="*/ 2147483647 h 160"/>
                <a:gd name="T12" fmla="*/ 2147483647 w 160"/>
                <a:gd name="T13" fmla="*/ 2147483647 h 160"/>
                <a:gd name="T14" fmla="*/ 2147483647 w 160"/>
                <a:gd name="T15" fmla="*/ 2147483647 h 160"/>
                <a:gd name="T16" fmla="*/ 2147483647 w 160"/>
                <a:gd name="T17" fmla="*/ 2147483647 h 160"/>
                <a:gd name="T18" fmla="*/ 2147483647 w 160"/>
                <a:gd name="T19" fmla="*/ 2147483647 h 160"/>
                <a:gd name="T20" fmla="*/ 2147483647 w 160"/>
                <a:gd name="T21" fmla="*/ 2147483647 h 160"/>
                <a:gd name="T22" fmla="*/ 2147483647 w 160"/>
                <a:gd name="T23" fmla="*/ 0 h 160"/>
                <a:gd name="T24" fmla="*/ 2147483647 w 160"/>
                <a:gd name="T25" fmla="*/ 2147483647 h 160"/>
                <a:gd name="T26" fmla="*/ 2147483647 w 160"/>
                <a:gd name="T27" fmla="*/ 2147483647 h 160"/>
                <a:gd name="T28" fmla="*/ 2147483647 w 160"/>
                <a:gd name="T29" fmla="*/ 2147483647 h 160"/>
                <a:gd name="T30" fmla="*/ 0 w 160"/>
                <a:gd name="T31" fmla="*/ 2147483647 h 160"/>
                <a:gd name="T32" fmla="*/ 2147483647 w 160"/>
                <a:gd name="T33" fmla="*/ 2147483647 h 160"/>
                <a:gd name="T34" fmla="*/ 2147483647 w 160"/>
                <a:gd name="T35" fmla="*/ 2147483647 h 160"/>
                <a:gd name="T36" fmla="*/ 2147483647 w 160"/>
                <a:gd name="T37" fmla="*/ 2147483647 h 160"/>
                <a:gd name="T38" fmla="*/ 2147483647 w 160"/>
                <a:gd name="T39" fmla="*/ 2147483647 h 16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0"/>
                <a:gd name="T61" fmla="*/ 0 h 160"/>
                <a:gd name="T62" fmla="*/ 160 w 160"/>
                <a:gd name="T63" fmla="*/ 160 h 16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0" h="160">
                  <a:moveTo>
                    <a:pt x="21" y="160"/>
                  </a:moveTo>
                  <a:lnTo>
                    <a:pt x="37" y="152"/>
                  </a:lnTo>
                  <a:lnTo>
                    <a:pt x="53" y="136"/>
                  </a:lnTo>
                  <a:lnTo>
                    <a:pt x="68" y="127"/>
                  </a:lnTo>
                  <a:lnTo>
                    <a:pt x="72" y="115"/>
                  </a:lnTo>
                  <a:lnTo>
                    <a:pt x="81" y="107"/>
                  </a:lnTo>
                  <a:lnTo>
                    <a:pt x="103" y="104"/>
                  </a:lnTo>
                  <a:lnTo>
                    <a:pt x="120" y="93"/>
                  </a:lnTo>
                  <a:lnTo>
                    <a:pt x="159" y="79"/>
                  </a:lnTo>
                  <a:lnTo>
                    <a:pt x="157" y="69"/>
                  </a:lnTo>
                  <a:lnTo>
                    <a:pt x="160" y="67"/>
                  </a:lnTo>
                  <a:lnTo>
                    <a:pt x="137" y="0"/>
                  </a:lnTo>
                  <a:lnTo>
                    <a:pt x="60" y="26"/>
                  </a:lnTo>
                  <a:lnTo>
                    <a:pt x="59" y="31"/>
                  </a:lnTo>
                  <a:lnTo>
                    <a:pt x="54" y="27"/>
                  </a:lnTo>
                  <a:lnTo>
                    <a:pt x="0" y="44"/>
                  </a:lnTo>
                  <a:lnTo>
                    <a:pt x="19" y="126"/>
                  </a:lnTo>
                  <a:lnTo>
                    <a:pt x="28" y="134"/>
                  </a:lnTo>
                  <a:lnTo>
                    <a:pt x="12" y="153"/>
                  </a:lnTo>
                  <a:lnTo>
                    <a:pt x="21" y="160"/>
                  </a:lnTo>
                  <a:close/>
                </a:path>
              </a:pathLst>
            </a:custGeom>
            <a:solidFill>
              <a:srgbClr val="006A3A"/>
            </a:solidFill>
            <a:ln w="6350">
              <a:solidFill>
                <a:srgbClr val="969696"/>
              </a:solidFill>
              <a:round/>
              <a:headEnd/>
              <a:tailEnd/>
            </a:ln>
          </p:spPr>
          <p:txBody>
            <a:bodyPr/>
            <a:lstStyle/>
            <a:p>
              <a:endParaRPr lang="en-US"/>
            </a:p>
          </p:txBody>
        </p:sp>
        <p:sp>
          <p:nvSpPr>
            <p:cNvPr id="28" name="Freeform 32"/>
            <p:cNvSpPr>
              <a:spLocks/>
            </p:cNvSpPr>
            <p:nvPr/>
          </p:nvSpPr>
          <p:spPr bwMode="gray">
            <a:xfrm>
              <a:off x="7001448" y="2541021"/>
              <a:ext cx="808320" cy="562258"/>
            </a:xfrm>
            <a:custGeom>
              <a:avLst/>
              <a:gdLst>
                <a:gd name="T0" fmla="*/ 2147483647 w 541"/>
                <a:gd name="T1" fmla="*/ 2147483647 h 360"/>
                <a:gd name="T2" fmla="*/ 2147483647 w 541"/>
                <a:gd name="T3" fmla="*/ 2147483647 h 360"/>
                <a:gd name="T4" fmla="*/ 2147483647 w 541"/>
                <a:gd name="T5" fmla="*/ 2147483647 h 360"/>
                <a:gd name="T6" fmla="*/ 2147483647 w 541"/>
                <a:gd name="T7" fmla="*/ 2147483647 h 360"/>
                <a:gd name="T8" fmla="*/ 2147483647 w 541"/>
                <a:gd name="T9" fmla="*/ 2147483647 h 360"/>
                <a:gd name="T10" fmla="*/ 2147483647 w 541"/>
                <a:gd name="T11" fmla="*/ 2147483647 h 360"/>
                <a:gd name="T12" fmla="*/ 2147483647 w 541"/>
                <a:gd name="T13" fmla="*/ 2147483647 h 360"/>
                <a:gd name="T14" fmla="*/ 2147483647 w 541"/>
                <a:gd name="T15" fmla="*/ 2147483647 h 360"/>
                <a:gd name="T16" fmla="*/ 2147483647 w 541"/>
                <a:gd name="T17" fmla="*/ 2147483647 h 360"/>
                <a:gd name="T18" fmla="*/ 0 w 541"/>
                <a:gd name="T19" fmla="*/ 2147483647 h 360"/>
                <a:gd name="T20" fmla="*/ 2147483647 w 541"/>
                <a:gd name="T21" fmla="*/ 2147483647 h 360"/>
                <a:gd name="T22" fmla="*/ 2147483647 w 541"/>
                <a:gd name="T23" fmla="*/ 2147483647 h 360"/>
                <a:gd name="T24" fmla="*/ 2147483647 w 541"/>
                <a:gd name="T25" fmla="*/ 2147483647 h 360"/>
                <a:gd name="T26" fmla="*/ 2147483647 w 541"/>
                <a:gd name="T27" fmla="*/ 2147483647 h 360"/>
                <a:gd name="T28" fmla="*/ 2147483647 w 541"/>
                <a:gd name="T29" fmla="*/ 2147483647 h 360"/>
                <a:gd name="T30" fmla="*/ 2147483647 w 541"/>
                <a:gd name="T31" fmla="*/ 2147483647 h 360"/>
                <a:gd name="T32" fmla="*/ 2147483647 w 541"/>
                <a:gd name="T33" fmla="*/ 2147483647 h 360"/>
                <a:gd name="T34" fmla="*/ 2147483647 w 541"/>
                <a:gd name="T35" fmla="*/ 2147483647 h 360"/>
                <a:gd name="T36" fmla="*/ 2147483647 w 541"/>
                <a:gd name="T37" fmla="*/ 2147483647 h 360"/>
                <a:gd name="T38" fmla="*/ 2147483647 w 541"/>
                <a:gd name="T39" fmla="*/ 2147483647 h 360"/>
                <a:gd name="T40" fmla="*/ 2147483647 w 541"/>
                <a:gd name="T41" fmla="*/ 2147483647 h 360"/>
                <a:gd name="T42" fmla="*/ 2147483647 w 541"/>
                <a:gd name="T43" fmla="*/ 2147483647 h 360"/>
                <a:gd name="T44" fmla="*/ 2147483647 w 541"/>
                <a:gd name="T45" fmla="*/ 2147483647 h 360"/>
                <a:gd name="T46" fmla="*/ 2147483647 w 541"/>
                <a:gd name="T47" fmla="*/ 2147483647 h 360"/>
                <a:gd name="T48" fmla="*/ 2147483647 w 541"/>
                <a:gd name="T49" fmla="*/ 2147483647 h 360"/>
                <a:gd name="T50" fmla="*/ 2147483647 w 541"/>
                <a:gd name="T51" fmla="*/ 2147483647 h 360"/>
                <a:gd name="T52" fmla="*/ 2147483647 w 541"/>
                <a:gd name="T53" fmla="*/ 2147483647 h 360"/>
                <a:gd name="T54" fmla="*/ 2147483647 w 541"/>
                <a:gd name="T55" fmla="*/ 2147483647 h 360"/>
                <a:gd name="T56" fmla="*/ 2147483647 w 541"/>
                <a:gd name="T57" fmla="*/ 2147483647 h 360"/>
                <a:gd name="T58" fmla="*/ 2147483647 w 541"/>
                <a:gd name="T59" fmla="*/ 2147483647 h 360"/>
                <a:gd name="T60" fmla="*/ 2147483647 w 541"/>
                <a:gd name="T61" fmla="*/ 2147483647 h 360"/>
                <a:gd name="T62" fmla="*/ 2147483647 w 541"/>
                <a:gd name="T63" fmla="*/ 2147483647 h 360"/>
                <a:gd name="T64" fmla="*/ 2147483647 w 541"/>
                <a:gd name="T65" fmla="*/ 2147483647 h 360"/>
                <a:gd name="T66" fmla="*/ 2147483647 w 541"/>
                <a:gd name="T67" fmla="*/ 2147483647 h 360"/>
                <a:gd name="T68" fmla="*/ 2147483647 w 541"/>
                <a:gd name="T69" fmla="*/ 2147483647 h 360"/>
                <a:gd name="T70" fmla="*/ 2147483647 w 541"/>
                <a:gd name="T71" fmla="*/ 2147483647 h 360"/>
                <a:gd name="T72" fmla="*/ 2147483647 w 541"/>
                <a:gd name="T73" fmla="*/ 2147483647 h 360"/>
                <a:gd name="T74" fmla="*/ 2147483647 w 541"/>
                <a:gd name="T75" fmla="*/ 2147483647 h 360"/>
                <a:gd name="T76" fmla="*/ 2147483647 w 541"/>
                <a:gd name="T77" fmla="*/ 2147483647 h 360"/>
                <a:gd name="T78" fmla="*/ 2147483647 w 541"/>
                <a:gd name="T79" fmla="*/ 2147483647 h 360"/>
                <a:gd name="T80" fmla="*/ 2147483647 w 541"/>
                <a:gd name="T81" fmla="*/ 2147483647 h 360"/>
                <a:gd name="T82" fmla="*/ 2147483647 w 541"/>
                <a:gd name="T83" fmla="*/ 2147483647 h 360"/>
                <a:gd name="T84" fmla="*/ 2147483647 w 541"/>
                <a:gd name="T85" fmla="*/ 2147483647 h 360"/>
                <a:gd name="T86" fmla="*/ 2147483647 w 541"/>
                <a:gd name="T87" fmla="*/ 2147483647 h 360"/>
                <a:gd name="T88" fmla="*/ 2147483647 w 541"/>
                <a:gd name="T89" fmla="*/ 2147483647 h 360"/>
                <a:gd name="T90" fmla="*/ 2147483647 w 541"/>
                <a:gd name="T91" fmla="*/ 0 h 360"/>
                <a:gd name="T92" fmla="*/ 2147483647 w 541"/>
                <a:gd name="T93" fmla="*/ 2147483647 h 36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41"/>
                <a:gd name="T142" fmla="*/ 0 h 360"/>
                <a:gd name="T143" fmla="*/ 541 w 541"/>
                <a:gd name="T144" fmla="*/ 360 h 36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41" h="360">
                  <a:moveTo>
                    <a:pt x="362" y="18"/>
                  </a:moveTo>
                  <a:lnTo>
                    <a:pt x="282" y="40"/>
                  </a:lnTo>
                  <a:lnTo>
                    <a:pt x="206" y="60"/>
                  </a:lnTo>
                  <a:lnTo>
                    <a:pt x="136" y="77"/>
                  </a:lnTo>
                  <a:lnTo>
                    <a:pt x="63" y="94"/>
                  </a:lnTo>
                  <a:lnTo>
                    <a:pt x="56" y="64"/>
                  </a:lnTo>
                  <a:lnTo>
                    <a:pt x="44" y="77"/>
                  </a:lnTo>
                  <a:lnTo>
                    <a:pt x="29" y="82"/>
                  </a:lnTo>
                  <a:lnTo>
                    <a:pt x="18" y="95"/>
                  </a:lnTo>
                  <a:lnTo>
                    <a:pt x="0" y="110"/>
                  </a:lnTo>
                  <a:lnTo>
                    <a:pt x="34" y="258"/>
                  </a:lnTo>
                  <a:lnTo>
                    <a:pt x="57" y="360"/>
                  </a:lnTo>
                  <a:lnTo>
                    <a:pt x="146" y="341"/>
                  </a:lnTo>
                  <a:lnTo>
                    <a:pt x="463" y="261"/>
                  </a:lnTo>
                  <a:lnTo>
                    <a:pt x="464" y="261"/>
                  </a:lnTo>
                  <a:lnTo>
                    <a:pt x="473" y="244"/>
                  </a:lnTo>
                  <a:lnTo>
                    <a:pt x="483" y="240"/>
                  </a:lnTo>
                  <a:lnTo>
                    <a:pt x="495" y="244"/>
                  </a:lnTo>
                  <a:lnTo>
                    <a:pt x="499" y="238"/>
                  </a:lnTo>
                  <a:lnTo>
                    <a:pt x="515" y="229"/>
                  </a:lnTo>
                  <a:lnTo>
                    <a:pt x="518" y="225"/>
                  </a:lnTo>
                  <a:lnTo>
                    <a:pt x="514" y="221"/>
                  </a:lnTo>
                  <a:lnTo>
                    <a:pt x="520" y="210"/>
                  </a:lnTo>
                  <a:lnTo>
                    <a:pt x="541" y="187"/>
                  </a:lnTo>
                  <a:lnTo>
                    <a:pt x="512" y="166"/>
                  </a:lnTo>
                  <a:lnTo>
                    <a:pt x="505" y="166"/>
                  </a:lnTo>
                  <a:lnTo>
                    <a:pt x="499" y="153"/>
                  </a:lnTo>
                  <a:lnTo>
                    <a:pt x="489" y="153"/>
                  </a:lnTo>
                  <a:lnTo>
                    <a:pt x="484" y="141"/>
                  </a:lnTo>
                  <a:lnTo>
                    <a:pt x="482" y="132"/>
                  </a:lnTo>
                  <a:lnTo>
                    <a:pt x="487" y="127"/>
                  </a:lnTo>
                  <a:lnTo>
                    <a:pt x="489" y="116"/>
                  </a:lnTo>
                  <a:lnTo>
                    <a:pt x="480" y="106"/>
                  </a:lnTo>
                  <a:lnTo>
                    <a:pt x="489" y="92"/>
                  </a:lnTo>
                  <a:lnTo>
                    <a:pt x="496" y="67"/>
                  </a:lnTo>
                  <a:lnTo>
                    <a:pt x="503" y="54"/>
                  </a:lnTo>
                  <a:lnTo>
                    <a:pt x="498" y="47"/>
                  </a:lnTo>
                  <a:lnTo>
                    <a:pt x="476" y="46"/>
                  </a:lnTo>
                  <a:lnTo>
                    <a:pt x="464" y="35"/>
                  </a:lnTo>
                  <a:lnTo>
                    <a:pt x="461" y="17"/>
                  </a:lnTo>
                  <a:lnTo>
                    <a:pt x="456" y="16"/>
                  </a:lnTo>
                  <a:lnTo>
                    <a:pt x="457" y="12"/>
                  </a:lnTo>
                  <a:lnTo>
                    <a:pt x="441" y="11"/>
                  </a:lnTo>
                  <a:lnTo>
                    <a:pt x="437" y="3"/>
                  </a:lnTo>
                  <a:lnTo>
                    <a:pt x="425" y="0"/>
                  </a:lnTo>
                  <a:lnTo>
                    <a:pt x="362" y="18"/>
                  </a:lnTo>
                  <a:close/>
                </a:path>
              </a:pathLst>
            </a:custGeom>
            <a:solidFill>
              <a:schemeClr val="bg1"/>
            </a:solidFill>
            <a:ln w="6350">
              <a:solidFill>
                <a:srgbClr val="969696"/>
              </a:solidFill>
              <a:round/>
              <a:headEnd/>
              <a:tailEnd/>
            </a:ln>
          </p:spPr>
          <p:txBody>
            <a:bodyPr/>
            <a:lstStyle/>
            <a:p>
              <a:endParaRPr lang="en-US"/>
            </a:p>
          </p:txBody>
        </p:sp>
        <p:sp>
          <p:nvSpPr>
            <p:cNvPr id="29" name="Freeform 33"/>
            <p:cNvSpPr>
              <a:spLocks/>
            </p:cNvSpPr>
            <p:nvPr/>
          </p:nvSpPr>
          <p:spPr bwMode="gray">
            <a:xfrm>
              <a:off x="7219589" y="2948658"/>
              <a:ext cx="632013" cy="301433"/>
            </a:xfrm>
            <a:custGeom>
              <a:avLst/>
              <a:gdLst>
                <a:gd name="T0" fmla="*/ 0 w 423"/>
                <a:gd name="T1" fmla="*/ 2147483647 h 193"/>
                <a:gd name="T2" fmla="*/ 2147483647 w 423"/>
                <a:gd name="T3" fmla="*/ 2147483647 h 193"/>
                <a:gd name="T4" fmla="*/ 2147483647 w 423"/>
                <a:gd name="T5" fmla="*/ 2147483647 h 193"/>
                <a:gd name="T6" fmla="*/ 2147483647 w 423"/>
                <a:gd name="T7" fmla="*/ 2147483647 h 193"/>
                <a:gd name="T8" fmla="*/ 2147483647 w 423"/>
                <a:gd name="T9" fmla="*/ 2147483647 h 193"/>
                <a:gd name="T10" fmla="*/ 2147483647 w 423"/>
                <a:gd name="T11" fmla="*/ 2147483647 h 193"/>
                <a:gd name="T12" fmla="*/ 2147483647 w 423"/>
                <a:gd name="T13" fmla="*/ 2147483647 h 193"/>
                <a:gd name="T14" fmla="*/ 2147483647 w 423"/>
                <a:gd name="T15" fmla="*/ 2147483647 h 193"/>
                <a:gd name="T16" fmla="*/ 2147483647 w 423"/>
                <a:gd name="T17" fmla="*/ 2147483647 h 193"/>
                <a:gd name="T18" fmla="*/ 2147483647 w 423"/>
                <a:gd name="T19" fmla="*/ 2147483647 h 193"/>
                <a:gd name="T20" fmla="*/ 2147483647 w 423"/>
                <a:gd name="T21" fmla="*/ 2147483647 h 193"/>
                <a:gd name="T22" fmla="*/ 2147483647 w 423"/>
                <a:gd name="T23" fmla="*/ 2147483647 h 193"/>
                <a:gd name="T24" fmla="*/ 2147483647 w 423"/>
                <a:gd name="T25" fmla="*/ 2147483647 h 193"/>
                <a:gd name="T26" fmla="*/ 2147483647 w 423"/>
                <a:gd name="T27" fmla="*/ 2147483647 h 193"/>
                <a:gd name="T28" fmla="*/ 2147483647 w 423"/>
                <a:gd name="T29" fmla="*/ 2147483647 h 193"/>
                <a:gd name="T30" fmla="*/ 2147483647 w 423"/>
                <a:gd name="T31" fmla="*/ 2147483647 h 193"/>
                <a:gd name="T32" fmla="*/ 2147483647 w 423"/>
                <a:gd name="T33" fmla="*/ 2147483647 h 193"/>
                <a:gd name="T34" fmla="*/ 2147483647 w 423"/>
                <a:gd name="T35" fmla="*/ 2147483647 h 193"/>
                <a:gd name="T36" fmla="*/ 2147483647 w 423"/>
                <a:gd name="T37" fmla="*/ 2147483647 h 193"/>
                <a:gd name="T38" fmla="*/ 2147483647 w 423"/>
                <a:gd name="T39" fmla="*/ 2147483647 h 193"/>
                <a:gd name="T40" fmla="*/ 2147483647 w 423"/>
                <a:gd name="T41" fmla="*/ 2147483647 h 193"/>
                <a:gd name="T42" fmla="*/ 2147483647 w 423"/>
                <a:gd name="T43" fmla="*/ 2147483647 h 193"/>
                <a:gd name="T44" fmla="*/ 2147483647 w 423"/>
                <a:gd name="T45" fmla="*/ 2147483647 h 193"/>
                <a:gd name="T46" fmla="*/ 2147483647 w 423"/>
                <a:gd name="T47" fmla="*/ 2147483647 h 193"/>
                <a:gd name="T48" fmla="*/ 2147483647 w 423"/>
                <a:gd name="T49" fmla="*/ 2147483647 h 193"/>
                <a:gd name="T50" fmla="*/ 2147483647 w 423"/>
                <a:gd name="T51" fmla="*/ 2147483647 h 193"/>
                <a:gd name="T52" fmla="*/ 2147483647 w 423"/>
                <a:gd name="T53" fmla="*/ 2147483647 h 193"/>
                <a:gd name="T54" fmla="*/ 2147483647 w 423"/>
                <a:gd name="T55" fmla="*/ 2147483647 h 193"/>
                <a:gd name="T56" fmla="*/ 2147483647 w 423"/>
                <a:gd name="T57" fmla="*/ 2147483647 h 193"/>
                <a:gd name="T58" fmla="*/ 2147483647 w 423"/>
                <a:gd name="T59" fmla="*/ 2147483647 h 193"/>
                <a:gd name="T60" fmla="*/ 2147483647 w 423"/>
                <a:gd name="T61" fmla="*/ 2147483647 h 193"/>
                <a:gd name="T62" fmla="*/ 2147483647 w 423"/>
                <a:gd name="T63" fmla="*/ 2147483647 h 193"/>
                <a:gd name="T64" fmla="*/ 2147483647 w 423"/>
                <a:gd name="T65" fmla="*/ 2147483647 h 193"/>
                <a:gd name="T66" fmla="*/ 2147483647 w 423"/>
                <a:gd name="T67" fmla="*/ 2147483647 h 193"/>
                <a:gd name="T68" fmla="*/ 2147483647 w 423"/>
                <a:gd name="T69" fmla="*/ 2147483647 h 193"/>
                <a:gd name="T70" fmla="*/ 2147483647 w 423"/>
                <a:gd name="T71" fmla="*/ 2147483647 h 193"/>
                <a:gd name="T72" fmla="*/ 2147483647 w 423"/>
                <a:gd name="T73" fmla="*/ 2147483647 h 193"/>
                <a:gd name="T74" fmla="*/ 2147483647 w 423"/>
                <a:gd name="T75" fmla="*/ 2147483647 h 193"/>
                <a:gd name="T76" fmla="*/ 2147483647 w 423"/>
                <a:gd name="T77" fmla="*/ 2147483647 h 193"/>
                <a:gd name="T78" fmla="*/ 2147483647 w 423"/>
                <a:gd name="T79" fmla="*/ 2147483647 h 193"/>
                <a:gd name="T80" fmla="*/ 2147483647 w 423"/>
                <a:gd name="T81" fmla="*/ 2147483647 h 193"/>
                <a:gd name="T82" fmla="*/ 2147483647 w 423"/>
                <a:gd name="T83" fmla="*/ 2147483647 h 193"/>
                <a:gd name="T84" fmla="*/ 2147483647 w 423"/>
                <a:gd name="T85" fmla="*/ 2147483647 h 193"/>
                <a:gd name="T86" fmla="*/ 2147483647 w 423"/>
                <a:gd name="T87" fmla="*/ 2147483647 h 193"/>
                <a:gd name="T88" fmla="*/ 2147483647 w 423"/>
                <a:gd name="T89" fmla="*/ 2147483647 h 193"/>
                <a:gd name="T90" fmla="*/ 2147483647 w 423"/>
                <a:gd name="T91" fmla="*/ 2147483647 h 193"/>
                <a:gd name="T92" fmla="*/ 2147483647 w 423"/>
                <a:gd name="T93" fmla="*/ 2147483647 h 193"/>
                <a:gd name="T94" fmla="*/ 2147483647 w 423"/>
                <a:gd name="T95" fmla="*/ 2147483647 h 193"/>
                <a:gd name="T96" fmla="*/ 2147483647 w 423"/>
                <a:gd name="T97" fmla="*/ 2147483647 h 193"/>
                <a:gd name="T98" fmla="*/ 2147483647 w 423"/>
                <a:gd name="T99" fmla="*/ 0 h 19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23"/>
                <a:gd name="T151" fmla="*/ 0 h 193"/>
                <a:gd name="T152" fmla="*/ 423 w 423"/>
                <a:gd name="T153" fmla="*/ 193 h 19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23" h="193">
                  <a:moveTo>
                    <a:pt x="317" y="0"/>
                  </a:moveTo>
                  <a:lnTo>
                    <a:pt x="0" y="81"/>
                  </a:lnTo>
                  <a:lnTo>
                    <a:pt x="13" y="138"/>
                  </a:lnTo>
                  <a:lnTo>
                    <a:pt x="28" y="122"/>
                  </a:lnTo>
                  <a:lnTo>
                    <a:pt x="40" y="102"/>
                  </a:lnTo>
                  <a:lnTo>
                    <a:pt x="44" y="98"/>
                  </a:lnTo>
                  <a:lnTo>
                    <a:pt x="53" y="101"/>
                  </a:lnTo>
                  <a:lnTo>
                    <a:pt x="63" y="84"/>
                  </a:lnTo>
                  <a:lnTo>
                    <a:pt x="64" y="75"/>
                  </a:lnTo>
                  <a:lnTo>
                    <a:pt x="68" y="78"/>
                  </a:lnTo>
                  <a:lnTo>
                    <a:pt x="67" y="82"/>
                  </a:lnTo>
                  <a:lnTo>
                    <a:pt x="84" y="84"/>
                  </a:lnTo>
                  <a:lnTo>
                    <a:pt x="93" y="81"/>
                  </a:lnTo>
                  <a:lnTo>
                    <a:pt x="96" y="78"/>
                  </a:lnTo>
                  <a:lnTo>
                    <a:pt x="93" y="75"/>
                  </a:lnTo>
                  <a:lnTo>
                    <a:pt x="96" y="73"/>
                  </a:lnTo>
                  <a:lnTo>
                    <a:pt x="94" y="70"/>
                  </a:lnTo>
                  <a:lnTo>
                    <a:pt x="107" y="66"/>
                  </a:lnTo>
                  <a:lnTo>
                    <a:pt x="113" y="57"/>
                  </a:lnTo>
                  <a:lnTo>
                    <a:pt x="132" y="63"/>
                  </a:lnTo>
                  <a:lnTo>
                    <a:pt x="144" y="60"/>
                  </a:lnTo>
                  <a:lnTo>
                    <a:pt x="146" y="63"/>
                  </a:lnTo>
                  <a:lnTo>
                    <a:pt x="143" y="65"/>
                  </a:lnTo>
                  <a:lnTo>
                    <a:pt x="146" y="70"/>
                  </a:lnTo>
                  <a:lnTo>
                    <a:pt x="148" y="67"/>
                  </a:lnTo>
                  <a:lnTo>
                    <a:pt x="150" y="71"/>
                  </a:lnTo>
                  <a:lnTo>
                    <a:pt x="154" y="69"/>
                  </a:lnTo>
                  <a:lnTo>
                    <a:pt x="153" y="77"/>
                  </a:lnTo>
                  <a:lnTo>
                    <a:pt x="159" y="79"/>
                  </a:lnTo>
                  <a:lnTo>
                    <a:pt x="162" y="88"/>
                  </a:lnTo>
                  <a:lnTo>
                    <a:pt x="179" y="88"/>
                  </a:lnTo>
                  <a:lnTo>
                    <a:pt x="189" y="93"/>
                  </a:lnTo>
                  <a:lnTo>
                    <a:pt x="187" y="104"/>
                  </a:lnTo>
                  <a:lnTo>
                    <a:pt x="194" y="110"/>
                  </a:lnTo>
                  <a:lnTo>
                    <a:pt x="210" y="110"/>
                  </a:lnTo>
                  <a:lnTo>
                    <a:pt x="216" y="116"/>
                  </a:lnTo>
                  <a:lnTo>
                    <a:pt x="226" y="117"/>
                  </a:lnTo>
                  <a:lnTo>
                    <a:pt x="232" y="110"/>
                  </a:lnTo>
                  <a:lnTo>
                    <a:pt x="246" y="118"/>
                  </a:lnTo>
                  <a:lnTo>
                    <a:pt x="238" y="133"/>
                  </a:lnTo>
                  <a:lnTo>
                    <a:pt x="237" y="132"/>
                  </a:lnTo>
                  <a:lnTo>
                    <a:pt x="239" y="139"/>
                  </a:lnTo>
                  <a:lnTo>
                    <a:pt x="233" y="143"/>
                  </a:lnTo>
                  <a:lnTo>
                    <a:pt x="234" y="156"/>
                  </a:lnTo>
                  <a:lnTo>
                    <a:pt x="235" y="161"/>
                  </a:lnTo>
                  <a:lnTo>
                    <a:pt x="233" y="173"/>
                  </a:lnTo>
                  <a:lnTo>
                    <a:pt x="237" y="175"/>
                  </a:lnTo>
                  <a:lnTo>
                    <a:pt x="251" y="175"/>
                  </a:lnTo>
                  <a:lnTo>
                    <a:pt x="270" y="180"/>
                  </a:lnTo>
                  <a:lnTo>
                    <a:pt x="280" y="177"/>
                  </a:lnTo>
                  <a:lnTo>
                    <a:pt x="287" y="182"/>
                  </a:lnTo>
                  <a:lnTo>
                    <a:pt x="300" y="182"/>
                  </a:lnTo>
                  <a:lnTo>
                    <a:pt x="310" y="189"/>
                  </a:lnTo>
                  <a:lnTo>
                    <a:pt x="323" y="191"/>
                  </a:lnTo>
                  <a:lnTo>
                    <a:pt x="309" y="167"/>
                  </a:lnTo>
                  <a:lnTo>
                    <a:pt x="295" y="160"/>
                  </a:lnTo>
                  <a:lnTo>
                    <a:pt x="303" y="157"/>
                  </a:lnTo>
                  <a:lnTo>
                    <a:pt x="303" y="155"/>
                  </a:lnTo>
                  <a:lnTo>
                    <a:pt x="298" y="146"/>
                  </a:lnTo>
                  <a:lnTo>
                    <a:pt x="289" y="129"/>
                  </a:lnTo>
                  <a:lnTo>
                    <a:pt x="283" y="85"/>
                  </a:lnTo>
                  <a:lnTo>
                    <a:pt x="275" y="74"/>
                  </a:lnTo>
                  <a:lnTo>
                    <a:pt x="286" y="65"/>
                  </a:lnTo>
                  <a:lnTo>
                    <a:pt x="302" y="43"/>
                  </a:lnTo>
                  <a:lnTo>
                    <a:pt x="304" y="30"/>
                  </a:lnTo>
                  <a:lnTo>
                    <a:pt x="308" y="21"/>
                  </a:lnTo>
                  <a:lnTo>
                    <a:pt x="311" y="21"/>
                  </a:lnTo>
                  <a:lnTo>
                    <a:pt x="316" y="23"/>
                  </a:lnTo>
                  <a:lnTo>
                    <a:pt x="318" y="27"/>
                  </a:lnTo>
                  <a:lnTo>
                    <a:pt x="317" y="37"/>
                  </a:lnTo>
                  <a:lnTo>
                    <a:pt x="315" y="43"/>
                  </a:lnTo>
                  <a:lnTo>
                    <a:pt x="308" y="49"/>
                  </a:lnTo>
                  <a:lnTo>
                    <a:pt x="304" y="60"/>
                  </a:lnTo>
                  <a:lnTo>
                    <a:pt x="306" y="68"/>
                  </a:lnTo>
                  <a:lnTo>
                    <a:pt x="312" y="77"/>
                  </a:lnTo>
                  <a:lnTo>
                    <a:pt x="312" y="82"/>
                  </a:lnTo>
                  <a:lnTo>
                    <a:pt x="305" y="98"/>
                  </a:lnTo>
                  <a:lnTo>
                    <a:pt x="308" y="103"/>
                  </a:lnTo>
                  <a:lnTo>
                    <a:pt x="317" y="101"/>
                  </a:lnTo>
                  <a:lnTo>
                    <a:pt x="320" y="103"/>
                  </a:lnTo>
                  <a:lnTo>
                    <a:pt x="323" y="114"/>
                  </a:lnTo>
                  <a:lnTo>
                    <a:pt x="328" y="126"/>
                  </a:lnTo>
                  <a:lnTo>
                    <a:pt x="322" y="133"/>
                  </a:lnTo>
                  <a:lnTo>
                    <a:pt x="319" y="139"/>
                  </a:lnTo>
                  <a:lnTo>
                    <a:pt x="320" y="149"/>
                  </a:lnTo>
                  <a:lnTo>
                    <a:pt x="326" y="158"/>
                  </a:lnTo>
                  <a:lnTo>
                    <a:pt x="338" y="166"/>
                  </a:lnTo>
                  <a:lnTo>
                    <a:pt x="352" y="163"/>
                  </a:lnTo>
                  <a:lnTo>
                    <a:pt x="359" y="165"/>
                  </a:lnTo>
                  <a:lnTo>
                    <a:pt x="372" y="180"/>
                  </a:lnTo>
                  <a:lnTo>
                    <a:pt x="375" y="190"/>
                  </a:lnTo>
                  <a:lnTo>
                    <a:pt x="380" y="193"/>
                  </a:lnTo>
                  <a:lnTo>
                    <a:pt x="418" y="175"/>
                  </a:lnTo>
                  <a:lnTo>
                    <a:pt x="413" y="160"/>
                  </a:lnTo>
                  <a:lnTo>
                    <a:pt x="423" y="138"/>
                  </a:lnTo>
                  <a:lnTo>
                    <a:pt x="422" y="125"/>
                  </a:lnTo>
                  <a:lnTo>
                    <a:pt x="363" y="139"/>
                  </a:lnTo>
                  <a:lnTo>
                    <a:pt x="318" y="0"/>
                  </a:lnTo>
                  <a:lnTo>
                    <a:pt x="317" y="0"/>
                  </a:lnTo>
                  <a:close/>
                </a:path>
              </a:pathLst>
            </a:custGeom>
            <a:solidFill>
              <a:srgbClr val="006A3A"/>
            </a:solidFill>
            <a:ln w="6350">
              <a:solidFill>
                <a:srgbClr val="969696"/>
              </a:solidFill>
              <a:round/>
              <a:headEnd/>
              <a:tailEnd/>
            </a:ln>
          </p:spPr>
          <p:txBody>
            <a:bodyPr/>
            <a:lstStyle/>
            <a:p>
              <a:endParaRPr lang="en-US"/>
            </a:p>
          </p:txBody>
        </p:sp>
        <p:sp>
          <p:nvSpPr>
            <p:cNvPr id="30" name="Freeform 34"/>
            <p:cNvSpPr>
              <a:spLocks/>
            </p:cNvSpPr>
            <p:nvPr/>
          </p:nvSpPr>
          <p:spPr bwMode="gray">
            <a:xfrm>
              <a:off x="7557260" y="3120459"/>
              <a:ext cx="28388" cy="34359"/>
            </a:xfrm>
            <a:custGeom>
              <a:avLst/>
              <a:gdLst>
                <a:gd name="T0" fmla="*/ 2147483647 w 19"/>
                <a:gd name="T1" fmla="*/ 2147483647 h 22"/>
                <a:gd name="T2" fmla="*/ 2147483647 w 19"/>
                <a:gd name="T3" fmla="*/ 2147483647 h 22"/>
                <a:gd name="T4" fmla="*/ 2147483647 w 19"/>
                <a:gd name="T5" fmla="*/ 2147483647 h 22"/>
                <a:gd name="T6" fmla="*/ 2147483647 w 19"/>
                <a:gd name="T7" fmla="*/ 2147483647 h 22"/>
                <a:gd name="T8" fmla="*/ 0 w 19"/>
                <a:gd name="T9" fmla="*/ 2147483647 h 22"/>
                <a:gd name="T10" fmla="*/ 2147483647 w 19"/>
                <a:gd name="T11" fmla="*/ 0 h 22"/>
                <a:gd name="T12" fmla="*/ 2147483647 w 19"/>
                <a:gd name="T13" fmla="*/ 2147483647 h 22"/>
                <a:gd name="T14" fmla="*/ 2147483647 w 19"/>
                <a:gd name="T15" fmla="*/ 2147483647 h 22"/>
                <a:gd name="T16" fmla="*/ 2147483647 w 19"/>
                <a:gd name="T17" fmla="*/ 2147483647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22"/>
                <a:gd name="T29" fmla="*/ 19 w 19"/>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22">
                  <a:moveTo>
                    <a:pt x="10" y="21"/>
                  </a:moveTo>
                  <a:lnTo>
                    <a:pt x="9" y="15"/>
                  </a:lnTo>
                  <a:lnTo>
                    <a:pt x="5" y="10"/>
                  </a:lnTo>
                  <a:lnTo>
                    <a:pt x="6" y="10"/>
                  </a:lnTo>
                  <a:lnTo>
                    <a:pt x="0" y="7"/>
                  </a:lnTo>
                  <a:lnTo>
                    <a:pt x="5" y="0"/>
                  </a:lnTo>
                  <a:lnTo>
                    <a:pt x="19" y="8"/>
                  </a:lnTo>
                  <a:lnTo>
                    <a:pt x="11" y="22"/>
                  </a:lnTo>
                  <a:lnTo>
                    <a:pt x="10" y="21"/>
                  </a:lnTo>
                  <a:close/>
                </a:path>
              </a:pathLst>
            </a:custGeom>
            <a:solidFill>
              <a:srgbClr val="006A3A"/>
            </a:solidFill>
            <a:ln w="6350">
              <a:solidFill>
                <a:srgbClr val="969696"/>
              </a:solidFill>
              <a:round/>
              <a:headEnd/>
              <a:tailEnd/>
            </a:ln>
          </p:spPr>
          <p:txBody>
            <a:bodyPr/>
            <a:lstStyle/>
            <a:p>
              <a:endParaRPr lang="en-US"/>
            </a:p>
          </p:txBody>
        </p:sp>
        <p:grpSp>
          <p:nvGrpSpPr>
            <p:cNvPr id="31" name="Group 35"/>
            <p:cNvGrpSpPr>
              <a:grpSpLocks/>
            </p:cNvGrpSpPr>
            <p:nvPr/>
          </p:nvGrpSpPr>
          <p:grpSpPr bwMode="auto">
            <a:xfrm>
              <a:off x="7557260" y="3120459"/>
              <a:ext cx="28388" cy="34359"/>
              <a:chOff x="4698" y="1836"/>
              <a:chExt cx="19" cy="22"/>
            </a:xfrm>
          </p:grpSpPr>
          <p:sp>
            <p:nvSpPr>
              <p:cNvPr id="458" name="Freeform 36"/>
              <p:cNvSpPr>
                <a:spLocks/>
              </p:cNvSpPr>
              <p:nvPr/>
            </p:nvSpPr>
            <p:spPr bwMode="gray">
              <a:xfrm>
                <a:off x="4698" y="1836"/>
                <a:ext cx="19" cy="22"/>
              </a:xfrm>
              <a:custGeom>
                <a:avLst/>
                <a:gdLst>
                  <a:gd name="T0" fmla="*/ 10 w 19"/>
                  <a:gd name="T1" fmla="*/ 21 h 22"/>
                  <a:gd name="T2" fmla="*/ 9 w 19"/>
                  <a:gd name="T3" fmla="*/ 15 h 22"/>
                  <a:gd name="T4" fmla="*/ 5 w 19"/>
                  <a:gd name="T5" fmla="*/ 10 h 22"/>
                  <a:gd name="T6" fmla="*/ 6 w 19"/>
                  <a:gd name="T7" fmla="*/ 10 h 22"/>
                  <a:gd name="T8" fmla="*/ 0 w 19"/>
                  <a:gd name="T9" fmla="*/ 7 h 22"/>
                  <a:gd name="T10" fmla="*/ 5 w 19"/>
                  <a:gd name="T11" fmla="*/ 0 h 22"/>
                  <a:gd name="T12" fmla="*/ 19 w 19"/>
                  <a:gd name="T13" fmla="*/ 8 h 22"/>
                  <a:gd name="T14" fmla="*/ 11 w 19"/>
                  <a:gd name="T15" fmla="*/ 22 h 22"/>
                  <a:gd name="T16" fmla="*/ 10 w 19"/>
                  <a:gd name="T17" fmla="*/ 21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22"/>
                  <a:gd name="T29" fmla="*/ 19 w 19"/>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22">
                    <a:moveTo>
                      <a:pt x="10" y="21"/>
                    </a:moveTo>
                    <a:lnTo>
                      <a:pt x="9" y="15"/>
                    </a:lnTo>
                    <a:lnTo>
                      <a:pt x="5" y="10"/>
                    </a:lnTo>
                    <a:lnTo>
                      <a:pt x="6" y="10"/>
                    </a:lnTo>
                    <a:lnTo>
                      <a:pt x="0" y="7"/>
                    </a:lnTo>
                    <a:lnTo>
                      <a:pt x="5" y="0"/>
                    </a:lnTo>
                    <a:lnTo>
                      <a:pt x="19" y="8"/>
                    </a:lnTo>
                    <a:lnTo>
                      <a:pt x="11" y="22"/>
                    </a:lnTo>
                    <a:lnTo>
                      <a:pt x="10" y="21"/>
                    </a:lnTo>
                    <a:close/>
                  </a:path>
                </a:pathLst>
              </a:custGeom>
              <a:solidFill>
                <a:srgbClr val="006A3A"/>
              </a:solidFill>
              <a:ln w="9525">
                <a:noFill/>
                <a:round/>
                <a:headEnd/>
                <a:tailEnd/>
              </a:ln>
            </p:spPr>
            <p:txBody>
              <a:bodyPr/>
              <a:lstStyle/>
              <a:p>
                <a:endParaRPr lang="en-US"/>
              </a:p>
            </p:txBody>
          </p:sp>
          <p:sp>
            <p:nvSpPr>
              <p:cNvPr id="459" name="Freeform 37"/>
              <p:cNvSpPr>
                <a:spLocks/>
              </p:cNvSpPr>
              <p:nvPr/>
            </p:nvSpPr>
            <p:spPr bwMode="gray">
              <a:xfrm>
                <a:off x="4698" y="1836"/>
                <a:ext cx="19" cy="22"/>
              </a:xfrm>
              <a:custGeom>
                <a:avLst/>
                <a:gdLst>
                  <a:gd name="T0" fmla="*/ 10 w 19"/>
                  <a:gd name="T1" fmla="*/ 21 h 22"/>
                  <a:gd name="T2" fmla="*/ 9 w 19"/>
                  <a:gd name="T3" fmla="*/ 15 h 22"/>
                  <a:gd name="T4" fmla="*/ 5 w 19"/>
                  <a:gd name="T5" fmla="*/ 10 h 22"/>
                  <a:gd name="T6" fmla="*/ 6 w 19"/>
                  <a:gd name="T7" fmla="*/ 10 h 22"/>
                  <a:gd name="T8" fmla="*/ 0 w 19"/>
                  <a:gd name="T9" fmla="*/ 7 h 22"/>
                  <a:gd name="T10" fmla="*/ 5 w 19"/>
                  <a:gd name="T11" fmla="*/ 0 h 22"/>
                  <a:gd name="T12" fmla="*/ 19 w 19"/>
                  <a:gd name="T13" fmla="*/ 8 h 22"/>
                  <a:gd name="T14" fmla="*/ 11 w 19"/>
                  <a:gd name="T15" fmla="*/ 22 h 22"/>
                  <a:gd name="T16" fmla="*/ 10 w 19"/>
                  <a:gd name="T17" fmla="*/ 21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22"/>
                  <a:gd name="T29" fmla="*/ 19 w 19"/>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22">
                    <a:moveTo>
                      <a:pt x="10" y="21"/>
                    </a:moveTo>
                    <a:lnTo>
                      <a:pt x="9" y="15"/>
                    </a:lnTo>
                    <a:lnTo>
                      <a:pt x="5" y="10"/>
                    </a:lnTo>
                    <a:lnTo>
                      <a:pt x="6" y="10"/>
                    </a:lnTo>
                    <a:lnTo>
                      <a:pt x="0" y="7"/>
                    </a:lnTo>
                    <a:lnTo>
                      <a:pt x="5" y="0"/>
                    </a:lnTo>
                    <a:lnTo>
                      <a:pt x="19" y="8"/>
                    </a:lnTo>
                    <a:lnTo>
                      <a:pt x="11" y="22"/>
                    </a:lnTo>
                    <a:lnTo>
                      <a:pt x="10" y="21"/>
                    </a:lnTo>
                  </a:path>
                </a:pathLst>
              </a:custGeom>
              <a:noFill/>
              <a:ln w="6350">
                <a:solidFill>
                  <a:srgbClr val="969696"/>
                </a:solidFill>
                <a:round/>
                <a:headEnd/>
                <a:tailEnd/>
              </a:ln>
            </p:spPr>
            <p:txBody>
              <a:bodyPr/>
              <a:lstStyle/>
              <a:p>
                <a:endParaRPr lang="en-US"/>
              </a:p>
            </p:txBody>
          </p:sp>
        </p:grpSp>
        <p:sp>
          <p:nvSpPr>
            <p:cNvPr id="32" name="Freeform 38"/>
            <p:cNvSpPr>
              <a:spLocks/>
            </p:cNvSpPr>
            <p:nvPr/>
          </p:nvSpPr>
          <p:spPr bwMode="gray">
            <a:xfrm>
              <a:off x="6861000" y="2943973"/>
              <a:ext cx="599143" cy="629417"/>
            </a:xfrm>
            <a:custGeom>
              <a:avLst/>
              <a:gdLst>
                <a:gd name="T0" fmla="*/ 2147483647 w 401"/>
                <a:gd name="T1" fmla="*/ 2147483647 h 403"/>
                <a:gd name="T2" fmla="*/ 2147483647 w 401"/>
                <a:gd name="T3" fmla="*/ 2147483647 h 403"/>
                <a:gd name="T4" fmla="*/ 2147483647 w 401"/>
                <a:gd name="T5" fmla="*/ 2147483647 h 403"/>
                <a:gd name="T6" fmla="*/ 2147483647 w 401"/>
                <a:gd name="T7" fmla="*/ 2147483647 h 403"/>
                <a:gd name="T8" fmla="*/ 2147483647 w 401"/>
                <a:gd name="T9" fmla="*/ 2147483647 h 403"/>
                <a:gd name="T10" fmla="*/ 2147483647 w 401"/>
                <a:gd name="T11" fmla="*/ 2147483647 h 403"/>
                <a:gd name="T12" fmla="*/ 2147483647 w 401"/>
                <a:gd name="T13" fmla="*/ 2147483647 h 403"/>
                <a:gd name="T14" fmla="*/ 2147483647 w 401"/>
                <a:gd name="T15" fmla="*/ 2147483647 h 403"/>
                <a:gd name="T16" fmla="*/ 2147483647 w 401"/>
                <a:gd name="T17" fmla="*/ 2147483647 h 403"/>
                <a:gd name="T18" fmla="*/ 2147483647 w 401"/>
                <a:gd name="T19" fmla="*/ 2147483647 h 403"/>
                <a:gd name="T20" fmla="*/ 2147483647 w 401"/>
                <a:gd name="T21" fmla="*/ 2147483647 h 403"/>
                <a:gd name="T22" fmla="*/ 2147483647 w 401"/>
                <a:gd name="T23" fmla="*/ 2147483647 h 403"/>
                <a:gd name="T24" fmla="*/ 2147483647 w 401"/>
                <a:gd name="T25" fmla="*/ 2147483647 h 403"/>
                <a:gd name="T26" fmla="*/ 2147483647 w 401"/>
                <a:gd name="T27" fmla="*/ 2147483647 h 403"/>
                <a:gd name="T28" fmla="*/ 2147483647 w 401"/>
                <a:gd name="T29" fmla="*/ 2147483647 h 403"/>
                <a:gd name="T30" fmla="*/ 2147483647 w 401"/>
                <a:gd name="T31" fmla="*/ 2147483647 h 403"/>
                <a:gd name="T32" fmla="*/ 2147483647 w 401"/>
                <a:gd name="T33" fmla="*/ 2147483647 h 403"/>
                <a:gd name="T34" fmla="*/ 2147483647 w 401"/>
                <a:gd name="T35" fmla="*/ 2147483647 h 403"/>
                <a:gd name="T36" fmla="*/ 2147483647 w 401"/>
                <a:gd name="T37" fmla="*/ 2147483647 h 403"/>
                <a:gd name="T38" fmla="*/ 2147483647 w 401"/>
                <a:gd name="T39" fmla="*/ 2147483647 h 403"/>
                <a:gd name="T40" fmla="*/ 2147483647 w 401"/>
                <a:gd name="T41" fmla="*/ 2147483647 h 403"/>
                <a:gd name="T42" fmla="*/ 2147483647 w 401"/>
                <a:gd name="T43" fmla="*/ 2147483647 h 403"/>
                <a:gd name="T44" fmla="*/ 2147483647 w 401"/>
                <a:gd name="T45" fmla="*/ 2147483647 h 403"/>
                <a:gd name="T46" fmla="*/ 2147483647 w 401"/>
                <a:gd name="T47" fmla="*/ 2147483647 h 403"/>
                <a:gd name="T48" fmla="*/ 2147483647 w 401"/>
                <a:gd name="T49" fmla="*/ 2147483647 h 403"/>
                <a:gd name="T50" fmla="*/ 2147483647 w 401"/>
                <a:gd name="T51" fmla="*/ 2147483647 h 403"/>
                <a:gd name="T52" fmla="*/ 2147483647 w 401"/>
                <a:gd name="T53" fmla="*/ 2147483647 h 403"/>
                <a:gd name="T54" fmla="*/ 2147483647 w 401"/>
                <a:gd name="T55" fmla="*/ 2147483647 h 403"/>
                <a:gd name="T56" fmla="*/ 2147483647 w 401"/>
                <a:gd name="T57" fmla="*/ 2147483647 h 403"/>
                <a:gd name="T58" fmla="*/ 2147483647 w 401"/>
                <a:gd name="T59" fmla="*/ 2147483647 h 403"/>
                <a:gd name="T60" fmla="*/ 2147483647 w 401"/>
                <a:gd name="T61" fmla="*/ 2147483647 h 403"/>
                <a:gd name="T62" fmla="*/ 2147483647 w 401"/>
                <a:gd name="T63" fmla="*/ 2147483647 h 403"/>
                <a:gd name="T64" fmla="*/ 2147483647 w 401"/>
                <a:gd name="T65" fmla="*/ 2147483647 h 403"/>
                <a:gd name="T66" fmla="*/ 2147483647 w 401"/>
                <a:gd name="T67" fmla="*/ 2147483647 h 403"/>
                <a:gd name="T68" fmla="*/ 2147483647 w 401"/>
                <a:gd name="T69" fmla="*/ 2147483647 h 403"/>
                <a:gd name="T70" fmla="*/ 2147483647 w 401"/>
                <a:gd name="T71" fmla="*/ 2147483647 h 403"/>
                <a:gd name="T72" fmla="*/ 2147483647 w 401"/>
                <a:gd name="T73" fmla="*/ 2147483647 h 403"/>
                <a:gd name="T74" fmla="*/ 2147483647 w 401"/>
                <a:gd name="T75" fmla="*/ 2147483647 h 403"/>
                <a:gd name="T76" fmla="*/ 2147483647 w 401"/>
                <a:gd name="T77" fmla="*/ 2147483647 h 403"/>
                <a:gd name="T78" fmla="*/ 2147483647 w 401"/>
                <a:gd name="T79" fmla="*/ 2147483647 h 403"/>
                <a:gd name="T80" fmla="*/ 2147483647 w 401"/>
                <a:gd name="T81" fmla="*/ 2147483647 h 403"/>
                <a:gd name="T82" fmla="*/ 2147483647 w 401"/>
                <a:gd name="T83" fmla="*/ 2147483647 h 403"/>
                <a:gd name="T84" fmla="*/ 2147483647 w 401"/>
                <a:gd name="T85" fmla="*/ 2147483647 h 403"/>
                <a:gd name="T86" fmla="*/ 2147483647 w 401"/>
                <a:gd name="T87" fmla="*/ 2147483647 h 403"/>
                <a:gd name="T88" fmla="*/ 2147483647 w 401"/>
                <a:gd name="T89" fmla="*/ 2147483647 h 403"/>
                <a:gd name="T90" fmla="*/ 2147483647 w 401"/>
                <a:gd name="T91" fmla="*/ 2147483647 h 403"/>
                <a:gd name="T92" fmla="*/ 2147483647 w 401"/>
                <a:gd name="T93" fmla="*/ 2147483647 h 403"/>
                <a:gd name="T94" fmla="*/ 2147483647 w 401"/>
                <a:gd name="T95" fmla="*/ 2147483647 h 403"/>
                <a:gd name="T96" fmla="*/ 2147483647 w 401"/>
                <a:gd name="T97" fmla="*/ 2147483647 h 403"/>
                <a:gd name="T98" fmla="*/ 2147483647 w 401"/>
                <a:gd name="T99" fmla="*/ 2147483647 h 403"/>
                <a:gd name="T100" fmla="*/ 2147483647 w 401"/>
                <a:gd name="T101" fmla="*/ 2147483647 h 403"/>
                <a:gd name="T102" fmla="*/ 2147483647 w 401"/>
                <a:gd name="T103" fmla="*/ 2147483647 h 403"/>
                <a:gd name="T104" fmla="*/ 2147483647 w 401"/>
                <a:gd name="T105" fmla="*/ 2147483647 h 403"/>
                <a:gd name="T106" fmla="*/ 2147483647 w 401"/>
                <a:gd name="T107" fmla="*/ 2147483647 h 403"/>
                <a:gd name="T108" fmla="*/ 2147483647 w 401"/>
                <a:gd name="T109" fmla="*/ 2147483647 h 403"/>
                <a:gd name="T110" fmla="*/ 0 w 401"/>
                <a:gd name="T111" fmla="*/ 2147483647 h 40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01"/>
                <a:gd name="T169" fmla="*/ 0 h 403"/>
                <a:gd name="T170" fmla="*/ 401 w 401"/>
                <a:gd name="T171" fmla="*/ 403 h 40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01" h="403">
                  <a:moveTo>
                    <a:pt x="0" y="286"/>
                  </a:moveTo>
                  <a:lnTo>
                    <a:pt x="23" y="278"/>
                  </a:lnTo>
                  <a:lnTo>
                    <a:pt x="24" y="261"/>
                  </a:lnTo>
                  <a:lnTo>
                    <a:pt x="31" y="257"/>
                  </a:lnTo>
                  <a:lnTo>
                    <a:pt x="25" y="238"/>
                  </a:lnTo>
                  <a:lnTo>
                    <a:pt x="35" y="210"/>
                  </a:lnTo>
                  <a:lnTo>
                    <a:pt x="44" y="210"/>
                  </a:lnTo>
                  <a:lnTo>
                    <a:pt x="48" y="221"/>
                  </a:lnTo>
                  <a:lnTo>
                    <a:pt x="55" y="213"/>
                  </a:lnTo>
                  <a:lnTo>
                    <a:pt x="61" y="214"/>
                  </a:lnTo>
                  <a:lnTo>
                    <a:pt x="53" y="198"/>
                  </a:lnTo>
                  <a:lnTo>
                    <a:pt x="58" y="195"/>
                  </a:lnTo>
                  <a:lnTo>
                    <a:pt x="56" y="186"/>
                  </a:lnTo>
                  <a:lnTo>
                    <a:pt x="60" y="174"/>
                  </a:lnTo>
                  <a:lnTo>
                    <a:pt x="69" y="171"/>
                  </a:lnTo>
                  <a:lnTo>
                    <a:pt x="77" y="155"/>
                  </a:lnTo>
                  <a:lnTo>
                    <a:pt x="86" y="160"/>
                  </a:lnTo>
                  <a:lnTo>
                    <a:pt x="98" y="153"/>
                  </a:lnTo>
                  <a:lnTo>
                    <a:pt x="122" y="120"/>
                  </a:lnTo>
                  <a:lnTo>
                    <a:pt x="124" y="109"/>
                  </a:lnTo>
                  <a:lnTo>
                    <a:pt x="118" y="105"/>
                  </a:lnTo>
                  <a:lnTo>
                    <a:pt x="123" y="92"/>
                  </a:lnTo>
                  <a:lnTo>
                    <a:pt x="121" y="86"/>
                  </a:lnTo>
                  <a:lnTo>
                    <a:pt x="125" y="85"/>
                  </a:lnTo>
                  <a:lnTo>
                    <a:pt x="123" y="66"/>
                  </a:lnTo>
                  <a:lnTo>
                    <a:pt x="129" y="39"/>
                  </a:lnTo>
                  <a:lnTo>
                    <a:pt x="125" y="29"/>
                  </a:lnTo>
                  <a:lnTo>
                    <a:pt x="125" y="21"/>
                  </a:lnTo>
                  <a:lnTo>
                    <a:pt x="115" y="10"/>
                  </a:lnTo>
                  <a:lnTo>
                    <a:pt x="117" y="5"/>
                  </a:lnTo>
                  <a:lnTo>
                    <a:pt x="128" y="0"/>
                  </a:lnTo>
                  <a:lnTo>
                    <a:pt x="151" y="102"/>
                  </a:lnTo>
                  <a:lnTo>
                    <a:pt x="240" y="83"/>
                  </a:lnTo>
                  <a:lnTo>
                    <a:pt x="253" y="140"/>
                  </a:lnTo>
                  <a:lnTo>
                    <a:pt x="268" y="125"/>
                  </a:lnTo>
                  <a:lnTo>
                    <a:pt x="279" y="104"/>
                  </a:lnTo>
                  <a:lnTo>
                    <a:pt x="284" y="100"/>
                  </a:lnTo>
                  <a:lnTo>
                    <a:pt x="293" y="102"/>
                  </a:lnTo>
                  <a:lnTo>
                    <a:pt x="302" y="86"/>
                  </a:lnTo>
                  <a:lnTo>
                    <a:pt x="304" y="77"/>
                  </a:lnTo>
                  <a:lnTo>
                    <a:pt x="307" y="80"/>
                  </a:lnTo>
                  <a:lnTo>
                    <a:pt x="307" y="85"/>
                  </a:lnTo>
                  <a:lnTo>
                    <a:pt x="324" y="86"/>
                  </a:lnTo>
                  <a:lnTo>
                    <a:pt x="332" y="84"/>
                  </a:lnTo>
                  <a:lnTo>
                    <a:pt x="335" y="81"/>
                  </a:lnTo>
                  <a:lnTo>
                    <a:pt x="332" y="78"/>
                  </a:lnTo>
                  <a:lnTo>
                    <a:pt x="336" y="75"/>
                  </a:lnTo>
                  <a:lnTo>
                    <a:pt x="333" y="72"/>
                  </a:lnTo>
                  <a:lnTo>
                    <a:pt x="346" y="69"/>
                  </a:lnTo>
                  <a:lnTo>
                    <a:pt x="352" y="59"/>
                  </a:lnTo>
                  <a:lnTo>
                    <a:pt x="372" y="66"/>
                  </a:lnTo>
                  <a:lnTo>
                    <a:pt x="384" y="62"/>
                  </a:lnTo>
                  <a:lnTo>
                    <a:pt x="386" y="66"/>
                  </a:lnTo>
                  <a:lnTo>
                    <a:pt x="382" y="68"/>
                  </a:lnTo>
                  <a:lnTo>
                    <a:pt x="385" y="72"/>
                  </a:lnTo>
                  <a:lnTo>
                    <a:pt x="388" y="69"/>
                  </a:lnTo>
                  <a:lnTo>
                    <a:pt x="388" y="73"/>
                  </a:lnTo>
                  <a:lnTo>
                    <a:pt x="394" y="72"/>
                  </a:lnTo>
                  <a:lnTo>
                    <a:pt x="392" y="80"/>
                  </a:lnTo>
                  <a:lnTo>
                    <a:pt x="398" y="81"/>
                  </a:lnTo>
                  <a:lnTo>
                    <a:pt x="401" y="90"/>
                  </a:lnTo>
                  <a:lnTo>
                    <a:pt x="398" y="113"/>
                  </a:lnTo>
                  <a:lnTo>
                    <a:pt x="347" y="89"/>
                  </a:lnTo>
                  <a:lnTo>
                    <a:pt x="347" y="124"/>
                  </a:lnTo>
                  <a:lnTo>
                    <a:pt x="336" y="148"/>
                  </a:lnTo>
                  <a:lnTo>
                    <a:pt x="329" y="157"/>
                  </a:lnTo>
                  <a:lnTo>
                    <a:pt x="325" y="156"/>
                  </a:lnTo>
                  <a:lnTo>
                    <a:pt x="318" y="176"/>
                  </a:lnTo>
                  <a:lnTo>
                    <a:pt x="305" y="170"/>
                  </a:lnTo>
                  <a:lnTo>
                    <a:pt x="290" y="223"/>
                  </a:lnTo>
                  <a:lnTo>
                    <a:pt x="270" y="221"/>
                  </a:lnTo>
                  <a:lnTo>
                    <a:pt x="264" y="213"/>
                  </a:lnTo>
                  <a:lnTo>
                    <a:pt x="254" y="212"/>
                  </a:lnTo>
                  <a:lnTo>
                    <a:pt x="254" y="231"/>
                  </a:lnTo>
                  <a:lnTo>
                    <a:pt x="248" y="245"/>
                  </a:lnTo>
                  <a:lnTo>
                    <a:pt x="250" y="251"/>
                  </a:lnTo>
                  <a:lnTo>
                    <a:pt x="241" y="263"/>
                  </a:lnTo>
                  <a:lnTo>
                    <a:pt x="239" y="283"/>
                  </a:lnTo>
                  <a:lnTo>
                    <a:pt x="225" y="308"/>
                  </a:lnTo>
                  <a:lnTo>
                    <a:pt x="221" y="325"/>
                  </a:lnTo>
                  <a:lnTo>
                    <a:pt x="228" y="331"/>
                  </a:lnTo>
                  <a:lnTo>
                    <a:pt x="222" y="338"/>
                  </a:lnTo>
                  <a:lnTo>
                    <a:pt x="226" y="343"/>
                  </a:lnTo>
                  <a:lnTo>
                    <a:pt x="212" y="357"/>
                  </a:lnTo>
                  <a:lnTo>
                    <a:pt x="205" y="354"/>
                  </a:lnTo>
                  <a:lnTo>
                    <a:pt x="187" y="367"/>
                  </a:lnTo>
                  <a:lnTo>
                    <a:pt x="177" y="364"/>
                  </a:lnTo>
                  <a:lnTo>
                    <a:pt x="175" y="369"/>
                  </a:lnTo>
                  <a:lnTo>
                    <a:pt x="178" y="374"/>
                  </a:lnTo>
                  <a:lnTo>
                    <a:pt x="175" y="377"/>
                  </a:lnTo>
                  <a:lnTo>
                    <a:pt x="149" y="391"/>
                  </a:lnTo>
                  <a:lnTo>
                    <a:pt x="133" y="383"/>
                  </a:lnTo>
                  <a:lnTo>
                    <a:pt x="130" y="391"/>
                  </a:lnTo>
                  <a:lnTo>
                    <a:pt x="112" y="403"/>
                  </a:lnTo>
                  <a:lnTo>
                    <a:pt x="91" y="398"/>
                  </a:lnTo>
                  <a:lnTo>
                    <a:pt x="81" y="390"/>
                  </a:lnTo>
                  <a:lnTo>
                    <a:pt x="80" y="383"/>
                  </a:lnTo>
                  <a:lnTo>
                    <a:pt x="74" y="380"/>
                  </a:lnTo>
                  <a:lnTo>
                    <a:pt x="77" y="375"/>
                  </a:lnTo>
                  <a:lnTo>
                    <a:pt x="74" y="372"/>
                  </a:lnTo>
                  <a:lnTo>
                    <a:pt x="59" y="372"/>
                  </a:lnTo>
                  <a:lnTo>
                    <a:pt x="53" y="365"/>
                  </a:lnTo>
                  <a:lnTo>
                    <a:pt x="42" y="362"/>
                  </a:lnTo>
                  <a:lnTo>
                    <a:pt x="38" y="353"/>
                  </a:lnTo>
                  <a:lnTo>
                    <a:pt x="19" y="337"/>
                  </a:lnTo>
                  <a:lnTo>
                    <a:pt x="19" y="331"/>
                  </a:lnTo>
                  <a:lnTo>
                    <a:pt x="1" y="314"/>
                  </a:lnTo>
                  <a:lnTo>
                    <a:pt x="5" y="304"/>
                  </a:lnTo>
                  <a:lnTo>
                    <a:pt x="0" y="285"/>
                  </a:lnTo>
                  <a:lnTo>
                    <a:pt x="0" y="286"/>
                  </a:lnTo>
                  <a:close/>
                </a:path>
              </a:pathLst>
            </a:custGeom>
            <a:solidFill>
              <a:srgbClr val="006A3A"/>
            </a:solidFill>
            <a:ln w="6350">
              <a:solidFill>
                <a:srgbClr val="969696"/>
              </a:solidFill>
              <a:round/>
              <a:headEnd/>
              <a:tailEnd/>
            </a:ln>
          </p:spPr>
          <p:txBody>
            <a:bodyPr/>
            <a:lstStyle/>
            <a:p>
              <a:endParaRPr lang="en-US"/>
            </a:p>
          </p:txBody>
        </p:sp>
        <p:sp>
          <p:nvSpPr>
            <p:cNvPr id="33" name="Freeform 39"/>
            <p:cNvSpPr>
              <a:spLocks/>
            </p:cNvSpPr>
            <p:nvPr/>
          </p:nvSpPr>
          <p:spPr bwMode="gray">
            <a:xfrm>
              <a:off x="6471036" y="2712822"/>
              <a:ext cx="581212" cy="677834"/>
            </a:xfrm>
            <a:custGeom>
              <a:avLst/>
              <a:gdLst>
                <a:gd name="T0" fmla="*/ 2147483647 w 389"/>
                <a:gd name="T1" fmla="*/ 2147483647 h 434"/>
                <a:gd name="T2" fmla="*/ 2147483647 w 389"/>
                <a:gd name="T3" fmla="*/ 2147483647 h 434"/>
                <a:gd name="T4" fmla="*/ 2147483647 w 389"/>
                <a:gd name="T5" fmla="*/ 2147483647 h 434"/>
                <a:gd name="T6" fmla="*/ 2147483647 w 389"/>
                <a:gd name="T7" fmla="*/ 2147483647 h 434"/>
                <a:gd name="T8" fmla="*/ 2147483647 w 389"/>
                <a:gd name="T9" fmla="*/ 2147483647 h 434"/>
                <a:gd name="T10" fmla="*/ 2147483647 w 389"/>
                <a:gd name="T11" fmla="*/ 2147483647 h 434"/>
                <a:gd name="T12" fmla="*/ 2147483647 w 389"/>
                <a:gd name="T13" fmla="*/ 2147483647 h 434"/>
                <a:gd name="T14" fmla="*/ 2147483647 w 389"/>
                <a:gd name="T15" fmla="*/ 2147483647 h 434"/>
                <a:gd name="T16" fmla="*/ 2147483647 w 389"/>
                <a:gd name="T17" fmla="*/ 2147483647 h 434"/>
                <a:gd name="T18" fmla="*/ 2147483647 w 389"/>
                <a:gd name="T19" fmla="*/ 2147483647 h 434"/>
                <a:gd name="T20" fmla="*/ 2147483647 w 389"/>
                <a:gd name="T21" fmla="*/ 2147483647 h 434"/>
                <a:gd name="T22" fmla="*/ 2147483647 w 389"/>
                <a:gd name="T23" fmla="*/ 2147483647 h 434"/>
                <a:gd name="T24" fmla="*/ 2147483647 w 389"/>
                <a:gd name="T25" fmla="*/ 2147483647 h 434"/>
                <a:gd name="T26" fmla="*/ 2147483647 w 389"/>
                <a:gd name="T27" fmla="*/ 2147483647 h 434"/>
                <a:gd name="T28" fmla="*/ 2147483647 w 389"/>
                <a:gd name="T29" fmla="*/ 2147483647 h 434"/>
                <a:gd name="T30" fmla="*/ 2147483647 w 389"/>
                <a:gd name="T31" fmla="*/ 2147483647 h 434"/>
                <a:gd name="T32" fmla="*/ 2147483647 w 389"/>
                <a:gd name="T33" fmla="*/ 2147483647 h 434"/>
                <a:gd name="T34" fmla="*/ 2147483647 w 389"/>
                <a:gd name="T35" fmla="*/ 2147483647 h 434"/>
                <a:gd name="T36" fmla="*/ 2147483647 w 389"/>
                <a:gd name="T37" fmla="*/ 2147483647 h 434"/>
                <a:gd name="T38" fmla="*/ 2147483647 w 389"/>
                <a:gd name="T39" fmla="*/ 2147483647 h 434"/>
                <a:gd name="T40" fmla="*/ 2147483647 w 389"/>
                <a:gd name="T41" fmla="*/ 2147483647 h 434"/>
                <a:gd name="T42" fmla="*/ 2147483647 w 389"/>
                <a:gd name="T43" fmla="*/ 2147483647 h 434"/>
                <a:gd name="T44" fmla="*/ 2147483647 w 389"/>
                <a:gd name="T45" fmla="*/ 2147483647 h 434"/>
                <a:gd name="T46" fmla="*/ 2147483647 w 389"/>
                <a:gd name="T47" fmla="*/ 2147483647 h 434"/>
                <a:gd name="T48" fmla="*/ 2147483647 w 389"/>
                <a:gd name="T49" fmla="*/ 2147483647 h 434"/>
                <a:gd name="T50" fmla="*/ 2147483647 w 389"/>
                <a:gd name="T51" fmla="*/ 2147483647 h 434"/>
                <a:gd name="T52" fmla="*/ 2147483647 w 389"/>
                <a:gd name="T53" fmla="*/ 2147483647 h 434"/>
                <a:gd name="T54" fmla="*/ 2147483647 w 389"/>
                <a:gd name="T55" fmla="*/ 2147483647 h 434"/>
                <a:gd name="T56" fmla="*/ 2147483647 w 389"/>
                <a:gd name="T57" fmla="*/ 2147483647 h 434"/>
                <a:gd name="T58" fmla="*/ 2147483647 w 389"/>
                <a:gd name="T59" fmla="*/ 2147483647 h 434"/>
                <a:gd name="T60" fmla="*/ 2147483647 w 389"/>
                <a:gd name="T61" fmla="*/ 2147483647 h 434"/>
                <a:gd name="T62" fmla="*/ 2147483647 w 389"/>
                <a:gd name="T63" fmla="*/ 2147483647 h 4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9"/>
                <a:gd name="T97" fmla="*/ 0 h 434"/>
                <a:gd name="T98" fmla="*/ 389 w 389"/>
                <a:gd name="T99" fmla="*/ 434 h 43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9" h="434">
                  <a:moveTo>
                    <a:pt x="50" y="391"/>
                  </a:moveTo>
                  <a:lnTo>
                    <a:pt x="24" y="240"/>
                  </a:lnTo>
                  <a:lnTo>
                    <a:pt x="0" y="100"/>
                  </a:lnTo>
                  <a:lnTo>
                    <a:pt x="118" y="79"/>
                  </a:lnTo>
                  <a:lnTo>
                    <a:pt x="141" y="84"/>
                  </a:lnTo>
                  <a:lnTo>
                    <a:pt x="154" y="91"/>
                  </a:lnTo>
                  <a:lnTo>
                    <a:pt x="162" y="92"/>
                  </a:lnTo>
                  <a:lnTo>
                    <a:pt x="173" y="89"/>
                  </a:lnTo>
                  <a:lnTo>
                    <a:pt x="178" y="94"/>
                  </a:lnTo>
                  <a:lnTo>
                    <a:pt x="207" y="93"/>
                  </a:lnTo>
                  <a:lnTo>
                    <a:pt x="235" y="77"/>
                  </a:lnTo>
                  <a:lnTo>
                    <a:pt x="260" y="72"/>
                  </a:lnTo>
                  <a:lnTo>
                    <a:pt x="306" y="28"/>
                  </a:lnTo>
                  <a:lnTo>
                    <a:pt x="334" y="9"/>
                  </a:lnTo>
                  <a:lnTo>
                    <a:pt x="355" y="0"/>
                  </a:lnTo>
                  <a:lnTo>
                    <a:pt x="388" y="148"/>
                  </a:lnTo>
                  <a:lnTo>
                    <a:pt x="378" y="153"/>
                  </a:lnTo>
                  <a:lnTo>
                    <a:pt x="376" y="158"/>
                  </a:lnTo>
                  <a:lnTo>
                    <a:pt x="386" y="169"/>
                  </a:lnTo>
                  <a:lnTo>
                    <a:pt x="385" y="177"/>
                  </a:lnTo>
                  <a:lnTo>
                    <a:pt x="389" y="187"/>
                  </a:lnTo>
                  <a:lnTo>
                    <a:pt x="383" y="214"/>
                  </a:lnTo>
                  <a:lnTo>
                    <a:pt x="386" y="233"/>
                  </a:lnTo>
                  <a:lnTo>
                    <a:pt x="382" y="235"/>
                  </a:lnTo>
                  <a:lnTo>
                    <a:pt x="384" y="240"/>
                  </a:lnTo>
                  <a:lnTo>
                    <a:pt x="379" y="253"/>
                  </a:lnTo>
                  <a:lnTo>
                    <a:pt x="384" y="257"/>
                  </a:lnTo>
                  <a:lnTo>
                    <a:pt x="382" y="269"/>
                  </a:lnTo>
                  <a:lnTo>
                    <a:pt x="358" y="301"/>
                  </a:lnTo>
                  <a:lnTo>
                    <a:pt x="346" y="308"/>
                  </a:lnTo>
                  <a:lnTo>
                    <a:pt x="337" y="303"/>
                  </a:lnTo>
                  <a:lnTo>
                    <a:pt x="329" y="319"/>
                  </a:lnTo>
                  <a:lnTo>
                    <a:pt x="320" y="324"/>
                  </a:lnTo>
                  <a:lnTo>
                    <a:pt x="316" y="335"/>
                  </a:lnTo>
                  <a:lnTo>
                    <a:pt x="318" y="343"/>
                  </a:lnTo>
                  <a:lnTo>
                    <a:pt x="313" y="346"/>
                  </a:lnTo>
                  <a:lnTo>
                    <a:pt x="321" y="362"/>
                  </a:lnTo>
                  <a:lnTo>
                    <a:pt x="315" y="361"/>
                  </a:lnTo>
                  <a:lnTo>
                    <a:pt x="309" y="370"/>
                  </a:lnTo>
                  <a:lnTo>
                    <a:pt x="305" y="358"/>
                  </a:lnTo>
                  <a:lnTo>
                    <a:pt x="295" y="358"/>
                  </a:lnTo>
                  <a:lnTo>
                    <a:pt x="285" y="387"/>
                  </a:lnTo>
                  <a:lnTo>
                    <a:pt x="292" y="405"/>
                  </a:lnTo>
                  <a:lnTo>
                    <a:pt x="285" y="409"/>
                  </a:lnTo>
                  <a:lnTo>
                    <a:pt x="282" y="426"/>
                  </a:lnTo>
                  <a:lnTo>
                    <a:pt x="261" y="434"/>
                  </a:lnTo>
                  <a:lnTo>
                    <a:pt x="247" y="422"/>
                  </a:lnTo>
                  <a:lnTo>
                    <a:pt x="235" y="418"/>
                  </a:lnTo>
                  <a:lnTo>
                    <a:pt x="226" y="402"/>
                  </a:lnTo>
                  <a:lnTo>
                    <a:pt x="215" y="407"/>
                  </a:lnTo>
                  <a:lnTo>
                    <a:pt x="206" y="419"/>
                  </a:lnTo>
                  <a:lnTo>
                    <a:pt x="193" y="425"/>
                  </a:lnTo>
                  <a:lnTo>
                    <a:pt x="172" y="416"/>
                  </a:lnTo>
                  <a:lnTo>
                    <a:pt x="164" y="421"/>
                  </a:lnTo>
                  <a:lnTo>
                    <a:pt x="162" y="427"/>
                  </a:lnTo>
                  <a:lnTo>
                    <a:pt x="153" y="426"/>
                  </a:lnTo>
                  <a:lnTo>
                    <a:pt x="139" y="415"/>
                  </a:lnTo>
                  <a:lnTo>
                    <a:pt x="108" y="414"/>
                  </a:lnTo>
                  <a:lnTo>
                    <a:pt x="97" y="394"/>
                  </a:lnTo>
                  <a:lnTo>
                    <a:pt x="81" y="386"/>
                  </a:lnTo>
                  <a:lnTo>
                    <a:pt x="68" y="392"/>
                  </a:lnTo>
                  <a:lnTo>
                    <a:pt x="56" y="386"/>
                  </a:lnTo>
                  <a:lnTo>
                    <a:pt x="49" y="393"/>
                  </a:lnTo>
                  <a:lnTo>
                    <a:pt x="50" y="391"/>
                  </a:lnTo>
                  <a:close/>
                </a:path>
              </a:pathLst>
            </a:custGeom>
            <a:solidFill>
              <a:srgbClr val="026F3F"/>
            </a:solidFill>
            <a:ln w="6350">
              <a:solidFill>
                <a:srgbClr val="95989C"/>
              </a:solidFill>
              <a:round/>
              <a:headEnd/>
              <a:tailEnd/>
            </a:ln>
          </p:spPr>
          <p:txBody>
            <a:bodyPr/>
            <a:lstStyle/>
            <a:p>
              <a:endParaRPr lang="en-US"/>
            </a:p>
          </p:txBody>
        </p:sp>
        <p:sp>
          <p:nvSpPr>
            <p:cNvPr id="34" name="Freeform 40"/>
            <p:cNvSpPr>
              <a:spLocks/>
            </p:cNvSpPr>
            <p:nvPr/>
          </p:nvSpPr>
          <p:spPr bwMode="gray">
            <a:xfrm>
              <a:off x="6122906" y="2859634"/>
              <a:ext cx="430307" cy="759049"/>
            </a:xfrm>
            <a:custGeom>
              <a:avLst/>
              <a:gdLst>
                <a:gd name="T0" fmla="*/ 2147483647 w 288"/>
                <a:gd name="T1" fmla="*/ 2147483647 h 486"/>
                <a:gd name="T2" fmla="*/ 2147483647 w 288"/>
                <a:gd name="T3" fmla="*/ 2147483647 h 486"/>
                <a:gd name="T4" fmla="*/ 2147483647 w 288"/>
                <a:gd name="T5" fmla="*/ 2147483647 h 486"/>
                <a:gd name="T6" fmla="*/ 2147483647 w 288"/>
                <a:gd name="T7" fmla="*/ 2147483647 h 486"/>
                <a:gd name="T8" fmla="*/ 2147483647 w 288"/>
                <a:gd name="T9" fmla="*/ 2147483647 h 486"/>
                <a:gd name="T10" fmla="*/ 2147483647 w 288"/>
                <a:gd name="T11" fmla="*/ 2147483647 h 486"/>
                <a:gd name="T12" fmla="*/ 2147483647 w 288"/>
                <a:gd name="T13" fmla="*/ 2147483647 h 486"/>
                <a:gd name="T14" fmla="*/ 2147483647 w 288"/>
                <a:gd name="T15" fmla="*/ 2147483647 h 486"/>
                <a:gd name="T16" fmla="*/ 2147483647 w 288"/>
                <a:gd name="T17" fmla="*/ 2147483647 h 486"/>
                <a:gd name="T18" fmla="*/ 2147483647 w 288"/>
                <a:gd name="T19" fmla="*/ 2147483647 h 486"/>
                <a:gd name="T20" fmla="*/ 2147483647 w 288"/>
                <a:gd name="T21" fmla="*/ 2147483647 h 486"/>
                <a:gd name="T22" fmla="*/ 2147483647 w 288"/>
                <a:gd name="T23" fmla="*/ 2147483647 h 486"/>
                <a:gd name="T24" fmla="*/ 2147483647 w 288"/>
                <a:gd name="T25" fmla="*/ 2147483647 h 486"/>
                <a:gd name="T26" fmla="*/ 2147483647 w 288"/>
                <a:gd name="T27" fmla="*/ 2147483647 h 486"/>
                <a:gd name="T28" fmla="*/ 2147483647 w 288"/>
                <a:gd name="T29" fmla="*/ 2147483647 h 486"/>
                <a:gd name="T30" fmla="*/ 2147483647 w 288"/>
                <a:gd name="T31" fmla="*/ 2147483647 h 486"/>
                <a:gd name="T32" fmla="*/ 2147483647 w 288"/>
                <a:gd name="T33" fmla="*/ 2147483647 h 486"/>
                <a:gd name="T34" fmla="*/ 2147483647 w 288"/>
                <a:gd name="T35" fmla="*/ 2147483647 h 486"/>
                <a:gd name="T36" fmla="*/ 2147483647 w 288"/>
                <a:gd name="T37" fmla="*/ 2147483647 h 486"/>
                <a:gd name="T38" fmla="*/ 2147483647 w 288"/>
                <a:gd name="T39" fmla="*/ 2147483647 h 486"/>
                <a:gd name="T40" fmla="*/ 2147483647 w 288"/>
                <a:gd name="T41" fmla="*/ 2147483647 h 486"/>
                <a:gd name="T42" fmla="*/ 2147483647 w 288"/>
                <a:gd name="T43" fmla="*/ 2147483647 h 486"/>
                <a:gd name="T44" fmla="*/ 2147483647 w 288"/>
                <a:gd name="T45" fmla="*/ 2147483647 h 486"/>
                <a:gd name="T46" fmla="*/ 2147483647 w 288"/>
                <a:gd name="T47" fmla="*/ 2147483647 h 486"/>
                <a:gd name="T48" fmla="*/ 2147483647 w 288"/>
                <a:gd name="T49" fmla="*/ 2147483647 h 486"/>
                <a:gd name="T50" fmla="*/ 2147483647 w 288"/>
                <a:gd name="T51" fmla="*/ 2147483647 h 486"/>
                <a:gd name="T52" fmla="*/ 2147483647 w 288"/>
                <a:gd name="T53" fmla="*/ 2147483647 h 486"/>
                <a:gd name="T54" fmla="*/ 2147483647 w 288"/>
                <a:gd name="T55" fmla="*/ 2147483647 h 486"/>
                <a:gd name="T56" fmla="*/ 2147483647 w 288"/>
                <a:gd name="T57" fmla="*/ 2147483647 h 486"/>
                <a:gd name="T58" fmla="*/ 2147483647 w 288"/>
                <a:gd name="T59" fmla="*/ 2147483647 h 486"/>
                <a:gd name="T60" fmla="*/ 2147483647 w 288"/>
                <a:gd name="T61" fmla="*/ 2147483647 h 486"/>
                <a:gd name="T62" fmla="*/ 2147483647 w 288"/>
                <a:gd name="T63" fmla="*/ 2147483647 h 486"/>
                <a:gd name="T64" fmla="*/ 2147483647 w 288"/>
                <a:gd name="T65" fmla="*/ 2147483647 h 486"/>
                <a:gd name="T66" fmla="*/ 2147483647 w 288"/>
                <a:gd name="T67" fmla="*/ 2147483647 h 486"/>
                <a:gd name="T68" fmla="*/ 2147483647 w 288"/>
                <a:gd name="T69" fmla="*/ 2147483647 h 486"/>
                <a:gd name="T70" fmla="*/ 2147483647 w 288"/>
                <a:gd name="T71" fmla="*/ 2147483647 h 486"/>
                <a:gd name="T72" fmla="*/ 2147483647 w 288"/>
                <a:gd name="T73" fmla="*/ 2147483647 h 486"/>
                <a:gd name="T74" fmla="*/ 2147483647 w 288"/>
                <a:gd name="T75" fmla="*/ 2147483647 h 486"/>
                <a:gd name="T76" fmla="*/ 2147483647 w 288"/>
                <a:gd name="T77" fmla="*/ 2147483647 h 48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88"/>
                <a:gd name="T118" fmla="*/ 0 h 486"/>
                <a:gd name="T119" fmla="*/ 288 w 288"/>
                <a:gd name="T120" fmla="*/ 486 h 48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88" h="486">
                  <a:moveTo>
                    <a:pt x="37" y="303"/>
                  </a:moveTo>
                  <a:lnTo>
                    <a:pt x="17" y="162"/>
                  </a:lnTo>
                  <a:lnTo>
                    <a:pt x="0" y="40"/>
                  </a:lnTo>
                  <a:lnTo>
                    <a:pt x="8" y="42"/>
                  </a:lnTo>
                  <a:lnTo>
                    <a:pt x="19" y="44"/>
                  </a:lnTo>
                  <a:lnTo>
                    <a:pt x="33" y="44"/>
                  </a:lnTo>
                  <a:lnTo>
                    <a:pt x="50" y="28"/>
                  </a:lnTo>
                  <a:lnTo>
                    <a:pt x="142" y="15"/>
                  </a:lnTo>
                  <a:lnTo>
                    <a:pt x="231" y="0"/>
                  </a:lnTo>
                  <a:lnTo>
                    <a:pt x="232" y="6"/>
                  </a:lnTo>
                  <a:lnTo>
                    <a:pt x="256" y="146"/>
                  </a:lnTo>
                  <a:lnTo>
                    <a:pt x="282" y="297"/>
                  </a:lnTo>
                  <a:lnTo>
                    <a:pt x="281" y="298"/>
                  </a:lnTo>
                  <a:lnTo>
                    <a:pt x="277" y="304"/>
                  </a:lnTo>
                  <a:lnTo>
                    <a:pt x="283" y="311"/>
                  </a:lnTo>
                  <a:lnTo>
                    <a:pt x="280" y="319"/>
                  </a:lnTo>
                  <a:lnTo>
                    <a:pt x="288" y="321"/>
                  </a:lnTo>
                  <a:lnTo>
                    <a:pt x="288" y="332"/>
                  </a:lnTo>
                  <a:lnTo>
                    <a:pt x="273" y="335"/>
                  </a:lnTo>
                  <a:lnTo>
                    <a:pt x="257" y="348"/>
                  </a:lnTo>
                  <a:lnTo>
                    <a:pt x="248" y="343"/>
                  </a:lnTo>
                  <a:lnTo>
                    <a:pt x="233" y="347"/>
                  </a:lnTo>
                  <a:lnTo>
                    <a:pt x="238" y="368"/>
                  </a:lnTo>
                  <a:lnTo>
                    <a:pt x="222" y="381"/>
                  </a:lnTo>
                  <a:lnTo>
                    <a:pt x="219" y="399"/>
                  </a:lnTo>
                  <a:lnTo>
                    <a:pt x="206" y="403"/>
                  </a:lnTo>
                  <a:lnTo>
                    <a:pt x="202" y="415"/>
                  </a:lnTo>
                  <a:lnTo>
                    <a:pt x="202" y="431"/>
                  </a:lnTo>
                  <a:lnTo>
                    <a:pt x="192" y="441"/>
                  </a:lnTo>
                  <a:lnTo>
                    <a:pt x="170" y="433"/>
                  </a:lnTo>
                  <a:lnTo>
                    <a:pt x="168" y="425"/>
                  </a:lnTo>
                  <a:lnTo>
                    <a:pt x="159" y="419"/>
                  </a:lnTo>
                  <a:lnTo>
                    <a:pt x="163" y="426"/>
                  </a:lnTo>
                  <a:lnTo>
                    <a:pt x="152" y="429"/>
                  </a:lnTo>
                  <a:lnTo>
                    <a:pt x="155" y="435"/>
                  </a:lnTo>
                  <a:lnTo>
                    <a:pt x="148" y="439"/>
                  </a:lnTo>
                  <a:lnTo>
                    <a:pt x="151" y="451"/>
                  </a:lnTo>
                  <a:lnTo>
                    <a:pt x="144" y="454"/>
                  </a:lnTo>
                  <a:lnTo>
                    <a:pt x="141" y="462"/>
                  </a:lnTo>
                  <a:lnTo>
                    <a:pt x="139" y="456"/>
                  </a:lnTo>
                  <a:lnTo>
                    <a:pt x="131" y="457"/>
                  </a:lnTo>
                  <a:lnTo>
                    <a:pt x="121" y="449"/>
                  </a:lnTo>
                  <a:lnTo>
                    <a:pt x="105" y="459"/>
                  </a:lnTo>
                  <a:lnTo>
                    <a:pt x="98" y="475"/>
                  </a:lnTo>
                  <a:lnTo>
                    <a:pt x="70" y="461"/>
                  </a:lnTo>
                  <a:lnTo>
                    <a:pt x="57" y="466"/>
                  </a:lnTo>
                  <a:lnTo>
                    <a:pt x="54" y="460"/>
                  </a:lnTo>
                  <a:lnTo>
                    <a:pt x="55" y="473"/>
                  </a:lnTo>
                  <a:lnTo>
                    <a:pt x="50" y="477"/>
                  </a:lnTo>
                  <a:lnTo>
                    <a:pt x="45" y="468"/>
                  </a:lnTo>
                  <a:lnTo>
                    <a:pt x="36" y="474"/>
                  </a:lnTo>
                  <a:lnTo>
                    <a:pt x="28" y="468"/>
                  </a:lnTo>
                  <a:lnTo>
                    <a:pt x="23" y="472"/>
                  </a:lnTo>
                  <a:lnTo>
                    <a:pt x="28" y="481"/>
                  </a:lnTo>
                  <a:lnTo>
                    <a:pt x="23" y="486"/>
                  </a:lnTo>
                  <a:lnTo>
                    <a:pt x="15" y="483"/>
                  </a:lnTo>
                  <a:lnTo>
                    <a:pt x="15" y="484"/>
                  </a:lnTo>
                  <a:lnTo>
                    <a:pt x="10" y="483"/>
                  </a:lnTo>
                  <a:lnTo>
                    <a:pt x="15" y="480"/>
                  </a:lnTo>
                  <a:lnTo>
                    <a:pt x="8" y="476"/>
                  </a:lnTo>
                  <a:lnTo>
                    <a:pt x="14" y="474"/>
                  </a:lnTo>
                  <a:lnTo>
                    <a:pt x="12" y="457"/>
                  </a:lnTo>
                  <a:lnTo>
                    <a:pt x="17" y="453"/>
                  </a:lnTo>
                  <a:lnTo>
                    <a:pt x="12" y="452"/>
                  </a:lnTo>
                  <a:lnTo>
                    <a:pt x="20" y="444"/>
                  </a:lnTo>
                  <a:lnTo>
                    <a:pt x="13" y="436"/>
                  </a:lnTo>
                  <a:lnTo>
                    <a:pt x="17" y="428"/>
                  </a:lnTo>
                  <a:lnTo>
                    <a:pt x="25" y="428"/>
                  </a:lnTo>
                  <a:lnTo>
                    <a:pt x="32" y="407"/>
                  </a:lnTo>
                  <a:lnTo>
                    <a:pt x="40" y="403"/>
                  </a:lnTo>
                  <a:lnTo>
                    <a:pt x="37" y="395"/>
                  </a:lnTo>
                  <a:lnTo>
                    <a:pt x="48" y="372"/>
                  </a:lnTo>
                  <a:lnTo>
                    <a:pt x="42" y="359"/>
                  </a:lnTo>
                  <a:lnTo>
                    <a:pt x="43" y="349"/>
                  </a:lnTo>
                  <a:lnTo>
                    <a:pt x="29" y="333"/>
                  </a:lnTo>
                  <a:lnTo>
                    <a:pt x="34" y="321"/>
                  </a:lnTo>
                  <a:lnTo>
                    <a:pt x="30" y="312"/>
                  </a:lnTo>
                  <a:lnTo>
                    <a:pt x="37" y="303"/>
                  </a:lnTo>
                  <a:close/>
                </a:path>
              </a:pathLst>
            </a:custGeom>
            <a:solidFill>
              <a:srgbClr val="026F3F"/>
            </a:solidFill>
            <a:ln w="6350">
              <a:solidFill>
                <a:srgbClr val="95989C"/>
              </a:solidFill>
              <a:round/>
              <a:headEnd/>
              <a:tailEnd/>
            </a:ln>
          </p:spPr>
          <p:txBody>
            <a:bodyPr/>
            <a:lstStyle/>
            <a:p>
              <a:endParaRPr lang="en-US"/>
            </a:p>
          </p:txBody>
        </p:sp>
        <p:sp>
          <p:nvSpPr>
            <p:cNvPr id="35" name="Freeform 41"/>
            <p:cNvSpPr>
              <a:spLocks/>
            </p:cNvSpPr>
            <p:nvPr/>
          </p:nvSpPr>
          <p:spPr bwMode="gray">
            <a:xfrm>
              <a:off x="5637316" y="2795599"/>
              <a:ext cx="555813" cy="988638"/>
            </a:xfrm>
            <a:custGeom>
              <a:avLst/>
              <a:gdLst>
                <a:gd name="T0" fmla="*/ 0 w 372"/>
                <a:gd name="T1" fmla="*/ 2147483647 h 633"/>
                <a:gd name="T2" fmla="*/ 2147483647 w 372"/>
                <a:gd name="T3" fmla="*/ 2147483647 h 633"/>
                <a:gd name="T4" fmla="*/ 2147483647 w 372"/>
                <a:gd name="T5" fmla="*/ 2147483647 h 633"/>
                <a:gd name="T6" fmla="*/ 2147483647 w 372"/>
                <a:gd name="T7" fmla="*/ 2147483647 h 633"/>
                <a:gd name="T8" fmla="*/ 2147483647 w 372"/>
                <a:gd name="T9" fmla="*/ 2147483647 h 633"/>
                <a:gd name="T10" fmla="*/ 2147483647 w 372"/>
                <a:gd name="T11" fmla="*/ 2147483647 h 633"/>
                <a:gd name="T12" fmla="*/ 2147483647 w 372"/>
                <a:gd name="T13" fmla="*/ 2147483647 h 633"/>
                <a:gd name="T14" fmla="*/ 2147483647 w 372"/>
                <a:gd name="T15" fmla="*/ 2147483647 h 633"/>
                <a:gd name="T16" fmla="*/ 2147483647 w 372"/>
                <a:gd name="T17" fmla="*/ 2147483647 h 633"/>
                <a:gd name="T18" fmla="*/ 2147483647 w 372"/>
                <a:gd name="T19" fmla="*/ 2147483647 h 633"/>
                <a:gd name="T20" fmla="*/ 2147483647 w 372"/>
                <a:gd name="T21" fmla="*/ 2147483647 h 633"/>
                <a:gd name="T22" fmla="*/ 2147483647 w 372"/>
                <a:gd name="T23" fmla="*/ 2147483647 h 633"/>
                <a:gd name="T24" fmla="*/ 2147483647 w 372"/>
                <a:gd name="T25" fmla="*/ 2147483647 h 633"/>
                <a:gd name="T26" fmla="*/ 2147483647 w 372"/>
                <a:gd name="T27" fmla="*/ 2147483647 h 633"/>
                <a:gd name="T28" fmla="*/ 2147483647 w 372"/>
                <a:gd name="T29" fmla="*/ 2147483647 h 633"/>
                <a:gd name="T30" fmla="*/ 2147483647 w 372"/>
                <a:gd name="T31" fmla="*/ 2147483647 h 633"/>
                <a:gd name="T32" fmla="*/ 2147483647 w 372"/>
                <a:gd name="T33" fmla="*/ 2147483647 h 633"/>
                <a:gd name="T34" fmla="*/ 2147483647 w 372"/>
                <a:gd name="T35" fmla="*/ 2147483647 h 633"/>
                <a:gd name="T36" fmla="*/ 2147483647 w 372"/>
                <a:gd name="T37" fmla="*/ 2147483647 h 633"/>
                <a:gd name="T38" fmla="*/ 2147483647 w 372"/>
                <a:gd name="T39" fmla="*/ 2147483647 h 633"/>
                <a:gd name="T40" fmla="*/ 2147483647 w 372"/>
                <a:gd name="T41" fmla="*/ 2147483647 h 633"/>
                <a:gd name="T42" fmla="*/ 2147483647 w 372"/>
                <a:gd name="T43" fmla="*/ 2147483647 h 633"/>
                <a:gd name="T44" fmla="*/ 2147483647 w 372"/>
                <a:gd name="T45" fmla="*/ 2147483647 h 633"/>
                <a:gd name="T46" fmla="*/ 2147483647 w 372"/>
                <a:gd name="T47" fmla="*/ 2147483647 h 633"/>
                <a:gd name="T48" fmla="*/ 2147483647 w 372"/>
                <a:gd name="T49" fmla="*/ 2147483647 h 633"/>
                <a:gd name="T50" fmla="*/ 2147483647 w 372"/>
                <a:gd name="T51" fmla="*/ 2147483647 h 633"/>
                <a:gd name="T52" fmla="*/ 2147483647 w 372"/>
                <a:gd name="T53" fmla="*/ 2147483647 h 633"/>
                <a:gd name="T54" fmla="*/ 2147483647 w 372"/>
                <a:gd name="T55" fmla="*/ 2147483647 h 633"/>
                <a:gd name="T56" fmla="*/ 2147483647 w 372"/>
                <a:gd name="T57" fmla="*/ 2147483647 h 633"/>
                <a:gd name="T58" fmla="*/ 2147483647 w 372"/>
                <a:gd name="T59" fmla="*/ 2147483647 h 633"/>
                <a:gd name="T60" fmla="*/ 2147483647 w 372"/>
                <a:gd name="T61" fmla="*/ 2147483647 h 633"/>
                <a:gd name="T62" fmla="*/ 2147483647 w 372"/>
                <a:gd name="T63" fmla="*/ 2147483647 h 633"/>
                <a:gd name="T64" fmla="*/ 2147483647 w 372"/>
                <a:gd name="T65" fmla="*/ 2147483647 h 633"/>
                <a:gd name="T66" fmla="*/ 2147483647 w 372"/>
                <a:gd name="T67" fmla="*/ 0 h 633"/>
                <a:gd name="T68" fmla="*/ 2147483647 w 372"/>
                <a:gd name="T69" fmla="*/ 2147483647 h 633"/>
                <a:gd name="T70" fmla="*/ 2147483647 w 372"/>
                <a:gd name="T71" fmla="*/ 2147483647 h 633"/>
                <a:gd name="T72" fmla="*/ 2147483647 w 372"/>
                <a:gd name="T73" fmla="*/ 2147483647 h 633"/>
                <a:gd name="T74" fmla="*/ 2147483647 w 372"/>
                <a:gd name="T75" fmla="*/ 2147483647 h 633"/>
                <a:gd name="T76" fmla="*/ 2147483647 w 372"/>
                <a:gd name="T77" fmla="*/ 2147483647 h 633"/>
                <a:gd name="T78" fmla="*/ 2147483647 w 372"/>
                <a:gd name="T79" fmla="*/ 2147483647 h 633"/>
                <a:gd name="T80" fmla="*/ 2147483647 w 372"/>
                <a:gd name="T81" fmla="*/ 2147483647 h 633"/>
                <a:gd name="T82" fmla="*/ 2147483647 w 372"/>
                <a:gd name="T83" fmla="*/ 2147483647 h 633"/>
                <a:gd name="T84" fmla="*/ 2147483647 w 372"/>
                <a:gd name="T85" fmla="*/ 2147483647 h 63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72"/>
                <a:gd name="T130" fmla="*/ 0 h 633"/>
                <a:gd name="T131" fmla="*/ 372 w 372"/>
                <a:gd name="T132" fmla="*/ 633 h 63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72" h="633">
                  <a:moveTo>
                    <a:pt x="2" y="273"/>
                  </a:moveTo>
                  <a:lnTo>
                    <a:pt x="0" y="301"/>
                  </a:lnTo>
                  <a:lnTo>
                    <a:pt x="17" y="344"/>
                  </a:lnTo>
                  <a:lnTo>
                    <a:pt x="43" y="363"/>
                  </a:lnTo>
                  <a:lnTo>
                    <a:pt x="50" y="373"/>
                  </a:lnTo>
                  <a:lnTo>
                    <a:pt x="73" y="386"/>
                  </a:lnTo>
                  <a:lnTo>
                    <a:pt x="86" y="422"/>
                  </a:lnTo>
                  <a:lnTo>
                    <a:pt x="92" y="431"/>
                  </a:lnTo>
                  <a:lnTo>
                    <a:pt x="99" y="431"/>
                  </a:lnTo>
                  <a:lnTo>
                    <a:pt x="109" y="421"/>
                  </a:lnTo>
                  <a:lnTo>
                    <a:pt x="124" y="424"/>
                  </a:lnTo>
                  <a:lnTo>
                    <a:pt x="138" y="432"/>
                  </a:lnTo>
                  <a:lnTo>
                    <a:pt x="138" y="435"/>
                  </a:lnTo>
                  <a:lnTo>
                    <a:pt x="133" y="447"/>
                  </a:lnTo>
                  <a:lnTo>
                    <a:pt x="135" y="456"/>
                  </a:lnTo>
                  <a:lnTo>
                    <a:pt x="121" y="490"/>
                  </a:lnTo>
                  <a:lnTo>
                    <a:pt x="124" y="504"/>
                  </a:lnTo>
                  <a:lnTo>
                    <a:pt x="157" y="529"/>
                  </a:lnTo>
                  <a:lnTo>
                    <a:pt x="167" y="530"/>
                  </a:lnTo>
                  <a:lnTo>
                    <a:pt x="207" y="556"/>
                  </a:lnTo>
                  <a:lnTo>
                    <a:pt x="208" y="570"/>
                  </a:lnTo>
                  <a:lnTo>
                    <a:pt x="217" y="586"/>
                  </a:lnTo>
                  <a:lnTo>
                    <a:pt x="212" y="603"/>
                  </a:lnTo>
                  <a:lnTo>
                    <a:pt x="217" y="605"/>
                  </a:lnTo>
                  <a:lnTo>
                    <a:pt x="227" y="626"/>
                  </a:lnTo>
                  <a:lnTo>
                    <a:pt x="238" y="630"/>
                  </a:lnTo>
                  <a:lnTo>
                    <a:pt x="235" y="623"/>
                  </a:lnTo>
                  <a:lnTo>
                    <a:pt x="238" y="621"/>
                  </a:lnTo>
                  <a:lnTo>
                    <a:pt x="246" y="632"/>
                  </a:lnTo>
                  <a:lnTo>
                    <a:pt x="253" y="633"/>
                  </a:lnTo>
                  <a:lnTo>
                    <a:pt x="251" y="630"/>
                  </a:lnTo>
                  <a:lnTo>
                    <a:pt x="247" y="621"/>
                  </a:lnTo>
                  <a:lnTo>
                    <a:pt x="261" y="602"/>
                  </a:lnTo>
                  <a:lnTo>
                    <a:pt x="306" y="616"/>
                  </a:lnTo>
                  <a:lnTo>
                    <a:pt x="314" y="604"/>
                  </a:lnTo>
                  <a:lnTo>
                    <a:pt x="305" y="591"/>
                  </a:lnTo>
                  <a:lnTo>
                    <a:pt x="306" y="577"/>
                  </a:lnTo>
                  <a:lnTo>
                    <a:pt x="340" y="563"/>
                  </a:lnTo>
                  <a:lnTo>
                    <a:pt x="332" y="544"/>
                  </a:lnTo>
                  <a:lnTo>
                    <a:pt x="339" y="526"/>
                  </a:lnTo>
                  <a:lnTo>
                    <a:pt x="334" y="525"/>
                  </a:lnTo>
                  <a:lnTo>
                    <a:pt x="339" y="523"/>
                  </a:lnTo>
                  <a:lnTo>
                    <a:pt x="332" y="518"/>
                  </a:lnTo>
                  <a:lnTo>
                    <a:pt x="338" y="516"/>
                  </a:lnTo>
                  <a:lnTo>
                    <a:pt x="335" y="500"/>
                  </a:lnTo>
                  <a:lnTo>
                    <a:pt x="341" y="495"/>
                  </a:lnTo>
                  <a:lnTo>
                    <a:pt x="336" y="494"/>
                  </a:lnTo>
                  <a:lnTo>
                    <a:pt x="344" y="488"/>
                  </a:lnTo>
                  <a:lnTo>
                    <a:pt x="337" y="478"/>
                  </a:lnTo>
                  <a:lnTo>
                    <a:pt x="341" y="470"/>
                  </a:lnTo>
                  <a:lnTo>
                    <a:pt x="349" y="470"/>
                  </a:lnTo>
                  <a:lnTo>
                    <a:pt x="356" y="449"/>
                  </a:lnTo>
                  <a:lnTo>
                    <a:pt x="364" y="445"/>
                  </a:lnTo>
                  <a:lnTo>
                    <a:pt x="361" y="437"/>
                  </a:lnTo>
                  <a:lnTo>
                    <a:pt x="372" y="414"/>
                  </a:lnTo>
                  <a:lnTo>
                    <a:pt x="366" y="401"/>
                  </a:lnTo>
                  <a:lnTo>
                    <a:pt x="367" y="392"/>
                  </a:lnTo>
                  <a:lnTo>
                    <a:pt x="353" y="375"/>
                  </a:lnTo>
                  <a:lnTo>
                    <a:pt x="359" y="363"/>
                  </a:lnTo>
                  <a:lnTo>
                    <a:pt x="354" y="353"/>
                  </a:lnTo>
                  <a:lnTo>
                    <a:pt x="361" y="344"/>
                  </a:lnTo>
                  <a:lnTo>
                    <a:pt x="341" y="203"/>
                  </a:lnTo>
                  <a:lnTo>
                    <a:pt x="324" y="81"/>
                  </a:lnTo>
                  <a:lnTo>
                    <a:pt x="318" y="72"/>
                  </a:lnTo>
                  <a:lnTo>
                    <a:pt x="310" y="53"/>
                  </a:lnTo>
                  <a:lnTo>
                    <a:pt x="292" y="21"/>
                  </a:lnTo>
                  <a:lnTo>
                    <a:pt x="289" y="0"/>
                  </a:lnTo>
                  <a:lnTo>
                    <a:pt x="169" y="15"/>
                  </a:lnTo>
                  <a:lnTo>
                    <a:pt x="50" y="28"/>
                  </a:lnTo>
                  <a:lnTo>
                    <a:pt x="68" y="39"/>
                  </a:lnTo>
                  <a:lnTo>
                    <a:pt x="72" y="50"/>
                  </a:lnTo>
                  <a:lnTo>
                    <a:pt x="94" y="63"/>
                  </a:lnTo>
                  <a:lnTo>
                    <a:pt x="98" y="77"/>
                  </a:lnTo>
                  <a:lnTo>
                    <a:pt x="95" y="97"/>
                  </a:lnTo>
                  <a:lnTo>
                    <a:pt x="87" y="107"/>
                  </a:lnTo>
                  <a:lnTo>
                    <a:pt x="85" y="125"/>
                  </a:lnTo>
                  <a:lnTo>
                    <a:pt x="59" y="142"/>
                  </a:lnTo>
                  <a:lnTo>
                    <a:pt x="27" y="152"/>
                  </a:lnTo>
                  <a:lnTo>
                    <a:pt x="24" y="171"/>
                  </a:lnTo>
                  <a:lnTo>
                    <a:pt x="38" y="185"/>
                  </a:lnTo>
                  <a:lnTo>
                    <a:pt x="40" y="200"/>
                  </a:lnTo>
                  <a:lnTo>
                    <a:pt x="29" y="216"/>
                  </a:lnTo>
                  <a:lnTo>
                    <a:pt x="26" y="235"/>
                  </a:lnTo>
                  <a:lnTo>
                    <a:pt x="5" y="249"/>
                  </a:lnTo>
                  <a:lnTo>
                    <a:pt x="10" y="267"/>
                  </a:lnTo>
                  <a:lnTo>
                    <a:pt x="2" y="273"/>
                  </a:lnTo>
                  <a:close/>
                </a:path>
              </a:pathLst>
            </a:custGeom>
            <a:solidFill>
              <a:srgbClr val="BEBEBE"/>
            </a:solidFill>
            <a:ln w="6350">
              <a:solidFill>
                <a:srgbClr val="969696"/>
              </a:solidFill>
              <a:round/>
              <a:headEnd/>
              <a:tailEnd/>
            </a:ln>
          </p:spPr>
          <p:txBody>
            <a:bodyPr/>
            <a:lstStyle/>
            <a:p>
              <a:endParaRPr lang="en-US"/>
            </a:p>
          </p:txBody>
        </p:sp>
        <p:grpSp>
          <p:nvGrpSpPr>
            <p:cNvPr id="36" name="Group 42"/>
            <p:cNvGrpSpPr>
              <a:grpSpLocks/>
            </p:cNvGrpSpPr>
            <p:nvPr/>
          </p:nvGrpSpPr>
          <p:grpSpPr bwMode="auto">
            <a:xfrm>
              <a:off x="5628352" y="2806531"/>
              <a:ext cx="555813" cy="987075"/>
              <a:chOff x="3407" y="1635"/>
              <a:chExt cx="372" cy="632"/>
            </a:xfrm>
          </p:grpSpPr>
          <p:sp>
            <p:nvSpPr>
              <p:cNvPr id="456" name="Freeform 43"/>
              <p:cNvSpPr>
                <a:spLocks/>
              </p:cNvSpPr>
              <p:nvPr/>
            </p:nvSpPr>
            <p:spPr bwMode="gray">
              <a:xfrm>
                <a:off x="3407" y="1635"/>
                <a:ext cx="372" cy="632"/>
              </a:xfrm>
              <a:custGeom>
                <a:avLst/>
                <a:gdLst>
                  <a:gd name="T0" fmla="*/ 0 w 372"/>
                  <a:gd name="T1" fmla="*/ 300 h 632"/>
                  <a:gd name="T2" fmla="*/ 43 w 372"/>
                  <a:gd name="T3" fmla="*/ 363 h 632"/>
                  <a:gd name="T4" fmla="*/ 73 w 372"/>
                  <a:gd name="T5" fmla="*/ 386 h 632"/>
                  <a:gd name="T6" fmla="*/ 92 w 372"/>
                  <a:gd name="T7" fmla="*/ 430 h 632"/>
                  <a:gd name="T8" fmla="*/ 108 w 372"/>
                  <a:gd name="T9" fmla="*/ 420 h 632"/>
                  <a:gd name="T10" fmla="*/ 138 w 372"/>
                  <a:gd name="T11" fmla="*/ 431 h 632"/>
                  <a:gd name="T12" fmla="*/ 132 w 372"/>
                  <a:gd name="T13" fmla="*/ 446 h 632"/>
                  <a:gd name="T14" fmla="*/ 121 w 372"/>
                  <a:gd name="T15" fmla="*/ 489 h 632"/>
                  <a:gd name="T16" fmla="*/ 156 w 372"/>
                  <a:gd name="T17" fmla="*/ 529 h 632"/>
                  <a:gd name="T18" fmla="*/ 206 w 372"/>
                  <a:gd name="T19" fmla="*/ 556 h 632"/>
                  <a:gd name="T20" fmla="*/ 217 w 372"/>
                  <a:gd name="T21" fmla="*/ 585 h 632"/>
                  <a:gd name="T22" fmla="*/ 217 w 372"/>
                  <a:gd name="T23" fmla="*/ 605 h 632"/>
                  <a:gd name="T24" fmla="*/ 238 w 372"/>
                  <a:gd name="T25" fmla="*/ 630 h 632"/>
                  <a:gd name="T26" fmla="*/ 238 w 372"/>
                  <a:gd name="T27" fmla="*/ 620 h 632"/>
                  <a:gd name="T28" fmla="*/ 253 w 372"/>
                  <a:gd name="T29" fmla="*/ 632 h 632"/>
                  <a:gd name="T30" fmla="*/ 247 w 372"/>
                  <a:gd name="T31" fmla="*/ 620 h 632"/>
                  <a:gd name="T32" fmla="*/ 305 w 372"/>
                  <a:gd name="T33" fmla="*/ 615 h 632"/>
                  <a:gd name="T34" fmla="*/ 304 w 372"/>
                  <a:gd name="T35" fmla="*/ 590 h 632"/>
                  <a:gd name="T36" fmla="*/ 340 w 372"/>
                  <a:gd name="T37" fmla="*/ 562 h 632"/>
                  <a:gd name="T38" fmla="*/ 339 w 372"/>
                  <a:gd name="T39" fmla="*/ 525 h 632"/>
                  <a:gd name="T40" fmla="*/ 334 w 372"/>
                  <a:gd name="T41" fmla="*/ 524 h 632"/>
                  <a:gd name="T42" fmla="*/ 331 w 372"/>
                  <a:gd name="T43" fmla="*/ 517 h 632"/>
                  <a:gd name="T44" fmla="*/ 335 w 372"/>
                  <a:gd name="T45" fmla="*/ 499 h 632"/>
                  <a:gd name="T46" fmla="*/ 336 w 372"/>
                  <a:gd name="T47" fmla="*/ 493 h 632"/>
                  <a:gd name="T48" fmla="*/ 337 w 372"/>
                  <a:gd name="T49" fmla="*/ 477 h 632"/>
                  <a:gd name="T50" fmla="*/ 349 w 372"/>
                  <a:gd name="T51" fmla="*/ 469 h 632"/>
                  <a:gd name="T52" fmla="*/ 364 w 372"/>
                  <a:gd name="T53" fmla="*/ 444 h 632"/>
                  <a:gd name="T54" fmla="*/ 372 w 372"/>
                  <a:gd name="T55" fmla="*/ 414 h 632"/>
                  <a:gd name="T56" fmla="*/ 367 w 372"/>
                  <a:gd name="T57" fmla="*/ 391 h 632"/>
                  <a:gd name="T58" fmla="*/ 359 w 372"/>
                  <a:gd name="T59" fmla="*/ 363 h 632"/>
                  <a:gd name="T60" fmla="*/ 361 w 372"/>
                  <a:gd name="T61" fmla="*/ 343 h 632"/>
                  <a:gd name="T62" fmla="*/ 324 w 372"/>
                  <a:gd name="T63" fmla="*/ 80 h 632"/>
                  <a:gd name="T64" fmla="*/ 310 w 372"/>
                  <a:gd name="T65" fmla="*/ 53 h 632"/>
                  <a:gd name="T66" fmla="*/ 289 w 372"/>
                  <a:gd name="T67" fmla="*/ 0 h 632"/>
                  <a:gd name="T68" fmla="*/ 50 w 372"/>
                  <a:gd name="T69" fmla="*/ 28 h 632"/>
                  <a:gd name="T70" fmla="*/ 72 w 372"/>
                  <a:gd name="T71" fmla="*/ 50 h 632"/>
                  <a:gd name="T72" fmla="*/ 98 w 372"/>
                  <a:gd name="T73" fmla="*/ 77 h 632"/>
                  <a:gd name="T74" fmla="*/ 86 w 372"/>
                  <a:gd name="T75" fmla="*/ 106 h 632"/>
                  <a:gd name="T76" fmla="*/ 58 w 372"/>
                  <a:gd name="T77" fmla="*/ 141 h 632"/>
                  <a:gd name="T78" fmla="*/ 24 w 372"/>
                  <a:gd name="T79" fmla="*/ 171 h 632"/>
                  <a:gd name="T80" fmla="*/ 40 w 372"/>
                  <a:gd name="T81" fmla="*/ 199 h 632"/>
                  <a:gd name="T82" fmla="*/ 26 w 372"/>
                  <a:gd name="T83" fmla="*/ 234 h 632"/>
                  <a:gd name="T84" fmla="*/ 9 w 372"/>
                  <a:gd name="T85" fmla="*/ 267 h 6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72"/>
                  <a:gd name="T130" fmla="*/ 0 h 632"/>
                  <a:gd name="T131" fmla="*/ 372 w 372"/>
                  <a:gd name="T132" fmla="*/ 632 h 6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72" h="632">
                    <a:moveTo>
                      <a:pt x="2" y="272"/>
                    </a:moveTo>
                    <a:lnTo>
                      <a:pt x="0" y="300"/>
                    </a:lnTo>
                    <a:lnTo>
                      <a:pt x="17" y="343"/>
                    </a:lnTo>
                    <a:lnTo>
                      <a:pt x="43" y="363"/>
                    </a:lnTo>
                    <a:lnTo>
                      <a:pt x="50" y="372"/>
                    </a:lnTo>
                    <a:lnTo>
                      <a:pt x="73" y="386"/>
                    </a:lnTo>
                    <a:lnTo>
                      <a:pt x="85" y="421"/>
                    </a:lnTo>
                    <a:lnTo>
                      <a:pt x="92" y="430"/>
                    </a:lnTo>
                    <a:lnTo>
                      <a:pt x="99" y="430"/>
                    </a:lnTo>
                    <a:lnTo>
                      <a:pt x="108" y="420"/>
                    </a:lnTo>
                    <a:lnTo>
                      <a:pt x="124" y="423"/>
                    </a:lnTo>
                    <a:lnTo>
                      <a:pt x="138" y="431"/>
                    </a:lnTo>
                    <a:lnTo>
                      <a:pt x="138" y="435"/>
                    </a:lnTo>
                    <a:lnTo>
                      <a:pt x="132" y="446"/>
                    </a:lnTo>
                    <a:lnTo>
                      <a:pt x="134" y="455"/>
                    </a:lnTo>
                    <a:lnTo>
                      <a:pt x="121" y="489"/>
                    </a:lnTo>
                    <a:lnTo>
                      <a:pt x="124" y="503"/>
                    </a:lnTo>
                    <a:lnTo>
                      <a:pt x="156" y="529"/>
                    </a:lnTo>
                    <a:lnTo>
                      <a:pt x="167" y="530"/>
                    </a:lnTo>
                    <a:lnTo>
                      <a:pt x="206" y="556"/>
                    </a:lnTo>
                    <a:lnTo>
                      <a:pt x="207" y="569"/>
                    </a:lnTo>
                    <a:lnTo>
                      <a:pt x="217" y="585"/>
                    </a:lnTo>
                    <a:lnTo>
                      <a:pt x="212" y="603"/>
                    </a:lnTo>
                    <a:lnTo>
                      <a:pt x="217" y="605"/>
                    </a:lnTo>
                    <a:lnTo>
                      <a:pt x="227" y="626"/>
                    </a:lnTo>
                    <a:lnTo>
                      <a:pt x="238" y="630"/>
                    </a:lnTo>
                    <a:lnTo>
                      <a:pt x="234" y="622"/>
                    </a:lnTo>
                    <a:lnTo>
                      <a:pt x="238" y="620"/>
                    </a:lnTo>
                    <a:lnTo>
                      <a:pt x="246" y="631"/>
                    </a:lnTo>
                    <a:lnTo>
                      <a:pt x="253" y="632"/>
                    </a:lnTo>
                    <a:lnTo>
                      <a:pt x="251" y="630"/>
                    </a:lnTo>
                    <a:lnTo>
                      <a:pt x="247" y="620"/>
                    </a:lnTo>
                    <a:lnTo>
                      <a:pt x="261" y="602"/>
                    </a:lnTo>
                    <a:lnTo>
                      <a:pt x="305" y="615"/>
                    </a:lnTo>
                    <a:lnTo>
                      <a:pt x="314" y="604"/>
                    </a:lnTo>
                    <a:lnTo>
                      <a:pt x="304" y="590"/>
                    </a:lnTo>
                    <a:lnTo>
                      <a:pt x="305" y="577"/>
                    </a:lnTo>
                    <a:lnTo>
                      <a:pt x="340" y="562"/>
                    </a:lnTo>
                    <a:lnTo>
                      <a:pt x="331" y="543"/>
                    </a:lnTo>
                    <a:lnTo>
                      <a:pt x="339" y="525"/>
                    </a:lnTo>
                    <a:lnTo>
                      <a:pt x="334" y="524"/>
                    </a:lnTo>
                    <a:lnTo>
                      <a:pt x="339" y="522"/>
                    </a:lnTo>
                    <a:lnTo>
                      <a:pt x="331" y="517"/>
                    </a:lnTo>
                    <a:lnTo>
                      <a:pt x="338" y="515"/>
                    </a:lnTo>
                    <a:lnTo>
                      <a:pt x="335" y="499"/>
                    </a:lnTo>
                    <a:lnTo>
                      <a:pt x="341" y="494"/>
                    </a:lnTo>
                    <a:lnTo>
                      <a:pt x="336" y="493"/>
                    </a:lnTo>
                    <a:lnTo>
                      <a:pt x="344" y="487"/>
                    </a:lnTo>
                    <a:lnTo>
                      <a:pt x="337" y="477"/>
                    </a:lnTo>
                    <a:lnTo>
                      <a:pt x="341" y="469"/>
                    </a:lnTo>
                    <a:lnTo>
                      <a:pt x="349" y="469"/>
                    </a:lnTo>
                    <a:lnTo>
                      <a:pt x="355" y="448"/>
                    </a:lnTo>
                    <a:lnTo>
                      <a:pt x="364" y="444"/>
                    </a:lnTo>
                    <a:lnTo>
                      <a:pt x="361" y="437"/>
                    </a:lnTo>
                    <a:lnTo>
                      <a:pt x="372" y="414"/>
                    </a:lnTo>
                    <a:lnTo>
                      <a:pt x="366" y="400"/>
                    </a:lnTo>
                    <a:lnTo>
                      <a:pt x="367" y="391"/>
                    </a:lnTo>
                    <a:lnTo>
                      <a:pt x="352" y="374"/>
                    </a:lnTo>
                    <a:lnTo>
                      <a:pt x="359" y="363"/>
                    </a:lnTo>
                    <a:lnTo>
                      <a:pt x="353" y="352"/>
                    </a:lnTo>
                    <a:lnTo>
                      <a:pt x="361" y="343"/>
                    </a:lnTo>
                    <a:lnTo>
                      <a:pt x="341" y="202"/>
                    </a:lnTo>
                    <a:lnTo>
                      <a:pt x="324" y="80"/>
                    </a:lnTo>
                    <a:lnTo>
                      <a:pt x="318" y="72"/>
                    </a:lnTo>
                    <a:lnTo>
                      <a:pt x="310" y="53"/>
                    </a:lnTo>
                    <a:lnTo>
                      <a:pt x="292" y="20"/>
                    </a:lnTo>
                    <a:lnTo>
                      <a:pt x="289" y="0"/>
                    </a:lnTo>
                    <a:lnTo>
                      <a:pt x="169" y="14"/>
                    </a:lnTo>
                    <a:lnTo>
                      <a:pt x="50" y="28"/>
                    </a:lnTo>
                    <a:lnTo>
                      <a:pt x="68" y="38"/>
                    </a:lnTo>
                    <a:lnTo>
                      <a:pt x="72" y="50"/>
                    </a:lnTo>
                    <a:lnTo>
                      <a:pt x="94" y="62"/>
                    </a:lnTo>
                    <a:lnTo>
                      <a:pt x="98" y="77"/>
                    </a:lnTo>
                    <a:lnTo>
                      <a:pt x="95" y="97"/>
                    </a:lnTo>
                    <a:lnTo>
                      <a:pt x="86" y="106"/>
                    </a:lnTo>
                    <a:lnTo>
                      <a:pt x="84" y="125"/>
                    </a:lnTo>
                    <a:lnTo>
                      <a:pt x="58" y="141"/>
                    </a:lnTo>
                    <a:lnTo>
                      <a:pt x="27" y="151"/>
                    </a:lnTo>
                    <a:lnTo>
                      <a:pt x="24" y="171"/>
                    </a:lnTo>
                    <a:lnTo>
                      <a:pt x="37" y="184"/>
                    </a:lnTo>
                    <a:lnTo>
                      <a:pt x="40" y="199"/>
                    </a:lnTo>
                    <a:lnTo>
                      <a:pt x="29" y="216"/>
                    </a:lnTo>
                    <a:lnTo>
                      <a:pt x="26" y="234"/>
                    </a:lnTo>
                    <a:lnTo>
                      <a:pt x="5" y="248"/>
                    </a:lnTo>
                    <a:lnTo>
                      <a:pt x="9" y="267"/>
                    </a:lnTo>
                    <a:lnTo>
                      <a:pt x="2" y="272"/>
                    </a:lnTo>
                    <a:close/>
                  </a:path>
                </a:pathLst>
              </a:custGeom>
              <a:solidFill>
                <a:srgbClr val="026F3F"/>
              </a:solidFill>
              <a:ln w="9525">
                <a:noFill/>
                <a:round/>
                <a:headEnd/>
                <a:tailEnd/>
              </a:ln>
            </p:spPr>
            <p:txBody>
              <a:bodyPr/>
              <a:lstStyle/>
              <a:p>
                <a:endParaRPr lang="en-US"/>
              </a:p>
            </p:txBody>
          </p:sp>
          <p:sp>
            <p:nvSpPr>
              <p:cNvPr id="457" name="Freeform 44"/>
              <p:cNvSpPr>
                <a:spLocks/>
              </p:cNvSpPr>
              <p:nvPr/>
            </p:nvSpPr>
            <p:spPr bwMode="gray">
              <a:xfrm>
                <a:off x="3407" y="1635"/>
                <a:ext cx="372" cy="632"/>
              </a:xfrm>
              <a:custGeom>
                <a:avLst/>
                <a:gdLst>
                  <a:gd name="T0" fmla="*/ 0 w 372"/>
                  <a:gd name="T1" fmla="*/ 300 h 632"/>
                  <a:gd name="T2" fmla="*/ 43 w 372"/>
                  <a:gd name="T3" fmla="*/ 363 h 632"/>
                  <a:gd name="T4" fmla="*/ 73 w 372"/>
                  <a:gd name="T5" fmla="*/ 386 h 632"/>
                  <a:gd name="T6" fmla="*/ 92 w 372"/>
                  <a:gd name="T7" fmla="*/ 430 h 632"/>
                  <a:gd name="T8" fmla="*/ 108 w 372"/>
                  <a:gd name="T9" fmla="*/ 420 h 632"/>
                  <a:gd name="T10" fmla="*/ 138 w 372"/>
                  <a:gd name="T11" fmla="*/ 431 h 632"/>
                  <a:gd name="T12" fmla="*/ 132 w 372"/>
                  <a:gd name="T13" fmla="*/ 446 h 632"/>
                  <a:gd name="T14" fmla="*/ 121 w 372"/>
                  <a:gd name="T15" fmla="*/ 489 h 632"/>
                  <a:gd name="T16" fmla="*/ 156 w 372"/>
                  <a:gd name="T17" fmla="*/ 529 h 632"/>
                  <a:gd name="T18" fmla="*/ 206 w 372"/>
                  <a:gd name="T19" fmla="*/ 556 h 632"/>
                  <a:gd name="T20" fmla="*/ 217 w 372"/>
                  <a:gd name="T21" fmla="*/ 585 h 632"/>
                  <a:gd name="T22" fmla="*/ 217 w 372"/>
                  <a:gd name="T23" fmla="*/ 605 h 632"/>
                  <a:gd name="T24" fmla="*/ 238 w 372"/>
                  <a:gd name="T25" fmla="*/ 630 h 632"/>
                  <a:gd name="T26" fmla="*/ 238 w 372"/>
                  <a:gd name="T27" fmla="*/ 620 h 632"/>
                  <a:gd name="T28" fmla="*/ 253 w 372"/>
                  <a:gd name="T29" fmla="*/ 632 h 632"/>
                  <a:gd name="T30" fmla="*/ 247 w 372"/>
                  <a:gd name="T31" fmla="*/ 620 h 632"/>
                  <a:gd name="T32" fmla="*/ 305 w 372"/>
                  <a:gd name="T33" fmla="*/ 615 h 632"/>
                  <a:gd name="T34" fmla="*/ 304 w 372"/>
                  <a:gd name="T35" fmla="*/ 590 h 632"/>
                  <a:gd name="T36" fmla="*/ 340 w 372"/>
                  <a:gd name="T37" fmla="*/ 562 h 632"/>
                  <a:gd name="T38" fmla="*/ 339 w 372"/>
                  <a:gd name="T39" fmla="*/ 525 h 632"/>
                  <a:gd name="T40" fmla="*/ 334 w 372"/>
                  <a:gd name="T41" fmla="*/ 524 h 632"/>
                  <a:gd name="T42" fmla="*/ 331 w 372"/>
                  <a:gd name="T43" fmla="*/ 517 h 632"/>
                  <a:gd name="T44" fmla="*/ 335 w 372"/>
                  <a:gd name="T45" fmla="*/ 499 h 632"/>
                  <a:gd name="T46" fmla="*/ 336 w 372"/>
                  <a:gd name="T47" fmla="*/ 493 h 632"/>
                  <a:gd name="T48" fmla="*/ 337 w 372"/>
                  <a:gd name="T49" fmla="*/ 477 h 632"/>
                  <a:gd name="T50" fmla="*/ 349 w 372"/>
                  <a:gd name="T51" fmla="*/ 469 h 632"/>
                  <a:gd name="T52" fmla="*/ 364 w 372"/>
                  <a:gd name="T53" fmla="*/ 444 h 632"/>
                  <a:gd name="T54" fmla="*/ 372 w 372"/>
                  <a:gd name="T55" fmla="*/ 414 h 632"/>
                  <a:gd name="T56" fmla="*/ 367 w 372"/>
                  <a:gd name="T57" fmla="*/ 391 h 632"/>
                  <a:gd name="T58" fmla="*/ 359 w 372"/>
                  <a:gd name="T59" fmla="*/ 363 h 632"/>
                  <a:gd name="T60" fmla="*/ 361 w 372"/>
                  <a:gd name="T61" fmla="*/ 343 h 632"/>
                  <a:gd name="T62" fmla="*/ 324 w 372"/>
                  <a:gd name="T63" fmla="*/ 80 h 632"/>
                  <a:gd name="T64" fmla="*/ 310 w 372"/>
                  <a:gd name="T65" fmla="*/ 53 h 632"/>
                  <a:gd name="T66" fmla="*/ 289 w 372"/>
                  <a:gd name="T67" fmla="*/ 0 h 632"/>
                  <a:gd name="T68" fmla="*/ 50 w 372"/>
                  <a:gd name="T69" fmla="*/ 28 h 632"/>
                  <a:gd name="T70" fmla="*/ 72 w 372"/>
                  <a:gd name="T71" fmla="*/ 50 h 632"/>
                  <a:gd name="T72" fmla="*/ 98 w 372"/>
                  <a:gd name="T73" fmla="*/ 77 h 632"/>
                  <a:gd name="T74" fmla="*/ 86 w 372"/>
                  <a:gd name="T75" fmla="*/ 106 h 632"/>
                  <a:gd name="T76" fmla="*/ 58 w 372"/>
                  <a:gd name="T77" fmla="*/ 141 h 632"/>
                  <a:gd name="T78" fmla="*/ 24 w 372"/>
                  <a:gd name="T79" fmla="*/ 171 h 632"/>
                  <a:gd name="T80" fmla="*/ 40 w 372"/>
                  <a:gd name="T81" fmla="*/ 199 h 632"/>
                  <a:gd name="T82" fmla="*/ 26 w 372"/>
                  <a:gd name="T83" fmla="*/ 234 h 632"/>
                  <a:gd name="T84" fmla="*/ 9 w 372"/>
                  <a:gd name="T85" fmla="*/ 267 h 6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72"/>
                  <a:gd name="T130" fmla="*/ 0 h 632"/>
                  <a:gd name="T131" fmla="*/ 372 w 372"/>
                  <a:gd name="T132" fmla="*/ 632 h 6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72" h="632">
                    <a:moveTo>
                      <a:pt x="2" y="272"/>
                    </a:moveTo>
                    <a:lnTo>
                      <a:pt x="0" y="300"/>
                    </a:lnTo>
                    <a:lnTo>
                      <a:pt x="17" y="343"/>
                    </a:lnTo>
                    <a:lnTo>
                      <a:pt x="43" y="363"/>
                    </a:lnTo>
                    <a:lnTo>
                      <a:pt x="50" y="372"/>
                    </a:lnTo>
                    <a:lnTo>
                      <a:pt x="73" y="386"/>
                    </a:lnTo>
                    <a:lnTo>
                      <a:pt x="85" y="421"/>
                    </a:lnTo>
                    <a:lnTo>
                      <a:pt x="92" y="430"/>
                    </a:lnTo>
                    <a:lnTo>
                      <a:pt x="99" y="430"/>
                    </a:lnTo>
                    <a:lnTo>
                      <a:pt x="108" y="420"/>
                    </a:lnTo>
                    <a:lnTo>
                      <a:pt x="124" y="423"/>
                    </a:lnTo>
                    <a:lnTo>
                      <a:pt x="138" y="431"/>
                    </a:lnTo>
                    <a:lnTo>
                      <a:pt x="138" y="435"/>
                    </a:lnTo>
                    <a:lnTo>
                      <a:pt x="132" y="446"/>
                    </a:lnTo>
                    <a:lnTo>
                      <a:pt x="134" y="455"/>
                    </a:lnTo>
                    <a:lnTo>
                      <a:pt x="121" y="489"/>
                    </a:lnTo>
                    <a:lnTo>
                      <a:pt x="124" y="503"/>
                    </a:lnTo>
                    <a:lnTo>
                      <a:pt x="156" y="529"/>
                    </a:lnTo>
                    <a:lnTo>
                      <a:pt x="167" y="530"/>
                    </a:lnTo>
                    <a:lnTo>
                      <a:pt x="206" y="556"/>
                    </a:lnTo>
                    <a:lnTo>
                      <a:pt x="207" y="569"/>
                    </a:lnTo>
                    <a:lnTo>
                      <a:pt x="217" y="585"/>
                    </a:lnTo>
                    <a:lnTo>
                      <a:pt x="212" y="603"/>
                    </a:lnTo>
                    <a:lnTo>
                      <a:pt x="217" y="605"/>
                    </a:lnTo>
                    <a:lnTo>
                      <a:pt x="227" y="626"/>
                    </a:lnTo>
                    <a:lnTo>
                      <a:pt x="238" y="630"/>
                    </a:lnTo>
                    <a:lnTo>
                      <a:pt x="234" y="622"/>
                    </a:lnTo>
                    <a:lnTo>
                      <a:pt x="238" y="620"/>
                    </a:lnTo>
                    <a:lnTo>
                      <a:pt x="246" y="631"/>
                    </a:lnTo>
                    <a:lnTo>
                      <a:pt x="253" y="632"/>
                    </a:lnTo>
                    <a:lnTo>
                      <a:pt x="251" y="630"/>
                    </a:lnTo>
                    <a:lnTo>
                      <a:pt x="247" y="620"/>
                    </a:lnTo>
                    <a:lnTo>
                      <a:pt x="261" y="602"/>
                    </a:lnTo>
                    <a:lnTo>
                      <a:pt x="305" y="615"/>
                    </a:lnTo>
                    <a:lnTo>
                      <a:pt x="314" y="604"/>
                    </a:lnTo>
                    <a:lnTo>
                      <a:pt x="304" y="590"/>
                    </a:lnTo>
                    <a:lnTo>
                      <a:pt x="305" y="577"/>
                    </a:lnTo>
                    <a:lnTo>
                      <a:pt x="340" y="562"/>
                    </a:lnTo>
                    <a:lnTo>
                      <a:pt x="331" y="543"/>
                    </a:lnTo>
                    <a:lnTo>
                      <a:pt x="339" y="525"/>
                    </a:lnTo>
                    <a:lnTo>
                      <a:pt x="334" y="524"/>
                    </a:lnTo>
                    <a:lnTo>
                      <a:pt x="339" y="522"/>
                    </a:lnTo>
                    <a:lnTo>
                      <a:pt x="331" y="517"/>
                    </a:lnTo>
                    <a:lnTo>
                      <a:pt x="338" y="515"/>
                    </a:lnTo>
                    <a:lnTo>
                      <a:pt x="335" y="499"/>
                    </a:lnTo>
                    <a:lnTo>
                      <a:pt x="341" y="494"/>
                    </a:lnTo>
                    <a:lnTo>
                      <a:pt x="336" y="493"/>
                    </a:lnTo>
                    <a:lnTo>
                      <a:pt x="344" y="487"/>
                    </a:lnTo>
                    <a:lnTo>
                      <a:pt x="337" y="477"/>
                    </a:lnTo>
                    <a:lnTo>
                      <a:pt x="341" y="469"/>
                    </a:lnTo>
                    <a:lnTo>
                      <a:pt x="349" y="469"/>
                    </a:lnTo>
                    <a:lnTo>
                      <a:pt x="355" y="448"/>
                    </a:lnTo>
                    <a:lnTo>
                      <a:pt x="364" y="444"/>
                    </a:lnTo>
                    <a:lnTo>
                      <a:pt x="361" y="437"/>
                    </a:lnTo>
                    <a:lnTo>
                      <a:pt x="372" y="414"/>
                    </a:lnTo>
                    <a:lnTo>
                      <a:pt x="366" y="400"/>
                    </a:lnTo>
                    <a:lnTo>
                      <a:pt x="367" y="391"/>
                    </a:lnTo>
                    <a:lnTo>
                      <a:pt x="352" y="374"/>
                    </a:lnTo>
                    <a:lnTo>
                      <a:pt x="359" y="363"/>
                    </a:lnTo>
                    <a:lnTo>
                      <a:pt x="353" y="352"/>
                    </a:lnTo>
                    <a:lnTo>
                      <a:pt x="361" y="343"/>
                    </a:lnTo>
                    <a:lnTo>
                      <a:pt x="341" y="202"/>
                    </a:lnTo>
                    <a:lnTo>
                      <a:pt x="324" y="80"/>
                    </a:lnTo>
                    <a:lnTo>
                      <a:pt x="318" y="72"/>
                    </a:lnTo>
                    <a:lnTo>
                      <a:pt x="310" y="53"/>
                    </a:lnTo>
                    <a:lnTo>
                      <a:pt x="292" y="20"/>
                    </a:lnTo>
                    <a:lnTo>
                      <a:pt x="289" y="0"/>
                    </a:lnTo>
                    <a:lnTo>
                      <a:pt x="169" y="14"/>
                    </a:lnTo>
                    <a:lnTo>
                      <a:pt x="50" y="28"/>
                    </a:lnTo>
                    <a:lnTo>
                      <a:pt x="68" y="38"/>
                    </a:lnTo>
                    <a:lnTo>
                      <a:pt x="72" y="50"/>
                    </a:lnTo>
                    <a:lnTo>
                      <a:pt x="94" y="62"/>
                    </a:lnTo>
                    <a:lnTo>
                      <a:pt x="98" y="77"/>
                    </a:lnTo>
                    <a:lnTo>
                      <a:pt x="95" y="97"/>
                    </a:lnTo>
                    <a:lnTo>
                      <a:pt x="86" y="106"/>
                    </a:lnTo>
                    <a:lnTo>
                      <a:pt x="84" y="125"/>
                    </a:lnTo>
                    <a:lnTo>
                      <a:pt x="58" y="141"/>
                    </a:lnTo>
                    <a:lnTo>
                      <a:pt x="27" y="151"/>
                    </a:lnTo>
                    <a:lnTo>
                      <a:pt x="24" y="171"/>
                    </a:lnTo>
                    <a:lnTo>
                      <a:pt x="37" y="184"/>
                    </a:lnTo>
                    <a:lnTo>
                      <a:pt x="40" y="199"/>
                    </a:lnTo>
                    <a:lnTo>
                      <a:pt x="29" y="216"/>
                    </a:lnTo>
                    <a:lnTo>
                      <a:pt x="26" y="234"/>
                    </a:lnTo>
                    <a:lnTo>
                      <a:pt x="5" y="248"/>
                    </a:lnTo>
                    <a:lnTo>
                      <a:pt x="9" y="267"/>
                    </a:lnTo>
                    <a:lnTo>
                      <a:pt x="2" y="272"/>
                    </a:lnTo>
                  </a:path>
                </a:pathLst>
              </a:custGeom>
              <a:noFill/>
              <a:ln w="6350">
                <a:solidFill>
                  <a:srgbClr val="95989C"/>
                </a:solidFill>
                <a:round/>
                <a:headEnd/>
                <a:tailEnd/>
              </a:ln>
            </p:spPr>
            <p:txBody>
              <a:bodyPr/>
              <a:lstStyle/>
              <a:p>
                <a:endParaRPr lang="en-US"/>
              </a:p>
            </p:txBody>
          </p:sp>
        </p:grpSp>
        <p:sp>
          <p:nvSpPr>
            <p:cNvPr id="37" name="Freeform 45"/>
            <p:cNvSpPr>
              <a:spLocks/>
            </p:cNvSpPr>
            <p:nvPr/>
          </p:nvSpPr>
          <p:spPr bwMode="gray">
            <a:xfrm>
              <a:off x="5668693" y="1924098"/>
              <a:ext cx="776941" cy="407636"/>
            </a:xfrm>
            <a:custGeom>
              <a:avLst/>
              <a:gdLst>
                <a:gd name="T0" fmla="*/ 2147483647 w 520"/>
                <a:gd name="T1" fmla="*/ 2147483647 h 261"/>
                <a:gd name="T2" fmla="*/ 2147483647 w 520"/>
                <a:gd name="T3" fmla="*/ 2147483647 h 261"/>
                <a:gd name="T4" fmla="*/ 2147483647 w 520"/>
                <a:gd name="T5" fmla="*/ 2147483647 h 261"/>
                <a:gd name="T6" fmla="*/ 2147483647 w 520"/>
                <a:gd name="T7" fmla="*/ 2147483647 h 261"/>
                <a:gd name="T8" fmla="*/ 2147483647 w 520"/>
                <a:gd name="T9" fmla="*/ 2147483647 h 261"/>
                <a:gd name="T10" fmla="*/ 2147483647 w 520"/>
                <a:gd name="T11" fmla="*/ 0 h 261"/>
                <a:gd name="T12" fmla="*/ 2147483647 w 520"/>
                <a:gd name="T13" fmla="*/ 2147483647 h 261"/>
                <a:gd name="T14" fmla="*/ 2147483647 w 520"/>
                <a:gd name="T15" fmla="*/ 2147483647 h 261"/>
                <a:gd name="T16" fmla="*/ 2147483647 w 520"/>
                <a:gd name="T17" fmla="*/ 2147483647 h 261"/>
                <a:gd name="T18" fmla="*/ 2147483647 w 520"/>
                <a:gd name="T19" fmla="*/ 2147483647 h 261"/>
                <a:gd name="T20" fmla="*/ 2147483647 w 520"/>
                <a:gd name="T21" fmla="*/ 2147483647 h 261"/>
                <a:gd name="T22" fmla="*/ 2147483647 w 520"/>
                <a:gd name="T23" fmla="*/ 2147483647 h 261"/>
                <a:gd name="T24" fmla="*/ 2147483647 w 520"/>
                <a:gd name="T25" fmla="*/ 2147483647 h 261"/>
                <a:gd name="T26" fmla="*/ 2147483647 w 520"/>
                <a:gd name="T27" fmla="*/ 2147483647 h 261"/>
                <a:gd name="T28" fmla="*/ 2147483647 w 520"/>
                <a:gd name="T29" fmla="*/ 2147483647 h 261"/>
                <a:gd name="T30" fmla="*/ 2147483647 w 520"/>
                <a:gd name="T31" fmla="*/ 2147483647 h 261"/>
                <a:gd name="T32" fmla="*/ 2147483647 w 520"/>
                <a:gd name="T33" fmla="*/ 2147483647 h 261"/>
                <a:gd name="T34" fmla="*/ 2147483647 w 520"/>
                <a:gd name="T35" fmla="*/ 2147483647 h 261"/>
                <a:gd name="T36" fmla="*/ 2147483647 w 520"/>
                <a:gd name="T37" fmla="*/ 2147483647 h 261"/>
                <a:gd name="T38" fmla="*/ 2147483647 w 520"/>
                <a:gd name="T39" fmla="*/ 2147483647 h 261"/>
                <a:gd name="T40" fmla="*/ 2147483647 w 520"/>
                <a:gd name="T41" fmla="*/ 2147483647 h 261"/>
                <a:gd name="T42" fmla="*/ 2147483647 w 520"/>
                <a:gd name="T43" fmla="*/ 2147483647 h 261"/>
                <a:gd name="T44" fmla="*/ 2147483647 w 520"/>
                <a:gd name="T45" fmla="*/ 2147483647 h 261"/>
                <a:gd name="T46" fmla="*/ 2147483647 w 520"/>
                <a:gd name="T47" fmla="*/ 2147483647 h 261"/>
                <a:gd name="T48" fmla="*/ 2147483647 w 520"/>
                <a:gd name="T49" fmla="*/ 2147483647 h 261"/>
                <a:gd name="T50" fmla="*/ 2147483647 w 520"/>
                <a:gd name="T51" fmla="*/ 2147483647 h 261"/>
                <a:gd name="T52" fmla="*/ 2147483647 w 520"/>
                <a:gd name="T53" fmla="*/ 2147483647 h 261"/>
                <a:gd name="T54" fmla="*/ 2147483647 w 520"/>
                <a:gd name="T55" fmla="*/ 2147483647 h 261"/>
                <a:gd name="T56" fmla="*/ 2147483647 w 520"/>
                <a:gd name="T57" fmla="*/ 2147483647 h 261"/>
                <a:gd name="T58" fmla="*/ 2147483647 w 520"/>
                <a:gd name="T59" fmla="*/ 2147483647 h 261"/>
                <a:gd name="T60" fmla="*/ 2147483647 w 520"/>
                <a:gd name="T61" fmla="*/ 2147483647 h 261"/>
                <a:gd name="T62" fmla="*/ 2147483647 w 520"/>
                <a:gd name="T63" fmla="*/ 2147483647 h 261"/>
                <a:gd name="T64" fmla="*/ 2147483647 w 520"/>
                <a:gd name="T65" fmla="*/ 2147483647 h 261"/>
                <a:gd name="T66" fmla="*/ 2147483647 w 520"/>
                <a:gd name="T67" fmla="*/ 2147483647 h 261"/>
                <a:gd name="T68" fmla="*/ 2147483647 w 520"/>
                <a:gd name="T69" fmla="*/ 2147483647 h 261"/>
                <a:gd name="T70" fmla="*/ 2147483647 w 520"/>
                <a:gd name="T71" fmla="*/ 2147483647 h 261"/>
                <a:gd name="T72" fmla="*/ 2147483647 w 520"/>
                <a:gd name="T73" fmla="*/ 2147483647 h 261"/>
                <a:gd name="T74" fmla="*/ 2147483647 w 520"/>
                <a:gd name="T75" fmla="*/ 2147483647 h 261"/>
                <a:gd name="T76" fmla="*/ 2147483647 w 520"/>
                <a:gd name="T77" fmla="*/ 2147483647 h 261"/>
                <a:gd name="T78" fmla="*/ 2147483647 w 520"/>
                <a:gd name="T79" fmla="*/ 2147483647 h 261"/>
                <a:gd name="T80" fmla="*/ 2147483647 w 520"/>
                <a:gd name="T81" fmla="*/ 2147483647 h 261"/>
                <a:gd name="T82" fmla="*/ 2147483647 w 520"/>
                <a:gd name="T83" fmla="*/ 2147483647 h 261"/>
                <a:gd name="T84" fmla="*/ 2147483647 w 520"/>
                <a:gd name="T85" fmla="*/ 2147483647 h 261"/>
                <a:gd name="T86" fmla="*/ 2147483647 w 520"/>
                <a:gd name="T87" fmla="*/ 2147483647 h 261"/>
                <a:gd name="T88" fmla="*/ 2147483647 w 520"/>
                <a:gd name="T89" fmla="*/ 2147483647 h 261"/>
                <a:gd name="T90" fmla="*/ 2147483647 w 520"/>
                <a:gd name="T91" fmla="*/ 2147483647 h 261"/>
                <a:gd name="T92" fmla="*/ 2147483647 w 520"/>
                <a:gd name="T93" fmla="*/ 2147483647 h 261"/>
                <a:gd name="T94" fmla="*/ 2147483647 w 520"/>
                <a:gd name="T95" fmla="*/ 2147483647 h 261"/>
                <a:gd name="T96" fmla="*/ 2147483647 w 520"/>
                <a:gd name="T97" fmla="*/ 2147483647 h 2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20"/>
                <a:gd name="T148" fmla="*/ 0 h 261"/>
                <a:gd name="T149" fmla="*/ 520 w 520"/>
                <a:gd name="T150" fmla="*/ 261 h 2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20" h="261">
                  <a:moveTo>
                    <a:pt x="0" y="123"/>
                  </a:moveTo>
                  <a:lnTo>
                    <a:pt x="18" y="119"/>
                  </a:lnTo>
                  <a:lnTo>
                    <a:pt x="44" y="97"/>
                  </a:lnTo>
                  <a:lnTo>
                    <a:pt x="60" y="89"/>
                  </a:lnTo>
                  <a:lnTo>
                    <a:pt x="81" y="82"/>
                  </a:lnTo>
                  <a:lnTo>
                    <a:pt x="96" y="69"/>
                  </a:lnTo>
                  <a:lnTo>
                    <a:pt x="111" y="58"/>
                  </a:lnTo>
                  <a:lnTo>
                    <a:pt x="125" y="38"/>
                  </a:lnTo>
                  <a:lnTo>
                    <a:pt x="145" y="20"/>
                  </a:lnTo>
                  <a:lnTo>
                    <a:pt x="160" y="10"/>
                  </a:lnTo>
                  <a:lnTo>
                    <a:pt x="174" y="3"/>
                  </a:lnTo>
                  <a:lnTo>
                    <a:pt x="190" y="0"/>
                  </a:lnTo>
                  <a:lnTo>
                    <a:pt x="193" y="0"/>
                  </a:lnTo>
                  <a:lnTo>
                    <a:pt x="193" y="7"/>
                  </a:lnTo>
                  <a:lnTo>
                    <a:pt x="181" y="18"/>
                  </a:lnTo>
                  <a:lnTo>
                    <a:pt x="162" y="48"/>
                  </a:lnTo>
                  <a:lnTo>
                    <a:pt x="153" y="54"/>
                  </a:lnTo>
                  <a:lnTo>
                    <a:pt x="148" y="65"/>
                  </a:lnTo>
                  <a:lnTo>
                    <a:pt x="148" y="81"/>
                  </a:lnTo>
                  <a:lnTo>
                    <a:pt x="150" y="87"/>
                  </a:lnTo>
                  <a:lnTo>
                    <a:pt x="160" y="75"/>
                  </a:lnTo>
                  <a:lnTo>
                    <a:pt x="167" y="75"/>
                  </a:lnTo>
                  <a:lnTo>
                    <a:pt x="189" y="68"/>
                  </a:lnTo>
                  <a:lnTo>
                    <a:pt x="217" y="79"/>
                  </a:lnTo>
                  <a:lnTo>
                    <a:pt x="227" y="92"/>
                  </a:lnTo>
                  <a:lnTo>
                    <a:pt x="246" y="105"/>
                  </a:lnTo>
                  <a:lnTo>
                    <a:pt x="259" y="101"/>
                  </a:lnTo>
                  <a:lnTo>
                    <a:pt x="294" y="102"/>
                  </a:lnTo>
                  <a:lnTo>
                    <a:pt x="302" y="99"/>
                  </a:lnTo>
                  <a:lnTo>
                    <a:pt x="310" y="87"/>
                  </a:lnTo>
                  <a:lnTo>
                    <a:pt x="322" y="80"/>
                  </a:lnTo>
                  <a:lnTo>
                    <a:pt x="335" y="70"/>
                  </a:lnTo>
                  <a:lnTo>
                    <a:pt x="378" y="63"/>
                  </a:lnTo>
                  <a:lnTo>
                    <a:pt x="390" y="58"/>
                  </a:lnTo>
                  <a:lnTo>
                    <a:pt x="402" y="49"/>
                  </a:lnTo>
                  <a:lnTo>
                    <a:pt x="415" y="48"/>
                  </a:lnTo>
                  <a:lnTo>
                    <a:pt x="419" y="55"/>
                  </a:lnTo>
                  <a:lnTo>
                    <a:pt x="422" y="70"/>
                  </a:lnTo>
                  <a:lnTo>
                    <a:pt x="436" y="75"/>
                  </a:lnTo>
                  <a:lnTo>
                    <a:pt x="447" y="75"/>
                  </a:lnTo>
                  <a:lnTo>
                    <a:pt x="467" y="69"/>
                  </a:lnTo>
                  <a:lnTo>
                    <a:pt x="479" y="67"/>
                  </a:lnTo>
                  <a:lnTo>
                    <a:pt x="483" y="72"/>
                  </a:lnTo>
                  <a:lnTo>
                    <a:pt x="486" y="78"/>
                  </a:lnTo>
                  <a:lnTo>
                    <a:pt x="490" y="85"/>
                  </a:lnTo>
                  <a:lnTo>
                    <a:pt x="494" y="100"/>
                  </a:lnTo>
                  <a:lnTo>
                    <a:pt x="504" y="103"/>
                  </a:lnTo>
                  <a:lnTo>
                    <a:pt x="510" y="111"/>
                  </a:lnTo>
                  <a:lnTo>
                    <a:pt x="518" y="114"/>
                  </a:lnTo>
                  <a:lnTo>
                    <a:pt x="520" y="117"/>
                  </a:lnTo>
                  <a:lnTo>
                    <a:pt x="520" y="118"/>
                  </a:lnTo>
                  <a:lnTo>
                    <a:pt x="510" y="120"/>
                  </a:lnTo>
                  <a:lnTo>
                    <a:pt x="485" y="132"/>
                  </a:lnTo>
                  <a:lnTo>
                    <a:pt x="477" y="125"/>
                  </a:lnTo>
                  <a:lnTo>
                    <a:pt x="470" y="122"/>
                  </a:lnTo>
                  <a:lnTo>
                    <a:pt x="467" y="128"/>
                  </a:lnTo>
                  <a:lnTo>
                    <a:pt x="468" y="139"/>
                  </a:lnTo>
                  <a:lnTo>
                    <a:pt x="457" y="141"/>
                  </a:lnTo>
                  <a:lnTo>
                    <a:pt x="448" y="135"/>
                  </a:lnTo>
                  <a:lnTo>
                    <a:pt x="444" y="133"/>
                  </a:lnTo>
                  <a:lnTo>
                    <a:pt x="427" y="127"/>
                  </a:lnTo>
                  <a:lnTo>
                    <a:pt x="410" y="125"/>
                  </a:lnTo>
                  <a:lnTo>
                    <a:pt x="393" y="133"/>
                  </a:lnTo>
                  <a:lnTo>
                    <a:pt x="386" y="145"/>
                  </a:lnTo>
                  <a:lnTo>
                    <a:pt x="363" y="152"/>
                  </a:lnTo>
                  <a:lnTo>
                    <a:pt x="344" y="162"/>
                  </a:lnTo>
                  <a:lnTo>
                    <a:pt x="322" y="191"/>
                  </a:lnTo>
                  <a:lnTo>
                    <a:pt x="315" y="193"/>
                  </a:lnTo>
                  <a:lnTo>
                    <a:pt x="311" y="166"/>
                  </a:lnTo>
                  <a:lnTo>
                    <a:pt x="302" y="176"/>
                  </a:lnTo>
                  <a:lnTo>
                    <a:pt x="292" y="183"/>
                  </a:lnTo>
                  <a:lnTo>
                    <a:pt x="287" y="183"/>
                  </a:lnTo>
                  <a:lnTo>
                    <a:pt x="274" y="201"/>
                  </a:lnTo>
                  <a:lnTo>
                    <a:pt x="250" y="260"/>
                  </a:lnTo>
                  <a:lnTo>
                    <a:pt x="245" y="261"/>
                  </a:lnTo>
                  <a:lnTo>
                    <a:pt x="246" y="260"/>
                  </a:lnTo>
                  <a:lnTo>
                    <a:pt x="232" y="253"/>
                  </a:lnTo>
                  <a:lnTo>
                    <a:pt x="237" y="234"/>
                  </a:lnTo>
                  <a:lnTo>
                    <a:pt x="235" y="230"/>
                  </a:lnTo>
                  <a:lnTo>
                    <a:pt x="218" y="235"/>
                  </a:lnTo>
                  <a:lnTo>
                    <a:pt x="218" y="225"/>
                  </a:lnTo>
                  <a:lnTo>
                    <a:pt x="222" y="218"/>
                  </a:lnTo>
                  <a:lnTo>
                    <a:pt x="219" y="212"/>
                  </a:lnTo>
                  <a:lnTo>
                    <a:pt x="222" y="208"/>
                  </a:lnTo>
                  <a:lnTo>
                    <a:pt x="218" y="201"/>
                  </a:lnTo>
                  <a:lnTo>
                    <a:pt x="220" y="198"/>
                  </a:lnTo>
                  <a:lnTo>
                    <a:pt x="211" y="191"/>
                  </a:lnTo>
                  <a:lnTo>
                    <a:pt x="192" y="188"/>
                  </a:lnTo>
                  <a:lnTo>
                    <a:pt x="194" y="180"/>
                  </a:lnTo>
                  <a:lnTo>
                    <a:pt x="191" y="174"/>
                  </a:lnTo>
                  <a:lnTo>
                    <a:pt x="157" y="168"/>
                  </a:lnTo>
                  <a:lnTo>
                    <a:pt x="148" y="171"/>
                  </a:lnTo>
                  <a:lnTo>
                    <a:pt x="131" y="170"/>
                  </a:lnTo>
                  <a:lnTo>
                    <a:pt x="107" y="160"/>
                  </a:lnTo>
                  <a:lnTo>
                    <a:pt x="26" y="147"/>
                  </a:lnTo>
                  <a:lnTo>
                    <a:pt x="16" y="129"/>
                  </a:lnTo>
                  <a:lnTo>
                    <a:pt x="6" y="125"/>
                  </a:lnTo>
                  <a:lnTo>
                    <a:pt x="2" y="126"/>
                  </a:lnTo>
                  <a:lnTo>
                    <a:pt x="0" y="123"/>
                  </a:lnTo>
                  <a:close/>
                </a:path>
              </a:pathLst>
            </a:custGeom>
            <a:solidFill>
              <a:srgbClr val="006A3A"/>
            </a:solidFill>
            <a:ln w="6350">
              <a:solidFill>
                <a:srgbClr val="969696"/>
              </a:solidFill>
              <a:round/>
              <a:headEnd/>
              <a:tailEnd/>
            </a:ln>
          </p:spPr>
          <p:txBody>
            <a:bodyPr/>
            <a:lstStyle/>
            <a:p>
              <a:endParaRPr lang="en-US"/>
            </a:p>
          </p:txBody>
        </p:sp>
        <p:sp>
          <p:nvSpPr>
            <p:cNvPr id="38" name="Freeform 46"/>
            <p:cNvSpPr>
              <a:spLocks/>
            </p:cNvSpPr>
            <p:nvPr/>
          </p:nvSpPr>
          <p:spPr bwMode="gray">
            <a:xfrm>
              <a:off x="6197612" y="2173991"/>
              <a:ext cx="533401" cy="727812"/>
            </a:xfrm>
            <a:custGeom>
              <a:avLst/>
              <a:gdLst>
                <a:gd name="T0" fmla="*/ 2147483647 w 357"/>
                <a:gd name="T1" fmla="*/ 2147483647 h 466"/>
                <a:gd name="T2" fmla="*/ 2147483647 w 357"/>
                <a:gd name="T3" fmla="*/ 2147483647 h 466"/>
                <a:gd name="T4" fmla="*/ 2147483647 w 357"/>
                <a:gd name="T5" fmla="*/ 2147483647 h 466"/>
                <a:gd name="T6" fmla="*/ 2147483647 w 357"/>
                <a:gd name="T7" fmla="*/ 2147483647 h 466"/>
                <a:gd name="T8" fmla="*/ 2147483647 w 357"/>
                <a:gd name="T9" fmla="*/ 2147483647 h 466"/>
                <a:gd name="T10" fmla="*/ 2147483647 w 357"/>
                <a:gd name="T11" fmla="*/ 2147483647 h 466"/>
                <a:gd name="T12" fmla="*/ 2147483647 w 357"/>
                <a:gd name="T13" fmla="*/ 2147483647 h 466"/>
                <a:gd name="T14" fmla="*/ 2147483647 w 357"/>
                <a:gd name="T15" fmla="*/ 2147483647 h 466"/>
                <a:gd name="T16" fmla="*/ 2147483647 w 357"/>
                <a:gd name="T17" fmla="*/ 2147483647 h 466"/>
                <a:gd name="T18" fmla="*/ 2147483647 w 357"/>
                <a:gd name="T19" fmla="*/ 2147483647 h 466"/>
                <a:gd name="T20" fmla="*/ 2147483647 w 357"/>
                <a:gd name="T21" fmla="*/ 2147483647 h 466"/>
                <a:gd name="T22" fmla="*/ 2147483647 w 357"/>
                <a:gd name="T23" fmla="*/ 2147483647 h 466"/>
                <a:gd name="T24" fmla="*/ 2147483647 w 357"/>
                <a:gd name="T25" fmla="*/ 2147483647 h 466"/>
                <a:gd name="T26" fmla="*/ 2147483647 w 357"/>
                <a:gd name="T27" fmla="*/ 2147483647 h 466"/>
                <a:gd name="T28" fmla="*/ 2147483647 w 357"/>
                <a:gd name="T29" fmla="*/ 2147483647 h 466"/>
                <a:gd name="T30" fmla="*/ 2147483647 w 357"/>
                <a:gd name="T31" fmla="*/ 2147483647 h 466"/>
                <a:gd name="T32" fmla="*/ 2147483647 w 357"/>
                <a:gd name="T33" fmla="*/ 2147483647 h 466"/>
                <a:gd name="T34" fmla="*/ 2147483647 w 357"/>
                <a:gd name="T35" fmla="*/ 2147483647 h 466"/>
                <a:gd name="T36" fmla="*/ 2147483647 w 357"/>
                <a:gd name="T37" fmla="*/ 0 h 466"/>
                <a:gd name="T38" fmla="*/ 2147483647 w 357"/>
                <a:gd name="T39" fmla="*/ 2147483647 h 466"/>
                <a:gd name="T40" fmla="*/ 2147483647 w 357"/>
                <a:gd name="T41" fmla="*/ 2147483647 h 466"/>
                <a:gd name="T42" fmla="*/ 2147483647 w 357"/>
                <a:gd name="T43" fmla="*/ 2147483647 h 466"/>
                <a:gd name="T44" fmla="*/ 2147483647 w 357"/>
                <a:gd name="T45" fmla="*/ 2147483647 h 466"/>
                <a:gd name="T46" fmla="*/ 2147483647 w 357"/>
                <a:gd name="T47" fmla="*/ 2147483647 h 466"/>
                <a:gd name="T48" fmla="*/ 2147483647 w 357"/>
                <a:gd name="T49" fmla="*/ 2147483647 h 466"/>
                <a:gd name="T50" fmla="*/ 2147483647 w 357"/>
                <a:gd name="T51" fmla="*/ 2147483647 h 466"/>
                <a:gd name="T52" fmla="*/ 2147483647 w 357"/>
                <a:gd name="T53" fmla="*/ 2147483647 h 466"/>
                <a:gd name="T54" fmla="*/ 2147483647 w 357"/>
                <a:gd name="T55" fmla="*/ 2147483647 h 466"/>
                <a:gd name="T56" fmla="*/ 2147483647 w 357"/>
                <a:gd name="T57" fmla="*/ 2147483647 h 466"/>
                <a:gd name="T58" fmla="*/ 2147483647 w 357"/>
                <a:gd name="T59" fmla="*/ 2147483647 h 466"/>
                <a:gd name="T60" fmla="*/ 2147483647 w 357"/>
                <a:gd name="T61" fmla="*/ 2147483647 h 466"/>
                <a:gd name="T62" fmla="*/ 2147483647 w 357"/>
                <a:gd name="T63" fmla="*/ 2147483647 h 466"/>
                <a:gd name="T64" fmla="*/ 2147483647 w 357"/>
                <a:gd name="T65" fmla="*/ 2147483647 h 466"/>
                <a:gd name="T66" fmla="*/ 2147483647 w 357"/>
                <a:gd name="T67" fmla="*/ 2147483647 h 466"/>
                <a:gd name="T68" fmla="*/ 2147483647 w 357"/>
                <a:gd name="T69" fmla="*/ 2147483647 h 466"/>
                <a:gd name="T70" fmla="*/ 2147483647 w 357"/>
                <a:gd name="T71" fmla="*/ 2147483647 h 466"/>
                <a:gd name="T72" fmla="*/ 2147483647 w 357"/>
                <a:gd name="T73" fmla="*/ 2147483647 h 466"/>
                <a:gd name="T74" fmla="*/ 2147483647 w 357"/>
                <a:gd name="T75" fmla="*/ 2147483647 h 466"/>
                <a:gd name="T76" fmla="*/ 2147483647 w 357"/>
                <a:gd name="T77" fmla="*/ 2147483647 h 466"/>
                <a:gd name="T78" fmla="*/ 2147483647 w 357"/>
                <a:gd name="T79" fmla="*/ 2147483647 h 466"/>
                <a:gd name="T80" fmla="*/ 2147483647 w 357"/>
                <a:gd name="T81" fmla="*/ 2147483647 h 466"/>
                <a:gd name="T82" fmla="*/ 2147483647 w 357"/>
                <a:gd name="T83" fmla="*/ 2147483647 h 466"/>
                <a:gd name="T84" fmla="*/ 2147483647 w 357"/>
                <a:gd name="T85" fmla="*/ 2147483647 h 466"/>
                <a:gd name="T86" fmla="*/ 2147483647 w 357"/>
                <a:gd name="T87" fmla="*/ 2147483647 h 46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57"/>
                <a:gd name="T133" fmla="*/ 0 h 466"/>
                <a:gd name="T134" fmla="*/ 357 w 357"/>
                <a:gd name="T135" fmla="*/ 466 h 46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57" h="466">
                  <a:moveTo>
                    <a:pt x="355" y="254"/>
                  </a:moveTo>
                  <a:lnTo>
                    <a:pt x="353" y="258"/>
                  </a:lnTo>
                  <a:lnTo>
                    <a:pt x="348" y="252"/>
                  </a:lnTo>
                  <a:lnTo>
                    <a:pt x="340" y="241"/>
                  </a:lnTo>
                  <a:lnTo>
                    <a:pt x="329" y="210"/>
                  </a:lnTo>
                  <a:lnTo>
                    <a:pt x="325" y="194"/>
                  </a:lnTo>
                  <a:lnTo>
                    <a:pt x="315" y="178"/>
                  </a:lnTo>
                  <a:lnTo>
                    <a:pt x="291" y="153"/>
                  </a:lnTo>
                  <a:lnTo>
                    <a:pt x="280" y="157"/>
                  </a:lnTo>
                  <a:lnTo>
                    <a:pt x="257" y="172"/>
                  </a:lnTo>
                  <a:lnTo>
                    <a:pt x="255" y="175"/>
                  </a:lnTo>
                  <a:lnTo>
                    <a:pt x="250" y="200"/>
                  </a:lnTo>
                  <a:lnTo>
                    <a:pt x="240" y="209"/>
                  </a:lnTo>
                  <a:lnTo>
                    <a:pt x="232" y="214"/>
                  </a:lnTo>
                  <a:lnTo>
                    <a:pt x="221" y="213"/>
                  </a:lnTo>
                  <a:lnTo>
                    <a:pt x="216" y="206"/>
                  </a:lnTo>
                  <a:lnTo>
                    <a:pt x="217" y="193"/>
                  </a:lnTo>
                  <a:lnTo>
                    <a:pt x="221" y="177"/>
                  </a:lnTo>
                  <a:lnTo>
                    <a:pt x="239" y="157"/>
                  </a:lnTo>
                  <a:lnTo>
                    <a:pt x="242" y="142"/>
                  </a:lnTo>
                  <a:lnTo>
                    <a:pt x="250" y="130"/>
                  </a:lnTo>
                  <a:lnTo>
                    <a:pt x="252" y="121"/>
                  </a:lnTo>
                  <a:lnTo>
                    <a:pt x="249" y="106"/>
                  </a:lnTo>
                  <a:lnTo>
                    <a:pt x="236" y="76"/>
                  </a:lnTo>
                  <a:lnTo>
                    <a:pt x="230" y="68"/>
                  </a:lnTo>
                  <a:lnTo>
                    <a:pt x="227" y="57"/>
                  </a:lnTo>
                  <a:lnTo>
                    <a:pt x="230" y="50"/>
                  </a:lnTo>
                  <a:lnTo>
                    <a:pt x="233" y="49"/>
                  </a:lnTo>
                  <a:lnTo>
                    <a:pt x="219" y="32"/>
                  </a:lnTo>
                  <a:lnTo>
                    <a:pt x="208" y="25"/>
                  </a:lnTo>
                  <a:lnTo>
                    <a:pt x="184" y="21"/>
                  </a:lnTo>
                  <a:lnTo>
                    <a:pt x="175" y="15"/>
                  </a:lnTo>
                  <a:lnTo>
                    <a:pt x="167" y="14"/>
                  </a:lnTo>
                  <a:lnTo>
                    <a:pt x="145" y="3"/>
                  </a:lnTo>
                  <a:lnTo>
                    <a:pt x="137" y="1"/>
                  </a:lnTo>
                  <a:lnTo>
                    <a:pt x="128" y="4"/>
                  </a:lnTo>
                  <a:lnTo>
                    <a:pt x="125" y="2"/>
                  </a:lnTo>
                  <a:lnTo>
                    <a:pt x="107" y="0"/>
                  </a:lnTo>
                  <a:lnTo>
                    <a:pt x="91" y="5"/>
                  </a:lnTo>
                  <a:lnTo>
                    <a:pt x="85" y="14"/>
                  </a:lnTo>
                  <a:lnTo>
                    <a:pt x="86" y="23"/>
                  </a:lnTo>
                  <a:lnTo>
                    <a:pt x="89" y="30"/>
                  </a:lnTo>
                  <a:lnTo>
                    <a:pt x="97" y="38"/>
                  </a:lnTo>
                  <a:lnTo>
                    <a:pt x="95" y="44"/>
                  </a:lnTo>
                  <a:lnTo>
                    <a:pt x="78" y="54"/>
                  </a:lnTo>
                  <a:lnTo>
                    <a:pt x="65" y="59"/>
                  </a:lnTo>
                  <a:lnTo>
                    <a:pt x="67" y="79"/>
                  </a:lnTo>
                  <a:lnTo>
                    <a:pt x="67" y="94"/>
                  </a:lnTo>
                  <a:lnTo>
                    <a:pt x="61" y="103"/>
                  </a:lnTo>
                  <a:lnTo>
                    <a:pt x="57" y="108"/>
                  </a:lnTo>
                  <a:lnTo>
                    <a:pt x="55" y="105"/>
                  </a:lnTo>
                  <a:lnTo>
                    <a:pt x="49" y="85"/>
                  </a:lnTo>
                  <a:lnTo>
                    <a:pt x="44" y="78"/>
                  </a:lnTo>
                  <a:lnTo>
                    <a:pt x="38" y="83"/>
                  </a:lnTo>
                  <a:lnTo>
                    <a:pt x="32" y="94"/>
                  </a:lnTo>
                  <a:lnTo>
                    <a:pt x="14" y="109"/>
                  </a:lnTo>
                  <a:lnTo>
                    <a:pt x="14" y="123"/>
                  </a:lnTo>
                  <a:lnTo>
                    <a:pt x="7" y="133"/>
                  </a:lnTo>
                  <a:lnTo>
                    <a:pt x="10" y="148"/>
                  </a:lnTo>
                  <a:lnTo>
                    <a:pt x="8" y="158"/>
                  </a:lnTo>
                  <a:lnTo>
                    <a:pt x="10" y="177"/>
                  </a:lnTo>
                  <a:lnTo>
                    <a:pt x="12" y="181"/>
                  </a:lnTo>
                  <a:lnTo>
                    <a:pt x="5" y="190"/>
                  </a:lnTo>
                  <a:lnTo>
                    <a:pt x="6" y="217"/>
                  </a:lnTo>
                  <a:lnTo>
                    <a:pt x="3" y="250"/>
                  </a:lnTo>
                  <a:lnTo>
                    <a:pt x="18" y="283"/>
                  </a:lnTo>
                  <a:lnTo>
                    <a:pt x="30" y="297"/>
                  </a:lnTo>
                  <a:lnTo>
                    <a:pt x="37" y="310"/>
                  </a:lnTo>
                  <a:lnTo>
                    <a:pt x="42" y="361"/>
                  </a:lnTo>
                  <a:lnTo>
                    <a:pt x="33" y="402"/>
                  </a:lnTo>
                  <a:lnTo>
                    <a:pt x="21" y="436"/>
                  </a:lnTo>
                  <a:lnTo>
                    <a:pt x="20" y="448"/>
                  </a:lnTo>
                  <a:lnTo>
                    <a:pt x="0" y="466"/>
                  </a:lnTo>
                  <a:lnTo>
                    <a:pt x="92" y="453"/>
                  </a:lnTo>
                  <a:lnTo>
                    <a:pt x="181" y="439"/>
                  </a:lnTo>
                  <a:lnTo>
                    <a:pt x="182" y="444"/>
                  </a:lnTo>
                  <a:lnTo>
                    <a:pt x="300" y="423"/>
                  </a:lnTo>
                  <a:lnTo>
                    <a:pt x="305" y="412"/>
                  </a:lnTo>
                  <a:lnTo>
                    <a:pt x="321" y="388"/>
                  </a:lnTo>
                  <a:lnTo>
                    <a:pt x="318" y="370"/>
                  </a:lnTo>
                  <a:lnTo>
                    <a:pt x="323" y="351"/>
                  </a:lnTo>
                  <a:lnTo>
                    <a:pt x="329" y="342"/>
                  </a:lnTo>
                  <a:lnTo>
                    <a:pt x="327" y="331"/>
                  </a:lnTo>
                  <a:lnTo>
                    <a:pt x="329" y="323"/>
                  </a:lnTo>
                  <a:lnTo>
                    <a:pt x="336" y="312"/>
                  </a:lnTo>
                  <a:lnTo>
                    <a:pt x="354" y="309"/>
                  </a:lnTo>
                  <a:lnTo>
                    <a:pt x="357" y="266"/>
                  </a:lnTo>
                  <a:lnTo>
                    <a:pt x="355" y="254"/>
                  </a:lnTo>
                  <a:close/>
                </a:path>
              </a:pathLst>
            </a:custGeom>
            <a:solidFill>
              <a:srgbClr val="026F3F"/>
            </a:solidFill>
            <a:ln w="6350">
              <a:solidFill>
                <a:srgbClr val="95989C"/>
              </a:solidFill>
              <a:round/>
              <a:headEnd/>
              <a:tailEnd/>
            </a:ln>
          </p:spPr>
          <p:txBody>
            <a:bodyPr/>
            <a:lstStyle/>
            <a:p>
              <a:endParaRPr lang="en-US"/>
            </a:p>
          </p:txBody>
        </p:sp>
        <p:sp>
          <p:nvSpPr>
            <p:cNvPr id="39" name="Freeform 47"/>
            <p:cNvSpPr>
              <a:spLocks/>
            </p:cNvSpPr>
            <p:nvPr/>
          </p:nvSpPr>
          <p:spPr bwMode="gray">
            <a:xfrm>
              <a:off x="5386304" y="2061538"/>
              <a:ext cx="712696" cy="776229"/>
            </a:xfrm>
            <a:custGeom>
              <a:avLst/>
              <a:gdLst>
                <a:gd name="T0" fmla="*/ 2147483647 w 477"/>
                <a:gd name="T1" fmla="*/ 2147483647 h 497"/>
                <a:gd name="T2" fmla="*/ 2147483647 w 477"/>
                <a:gd name="T3" fmla="*/ 2147483647 h 497"/>
                <a:gd name="T4" fmla="*/ 2147483647 w 477"/>
                <a:gd name="T5" fmla="*/ 2147483647 h 497"/>
                <a:gd name="T6" fmla="*/ 2147483647 w 477"/>
                <a:gd name="T7" fmla="*/ 2147483647 h 497"/>
                <a:gd name="T8" fmla="*/ 2147483647 w 477"/>
                <a:gd name="T9" fmla="*/ 2147483647 h 497"/>
                <a:gd name="T10" fmla="*/ 2147483647 w 477"/>
                <a:gd name="T11" fmla="*/ 2147483647 h 497"/>
                <a:gd name="T12" fmla="*/ 2147483647 w 477"/>
                <a:gd name="T13" fmla="*/ 2147483647 h 497"/>
                <a:gd name="T14" fmla="*/ 2147483647 w 477"/>
                <a:gd name="T15" fmla="*/ 2147483647 h 497"/>
                <a:gd name="T16" fmla="*/ 2147483647 w 477"/>
                <a:gd name="T17" fmla="*/ 2147483647 h 497"/>
                <a:gd name="T18" fmla="*/ 0 w 477"/>
                <a:gd name="T19" fmla="*/ 2147483647 h 497"/>
                <a:gd name="T20" fmla="*/ 2147483647 w 477"/>
                <a:gd name="T21" fmla="*/ 2147483647 h 497"/>
                <a:gd name="T22" fmla="*/ 2147483647 w 477"/>
                <a:gd name="T23" fmla="*/ 2147483647 h 497"/>
                <a:gd name="T24" fmla="*/ 2147483647 w 477"/>
                <a:gd name="T25" fmla="*/ 2147483647 h 497"/>
                <a:gd name="T26" fmla="*/ 2147483647 w 477"/>
                <a:gd name="T27" fmla="*/ 2147483647 h 497"/>
                <a:gd name="T28" fmla="*/ 2147483647 w 477"/>
                <a:gd name="T29" fmla="*/ 2147483647 h 497"/>
                <a:gd name="T30" fmla="*/ 2147483647 w 477"/>
                <a:gd name="T31" fmla="*/ 2147483647 h 497"/>
                <a:gd name="T32" fmla="*/ 2147483647 w 477"/>
                <a:gd name="T33" fmla="*/ 2147483647 h 497"/>
                <a:gd name="T34" fmla="*/ 2147483647 w 477"/>
                <a:gd name="T35" fmla="*/ 2147483647 h 497"/>
                <a:gd name="T36" fmla="*/ 2147483647 w 477"/>
                <a:gd name="T37" fmla="*/ 2147483647 h 497"/>
                <a:gd name="T38" fmla="*/ 2147483647 w 477"/>
                <a:gd name="T39" fmla="*/ 2147483647 h 497"/>
                <a:gd name="T40" fmla="*/ 2147483647 w 477"/>
                <a:gd name="T41" fmla="*/ 2147483647 h 497"/>
                <a:gd name="T42" fmla="*/ 2147483647 w 477"/>
                <a:gd name="T43" fmla="*/ 2147483647 h 497"/>
                <a:gd name="T44" fmla="*/ 2147483647 w 477"/>
                <a:gd name="T45" fmla="*/ 2147483647 h 497"/>
                <a:gd name="T46" fmla="*/ 2147483647 w 477"/>
                <a:gd name="T47" fmla="*/ 2147483647 h 497"/>
                <a:gd name="T48" fmla="*/ 2147483647 w 477"/>
                <a:gd name="T49" fmla="*/ 2147483647 h 497"/>
                <a:gd name="T50" fmla="*/ 2147483647 w 477"/>
                <a:gd name="T51" fmla="*/ 2147483647 h 497"/>
                <a:gd name="T52" fmla="*/ 2147483647 w 477"/>
                <a:gd name="T53" fmla="*/ 2147483647 h 497"/>
                <a:gd name="T54" fmla="*/ 2147483647 w 477"/>
                <a:gd name="T55" fmla="*/ 2147483647 h 497"/>
                <a:gd name="T56" fmla="*/ 2147483647 w 477"/>
                <a:gd name="T57" fmla="*/ 2147483647 h 497"/>
                <a:gd name="T58" fmla="*/ 2147483647 w 477"/>
                <a:gd name="T59" fmla="*/ 2147483647 h 497"/>
                <a:gd name="T60" fmla="*/ 2147483647 w 477"/>
                <a:gd name="T61" fmla="*/ 2147483647 h 497"/>
                <a:gd name="T62" fmla="*/ 2147483647 w 477"/>
                <a:gd name="T63" fmla="*/ 2147483647 h 497"/>
                <a:gd name="T64" fmla="*/ 2147483647 w 477"/>
                <a:gd name="T65" fmla="*/ 2147483647 h 497"/>
                <a:gd name="T66" fmla="*/ 2147483647 w 477"/>
                <a:gd name="T67" fmla="*/ 2147483647 h 497"/>
                <a:gd name="T68" fmla="*/ 2147483647 w 477"/>
                <a:gd name="T69" fmla="*/ 2147483647 h 497"/>
                <a:gd name="T70" fmla="*/ 2147483647 w 477"/>
                <a:gd name="T71" fmla="*/ 2147483647 h 497"/>
                <a:gd name="T72" fmla="*/ 2147483647 w 477"/>
                <a:gd name="T73" fmla="*/ 2147483647 h 497"/>
                <a:gd name="T74" fmla="*/ 2147483647 w 477"/>
                <a:gd name="T75" fmla="*/ 2147483647 h 497"/>
                <a:gd name="T76" fmla="*/ 2147483647 w 477"/>
                <a:gd name="T77" fmla="*/ 2147483647 h 497"/>
                <a:gd name="T78" fmla="*/ 2147483647 w 477"/>
                <a:gd name="T79" fmla="*/ 2147483647 h 497"/>
                <a:gd name="T80" fmla="*/ 2147483647 w 477"/>
                <a:gd name="T81" fmla="*/ 2147483647 h 497"/>
                <a:gd name="T82" fmla="*/ 2147483647 w 477"/>
                <a:gd name="T83" fmla="*/ 2147483647 h 497"/>
                <a:gd name="T84" fmla="*/ 2147483647 w 477"/>
                <a:gd name="T85" fmla="*/ 2147483647 h 497"/>
                <a:gd name="T86" fmla="*/ 2147483647 w 477"/>
                <a:gd name="T87" fmla="*/ 2147483647 h 497"/>
                <a:gd name="T88" fmla="*/ 2147483647 w 477"/>
                <a:gd name="T89" fmla="*/ 2147483647 h 497"/>
                <a:gd name="T90" fmla="*/ 2147483647 w 477"/>
                <a:gd name="T91" fmla="*/ 2147483647 h 497"/>
                <a:gd name="T92" fmla="*/ 2147483647 w 477"/>
                <a:gd name="T93" fmla="*/ 2147483647 h 49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77"/>
                <a:gd name="T142" fmla="*/ 0 h 497"/>
                <a:gd name="T143" fmla="*/ 477 w 477"/>
                <a:gd name="T144" fmla="*/ 497 h 49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77" h="497">
                  <a:moveTo>
                    <a:pt x="189" y="34"/>
                  </a:moveTo>
                  <a:lnTo>
                    <a:pt x="160" y="33"/>
                  </a:lnTo>
                  <a:lnTo>
                    <a:pt x="155" y="40"/>
                  </a:lnTo>
                  <a:lnTo>
                    <a:pt x="152" y="37"/>
                  </a:lnTo>
                  <a:lnTo>
                    <a:pt x="155" y="21"/>
                  </a:lnTo>
                  <a:lnTo>
                    <a:pt x="152" y="7"/>
                  </a:lnTo>
                  <a:lnTo>
                    <a:pt x="143" y="0"/>
                  </a:lnTo>
                  <a:lnTo>
                    <a:pt x="93" y="37"/>
                  </a:lnTo>
                  <a:lnTo>
                    <a:pt x="75" y="44"/>
                  </a:lnTo>
                  <a:lnTo>
                    <a:pt x="63" y="42"/>
                  </a:lnTo>
                  <a:lnTo>
                    <a:pt x="57" y="34"/>
                  </a:lnTo>
                  <a:lnTo>
                    <a:pt x="48" y="29"/>
                  </a:lnTo>
                  <a:lnTo>
                    <a:pt x="45" y="38"/>
                  </a:lnTo>
                  <a:lnTo>
                    <a:pt x="39" y="38"/>
                  </a:lnTo>
                  <a:lnTo>
                    <a:pt x="45" y="103"/>
                  </a:lnTo>
                  <a:lnTo>
                    <a:pt x="40" y="110"/>
                  </a:lnTo>
                  <a:lnTo>
                    <a:pt x="14" y="125"/>
                  </a:lnTo>
                  <a:lnTo>
                    <a:pt x="8" y="142"/>
                  </a:lnTo>
                  <a:lnTo>
                    <a:pt x="0" y="149"/>
                  </a:lnTo>
                  <a:lnTo>
                    <a:pt x="0" y="164"/>
                  </a:lnTo>
                  <a:lnTo>
                    <a:pt x="13" y="166"/>
                  </a:lnTo>
                  <a:lnTo>
                    <a:pt x="21" y="180"/>
                  </a:lnTo>
                  <a:lnTo>
                    <a:pt x="14" y="196"/>
                  </a:lnTo>
                  <a:lnTo>
                    <a:pt x="17" y="216"/>
                  </a:lnTo>
                  <a:lnTo>
                    <a:pt x="13" y="221"/>
                  </a:lnTo>
                  <a:lnTo>
                    <a:pt x="17" y="238"/>
                  </a:lnTo>
                  <a:lnTo>
                    <a:pt x="14" y="256"/>
                  </a:lnTo>
                  <a:lnTo>
                    <a:pt x="22" y="267"/>
                  </a:lnTo>
                  <a:lnTo>
                    <a:pt x="41" y="272"/>
                  </a:lnTo>
                  <a:lnTo>
                    <a:pt x="50" y="282"/>
                  </a:lnTo>
                  <a:lnTo>
                    <a:pt x="64" y="280"/>
                  </a:lnTo>
                  <a:lnTo>
                    <a:pt x="78" y="287"/>
                  </a:lnTo>
                  <a:lnTo>
                    <a:pt x="95" y="303"/>
                  </a:lnTo>
                  <a:lnTo>
                    <a:pt x="102" y="318"/>
                  </a:lnTo>
                  <a:lnTo>
                    <a:pt x="143" y="341"/>
                  </a:lnTo>
                  <a:lnTo>
                    <a:pt x="151" y="355"/>
                  </a:lnTo>
                  <a:lnTo>
                    <a:pt x="158" y="386"/>
                  </a:lnTo>
                  <a:lnTo>
                    <a:pt x="171" y="451"/>
                  </a:lnTo>
                  <a:lnTo>
                    <a:pt x="181" y="470"/>
                  </a:lnTo>
                  <a:lnTo>
                    <a:pt x="212" y="479"/>
                  </a:lnTo>
                  <a:lnTo>
                    <a:pt x="218" y="489"/>
                  </a:lnTo>
                  <a:lnTo>
                    <a:pt x="218" y="497"/>
                  </a:lnTo>
                  <a:lnTo>
                    <a:pt x="338" y="485"/>
                  </a:lnTo>
                  <a:lnTo>
                    <a:pt x="458" y="469"/>
                  </a:lnTo>
                  <a:lnTo>
                    <a:pt x="456" y="449"/>
                  </a:lnTo>
                  <a:lnTo>
                    <a:pt x="453" y="437"/>
                  </a:lnTo>
                  <a:lnTo>
                    <a:pt x="443" y="412"/>
                  </a:lnTo>
                  <a:lnTo>
                    <a:pt x="439" y="387"/>
                  </a:lnTo>
                  <a:lnTo>
                    <a:pt x="441" y="366"/>
                  </a:lnTo>
                  <a:lnTo>
                    <a:pt x="450" y="335"/>
                  </a:lnTo>
                  <a:lnTo>
                    <a:pt x="448" y="314"/>
                  </a:lnTo>
                  <a:lnTo>
                    <a:pt x="450" y="298"/>
                  </a:lnTo>
                  <a:lnTo>
                    <a:pt x="455" y="269"/>
                  </a:lnTo>
                  <a:lnTo>
                    <a:pt x="453" y="255"/>
                  </a:lnTo>
                  <a:lnTo>
                    <a:pt x="454" y="237"/>
                  </a:lnTo>
                  <a:lnTo>
                    <a:pt x="459" y="217"/>
                  </a:lnTo>
                  <a:lnTo>
                    <a:pt x="468" y="193"/>
                  </a:lnTo>
                  <a:lnTo>
                    <a:pt x="477" y="164"/>
                  </a:lnTo>
                  <a:lnTo>
                    <a:pt x="472" y="151"/>
                  </a:lnTo>
                  <a:lnTo>
                    <a:pt x="454" y="176"/>
                  </a:lnTo>
                  <a:lnTo>
                    <a:pt x="455" y="190"/>
                  </a:lnTo>
                  <a:lnTo>
                    <a:pt x="453" y="201"/>
                  </a:lnTo>
                  <a:lnTo>
                    <a:pt x="443" y="205"/>
                  </a:lnTo>
                  <a:lnTo>
                    <a:pt x="413" y="240"/>
                  </a:lnTo>
                  <a:lnTo>
                    <a:pt x="412" y="232"/>
                  </a:lnTo>
                  <a:lnTo>
                    <a:pt x="419" y="208"/>
                  </a:lnTo>
                  <a:lnTo>
                    <a:pt x="421" y="201"/>
                  </a:lnTo>
                  <a:lnTo>
                    <a:pt x="431" y="192"/>
                  </a:lnTo>
                  <a:lnTo>
                    <a:pt x="438" y="172"/>
                  </a:lnTo>
                  <a:lnTo>
                    <a:pt x="433" y="173"/>
                  </a:lnTo>
                  <a:lnTo>
                    <a:pt x="434" y="172"/>
                  </a:lnTo>
                  <a:lnTo>
                    <a:pt x="421" y="165"/>
                  </a:lnTo>
                  <a:lnTo>
                    <a:pt x="426" y="146"/>
                  </a:lnTo>
                  <a:lnTo>
                    <a:pt x="423" y="142"/>
                  </a:lnTo>
                  <a:lnTo>
                    <a:pt x="407" y="147"/>
                  </a:lnTo>
                  <a:lnTo>
                    <a:pt x="406" y="137"/>
                  </a:lnTo>
                  <a:lnTo>
                    <a:pt x="411" y="130"/>
                  </a:lnTo>
                  <a:lnTo>
                    <a:pt x="408" y="124"/>
                  </a:lnTo>
                  <a:lnTo>
                    <a:pt x="411" y="120"/>
                  </a:lnTo>
                  <a:lnTo>
                    <a:pt x="407" y="113"/>
                  </a:lnTo>
                  <a:lnTo>
                    <a:pt x="408" y="110"/>
                  </a:lnTo>
                  <a:lnTo>
                    <a:pt x="399" y="103"/>
                  </a:lnTo>
                  <a:lnTo>
                    <a:pt x="381" y="100"/>
                  </a:lnTo>
                  <a:lnTo>
                    <a:pt x="383" y="92"/>
                  </a:lnTo>
                  <a:lnTo>
                    <a:pt x="380" y="86"/>
                  </a:lnTo>
                  <a:lnTo>
                    <a:pt x="345" y="79"/>
                  </a:lnTo>
                  <a:lnTo>
                    <a:pt x="337" y="83"/>
                  </a:lnTo>
                  <a:lnTo>
                    <a:pt x="320" y="81"/>
                  </a:lnTo>
                  <a:lnTo>
                    <a:pt x="296" y="72"/>
                  </a:lnTo>
                  <a:lnTo>
                    <a:pt x="214" y="59"/>
                  </a:lnTo>
                  <a:lnTo>
                    <a:pt x="205" y="41"/>
                  </a:lnTo>
                  <a:lnTo>
                    <a:pt x="195" y="36"/>
                  </a:lnTo>
                  <a:lnTo>
                    <a:pt x="190" y="38"/>
                  </a:lnTo>
                  <a:lnTo>
                    <a:pt x="189" y="34"/>
                  </a:lnTo>
                  <a:close/>
                </a:path>
              </a:pathLst>
            </a:custGeom>
            <a:solidFill>
              <a:srgbClr val="026F3F"/>
            </a:solidFill>
            <a:ln w="6350">
              <a:solidFill>
                <a:srgbClr val="95989C"/>
              </a:solidFill>
              <a:round/>
              <a:headEnd/>
              <a:tailEnd/>
            </a:ln>
          </p:spPr>
          <p:txBody>
            <a:bodyPr/>
            <a:lstStyle/>
            <a:p>
              <a:endParaRPr lang="en-US"/>
            </a:p>
          </p:txBody>
        </p:sp>
        <p:sp>
          <p:nvSpPr>
            <p:cNvPr id="40" name="Freeform 48"/>
            <p:cNvSpPr>
              <a:spLocks/>
            </p:cNvSpPr>
            <p:nvPr/>
          </p:nvSpPr>
          <p:spPr bwMode="gray">
            <a:xfrm>
              <a:off x="5980965" y="3315688"/>
              <a:ext cx="989108" cy="554449"/>
            </a:xfrm>
            <a:custGeom>
              <a:avLst/>
              <a:gdLst>
                <a:gd name="T0" fmla="*/ 2147483647 w 662"/>
                <a:gd name="T1" fmla="*/ 2147483647 h 355"/>
                <a:gd name="T2" fmla="*/ 2147483647 w 662"/>
                <a:gd name="T3" fmla="*/ 2147483647 h 355"/>
                <a:gd name="T4" fmla="*/ 2147483647 w 662"/>
                <a:gd name="T5" fmla="*/ 2147483647 h 355"/>
                <a:gd name="T6" fmla="*/ 2147483647 w 662"/>
                <a:gd name="T7" fmla="*/ 2147483647 h 355"/>
                <a:gd name="T8" fmla="*/ 2147483647 w 662"/>
                <a:gd name="T9" fmla="*/ 2147483647 h 355"/>
                <a:gd name="T10" fmla="*/ 2147483647 w 662"/>
                <a:gd name="T11" fmla="*/ 2147483647 h 355"/>
                <a:gd name="T12" fmla="*/ 2147483647 w 662"/>
                <a:gd name="T13" fmla="*/ 2147483647 h 355"/>
                <a:gd name="T14" fmla="*/ 2147483647 w 662"/>
                <a:gd name="T15" fmla="*/ 2147483647 h 355"/>
                <a:gd name="T16" fmla="*/ 2147483647 w 662"/>
                <a:gd name="T17" fmla="*/ 2147483647 h 355"/>
                <a:gd name="T18" fmla="*/ 2147483647 w 662"/>
                <a:gd name="T19" fmla="*/ 2147483647 h 355"/>
                <a:gd name="T20" fmla="*/ 2147483647 w 662"/>
                <a:gd name="T21" fmla="*/ 2147483647 h 355"/>
                <a:gd name="T22" fmla="*/ 2147483647 w 662"/>
                <a:gd name="T23" fmla="*/ 2147483647 h 355"/>
                <a:gd name="T24" fmla="*/ 2147483647 w 662"/>
                <a:gd name="T25" fmla="*/ 2147483647 h 355"/>
                <a:gd name="T26" fmla="*/ 2147483647 w 662"/>
                <a:gd name="T27" fmla="*/ 2147483647 h 355"/>
                <a:gd name="T28" fmla="*/ 2147483647 w 662"/>
                <a:gd name="T29" fmla="*/ 2147483647 h 355"/>
                <a:gd name="T30" fmla="*/ 2147483647 w 662"/>
                <a:gd name="T31" fmla="*/ 2147483647 h 355"/>
                <a:gd name="T32" fmla="*/ 2147483647 w 662"/>
                <a:gd name="T33" fmla="*/ 2147483647 h 355"/>
                <a:gd name="T34" fmla="*/ 2147483647 w 662"/>
                <a:gd name="T35" fmla="*/ 2147483647 h 355"/>
                <a:gd name="T36" fmla="*/ 2147483647 w 662"/>
                <a:gd name="T37" fmla="*/ 2147483647 h 355"/>
                <a:gd name="T38" fmla="*/ 2147483647 w 662"/>
                <a:gd name="T39" fmla="*/ 2147483647 h 355"/>
                <a:gd name="T40" fmla="*/ 2147483647 w 662"/>
                <a:gd name="T41" fmla="*/ 2147483647 h 355"/>
                <a:gd name="T42" fmla="*/ 2147483647 w 662"/>
                <a:gd name="T43" fmla="*/ 2147483647 h 355"/>
                <a:gd name="T44" fmla="*/ 2147483647 w 662"/>
                <a:gd name="T45" fmla="*/ 2147483647 h 355"/>
                <a:gd name="T46" fmla="*/ 2147483647 w 662"/>
                <a:gd name="T47" fmla="*/ 2147483647 h 355"/>
                <a:gd name="T48" fmla="*/ 2147483647 w 662"/>
                <a:gd name="T49" fmla="*/ 2147483647 h 355"/>
                <a:gd name="T50" fmla="*/ 2147483647 w 662"/>
                <a:gd name="T51" fmla="*/ 2147483647 h 355"/>
                <a:gd name="T52" fmla="*/ 2147483647 w 662"/>
                <a:gd name="T53" fmla="*/ 2147483647 h 355"/>
                <a:gd name="T54" fmla="*/ 2147483647 w 662"/>
                <a:gd name="T55" fmla="*/ 2147483647 h 355"/>
                <a:gd name="T56" fmla="*/ 2147483647 w 662"/>
                <a:gd name="T57" fmla="*/ 2147483647 h 355"/>
                <a:gd name="T58" fmla="*/ 2147483647 w 662"/>
                <a:gd name="T59" fmla="*/ 2147483647 h 355"/>
                <a:gd name="T60" fmla="*/ 2147483647 w 662"/>
                <a:gd name="T61" fmla="*/ 2147483647 h 355"/>
                <a:gd name="T62" fmla="*/ 2147483647 w 662"/>
                <a:gd name="T63" fmla="*/ 2147483647 h 355"/>
                <a:gd name="T64" fmla="*/ 2147483647 w 662"/>
                <a:gd name="T65" fmla="*/ 2147483647 h 355"/>
                <a:gd name="T66" fmla="*/ 2147483647 w 662"/>
                <a:gd name="T67" fmla="*/ 2147483647 h 355"/>
                <a:gd name="T68" fmla="*/ 2147483647 w 662"/>
                <a:gd name="T69" fmla="*/ 2147483647 h 355"/>
                <a:gd name="T70" fmla="*/ 2147483647 w 662"/>
                <a:gd name="T71" fmla="*/ 2147483647 h 355"/>
                <a:gd name="T72" fmla="*/ 2147483647 w 662"/>
                <a:gd name="T73" fmla="*/ 2147483647 h 355"/>
                <a:gd name="T74" fmla="*/ 2147483647 w 662"/>
                <a:gd name="T75" fmla="*/ 2147483647 h 355"/>
                <a:gd name="T76" fmla="*/ 2147483647 w 662"/>
                <a:gd name="T77" fmla="*/ 2147483647 h 355"/>
                <a:gd name="T78" fmla="*/ 2147483647 w 662"/>
                <a:gd name="T79" fmla="*/ 2147483647 h 355"/>
                <a:gd name="T80" fmla="*/ 2147483647 w 662"/>
                <a:gd name="T81" fmla="*/ 2147483647 h 355"/>
                <a:gd name="T82" fmla="*/ 2147483647 w 662"/>
                <a:gd name="T83" fmla="*/ 2147483647 h 355"/>
                <a:gd name="T84" fmla="*/ 2147483647 w 662"/>
                <a:gd name="T85" fmla="*/ 2147483647 h 355"/>
                <a:gd name="T86" fmla="*/ 2147483647 w 662"/>
                <a:gd name="T87" fmla="*/ 2147483647 h 355"/>
                <a:gd name="T88" fmla="*/ 2147483647 w 662"/>
                <a:gd name="T89" fmla="*/ 2147483647 h 355"/>
                <a:gd name="T90" fmla="*/ 2147483647 w 662"/>
                <a:gd name="T91" fmla="*/ 2147483647 h 355"/>
                <a:gd name="T92" fmla="*/ 2147483647 w 662"/>
                <a:gd name="T93" fmla="*/ 2147483647 h 355"/>
                <a:gd name="T94" fmla="*/ 2147483647 w 662"/>
                <a:gd name="T95" fmla="*/ 2147483647 h 355"/>
                <a:gd name="T96" fmla="*/ 2147483647 w 662"/>
                <a:gd name="T97" fmla="*/ 2147483647 h 355"/>
                <a:gd name="T98" fmla="*/ 2147483647 w 662"/>
                <a:gd name="T99" fmla="*/ 2147483647 h 355"/>
                <a:gd name="T100" fmla="*/ 2147483647 w 662"/>
                <a:gd name="T101" fmla="*/ 2147483647 h 35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62"/>
                <a:gd name="T154" fmla="*/ 0 h 355"/>
                <a:gd name="T155" fmla="*/ 662 w 662"/>
                <a:gd name="T156" fmla="*/ 355 h 35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62" h="355">
                  <a:moveTo>
                    <a:pt x="392" y="282"/>
                  </a:moveTo>
                  <a:lnTo>
                    <a:pt x="525" y="259"/>
                  </a:lnTo>
                  <a:lnTo>
                    <a:pt x="574" y="242"/>
                  </a:lnTo>
                  <a:lnTo>
                    <a:pt x="578" y="230"/>
                  </a:lnTo>
                  <a:lnTo>
                    <a:pt x="595" y="221"/>
                  </a:lnTo>
                  <a:lnTo>
                    <a:pt x="595" y="211"/>
                  </a:lnTo>
                  <a:lnTo>
                    <a:pt x="605" y="203"/>
                  </a:lnTo>
                  <a:lnTo>
                    <a:pt x="605" y="193"/>
                  </a:lnTo>
                  <a:lnTo>
                    <a:pt x="631" y="171"/>
                  </a:lnTo>
                  <a:lnTo>
                    <a:pt x="662" y="135"/>
                  </a:lnTo>
                  <a:lnTo>
                    <a:pt x="646" y="135"/>
                  </a:lnTo>
                  <a:lnTo>
                    <a:pt x="641" y="127"/>
                  </a:lnTo>
                  <a:lnTo>
                    <a:pt x="629" y="124"/>
                  </a:lnTo>
                  <a:lnTo>
                    <a:pt x="626" y="115"/>
                  </a:lnTo>
                  <a:lnTo>
                    <a:pt x="606" y="99"/>
                  </a:lnTo>
                  <a:lnTo>
                    <a:pt x="607" y="94"/>
                  </a:lnTo>
                  <a:lnTo>
                    <a:pt x="589" y="77"/>
                  </a:lnTo>
                  <a:lnTo>
                    <a:pt x="592" y="66"/>
                  </a:lnTo>
                  <a:lnTo>
                    <a:pt x="586" y="47"/>
                  </a:lnTo>
                  <a:lnTo>
                    <a:pt x="588" y="48"/>
                  </a:lnTo>
                  <a:lnTo>
                    <a:pt x="574" y="36"/>
                  </a:lnTo>
                  <a:lnTo>
                    <a:pt x="561" y="32"/>
                  </a:lnTo>
                  <a:lnTo>
                    <a:pt x="553" y="16"/>
                  </a:lnTo>
                  <a:lnTo>
                    <a:pt x="542" y="21"/>
                  </a:lnTo>
                  <a:lnTo>
                    <a:pt x="533" y="35"/>
                  </a:lnTo>
                  <a:lnTo>
                    <a:pt x="520" y="40"/>
                  </a:lnTo>
                  <a:lnTo>
                    <a:pt x="499" y="30"/>
                  </a:lnTo>
                  <a:lnTo>
                    <a:pt x="491" y="35"/>
                  </a:lnTo>
                  <a:lnTo>
                    <a:pt x="488" y="42"/>
                  </a:lnTo>
                  <a:lnTo>
                    <a:pt x="480" y="40"/>
                  </a:lnTo>
                  <a:lnTo>
                    <a:pt x="466" y="29"/>
                  </a:lnTo>
                  <a:lnTo>
                    <a:pt x="435" y="29"/>
                  </a:lnTo>
                  <a:lnTo>
                    <a:pt x="424" y="8"/>
                  </a:lnTo>
                  <a:lnTo>
                    <a:pt x="408" y="0"/>
                  </a:lnTo>
                  <a:lnTo>
                    <a:pt x="395" y="6"/>
                  </a:lnTo>
                  <a:lnTo>
                    <a:pt x="383" y="0"/>
                  </a:lnTo>
                  <a:lnTo>
                    <a:pt x="376" y="7"/>
                  </a:lnTo>
                  <a:lnTo>
                    <a:pt x="371" y="13"/>
                  </a:lnTo>
                  <a:lnTo>
                    <a:pt x="378" y="20"/>
                  </a:lnTo>
                  <a:lnTo>
                    <a:pt x="375" y="28"/>
                  </a:lnTo>
                  <a:lnTo>
                    <a:pt x="383" y="30"/>
                  </a:lnTo>
                  <a:lnTo>
                    <a:pt x="383" y="42"/>
                  </a:lnTo>
                  <a:lnTo>
                    <a:pt x="368" y="44"/>
                  </a:lnTo>
                  <a:lnTo>
                    <a:pt x="352" y="57"/>
                  </a:lnTo>
                  <a:lnTo>
                    <a:pt x="343" y="52"/>
                  </a:lnTo>
                  <a:lnTo>
                    <a:pt x="327" y="56"/>
                  </a:lnTo>
                  <a:lnTo>
                    <a:pt x="333" y="77"/>
                  </a:lnTo>
                  <a:lnTo>
                    <a:pt x="317" y="90"/>
                  </a:lnTo>
                  <a:lnTo>
                    <a:pt x="314" y="108"/>
                  </a:lnTo>
                  <a:lnTo>
                    <a:pt x="301" y="112"/>
                  </a:lnTo>
                  <a:lnTo>
                    <a:pt x="297" y="124"/>
                  </a:lnTo>
                  <a:lnTo>
                    <a:pt x="297" y="140"/>
                  </a:lnTo>
                  <a:lnTo>
                    <a:pt x="287" y="150"/>
                  </a:lnTo>
                  <a:lnTo>
                    <a:pt x="265" y="142"/>
                  </a:lnTo>
                  <a:lnTo>
                    <a:pt x="263" y="134"/>
                  </a:lnTo>
                  <a:lnTo>
                    <a:pt x="254" y="128"/>
                  </a:lnTo>
                  <a:lnTo>
                    <a:pt x="258" y="135"/>
                  </a:lnTo>
                  <a:lnTo>
                    <a:pt x="247" y="138"/>
                  </a:lnTo>
                  <a:lnTo>
                    <a:pt x="250" y="144"/>
                  </a:lnTo>
                  <a:lnTo>
                    <a:pt x="243" y="148"/>
                  </a:lnTo>
                  <a:lnTo>
                    <a:pt x="246" y="160"/>
                  </a:lnTo>
                  <a:lnTo>
                    <a:pt x="239" y="163"/>
                  </a:lnTo>
                  <a:lnTo>
                    <a:pt x="236" y="171"/>
                  </a:lnTo>
                  <a:lnTo>
                    <a:pt x="233" y="165"/>
                  </a:lnTo>
                  <a:lnTo>
                    <a:pt x="225" y="166"/>
                  </a:lnTo>
                  <a:lnTo>
                    <a:pt x="216" y="158"/>
                  </a:lnTo>
                  <a:lnTo>
                    <a:pt x="200" y="168"/>
                  </a:lnTo>
                  <a:lnTo>
                    <a:pt x="193" y="184"/>
                  </a:lnTo>
                  <a:lnTo>
                    <a:pt x="164" y="170"/>
                  </a:lnTo>
                  <a:lnTo>
                    <a:pt x="152" y="175"/>
                  </a:lnTo>
                  <a:lnTo>
                    <a:pt x="148" y="169"/>
                  </a:lnTo>
                  <a:lnTo>
                    <a:pt x="150" y="182"/>
                  </a:lnTo>
                  <a:lnTo>
                    <a:pt x="144" y="186"/>
                  </a:lnTo>
                  <a:lnTo>
                    <a:pt x="140" y="177"/>
                  </a:lnTo>
                  <a:lnTo>
                    <a:pt x="130" y="183"/>
                  </a:lnTo>
                  <a:lnTo>
                    <a:pt x="123" y="177"/>
                  </a:lnTo>
                  <a:lnTo>
                    <a:pt x="118" y="181"/>
                  </a:lnTo>
                  <a:lnTo>
                    <a:pt x="123" y="190"/>
                  </a:lnTo>
                  <a:lnTo>
                    <a:pt x="117" y="195"/>
                  </a:lnTo>
                  <a:lnTo>
                    <a:pt x="109" y="192"/>
                  </a:lnTo>
                  <a:lnTo>
                    <a:pt x="102" y="211"/>
                  </a:lnTo>
                  <a:lnTo>
                    <a:pt x="111" y="230"/>
                  </a:lnTo>
                  <a:lnTo>
                    <a:pt x="76" y="244"/>
                  </a:lnTo>
                  <a:lnTo>
                    <a:pt x="75" y="257"/>
                  </a:lnTo>
                  <a:lnTo>
                    <a:pt x="85" y="271"/>
                  </a:lnTo>
                  <a:lnTo>
                    <a:pt x="76" y="282"/>
                  </a:lnTo>
                  <a:lnTo>
                    <a:pt x="32" y="269"/>
                  </a:lnTo>
                  <a:lnTo>
                    <a:pt x="17" y="288"/>
                  </a:lnTo>
                  <a:lnTo>
                    <a:pt x="22" y="297"/>
                  </a:lnTo>
                  <a:lnTo>
                    <a:pt x="23" y="300"/>
                  </a:lnTo>
                  <a:lnTo>
                    <a:pt x="26" y="321"/>
                  </a:lnTo>
                  <a:lnTo>
                    <a:pt x="17" y="345"/>
                  </a:lnTo>
                  <a:lnTo>
                    <a:pt x="5" y="340"/>
                  </a:lnTo>
                  <a:lnTo>
                    <a:pt x="0" y="355"/>
                  </a:lnTo>
                  <a:lnTo>
                    <a:pt x="129" y="339"/>
                  </a:lnTo>
                  <a:lnTo>
                    <a:pt x="124" y="318"/>
                  </a:lnTo>
                  <a:lnTo>
                    <a:pt x="143" y="317"/>
                  </a:lnTo>
                  <a:lnTo>
                    <a:pt x="145" y="321"/>
                  </a:lnTo>
                  <a:lnTo>
                    <a:pt x="261" y="305"/>
                  </a:lnTo>
                  <a:lnTo>
                    <a:pt x="265" y="300"/>
                  </a:lnTo>
                  <a:lnTo>
                    <a:pt x="392" y="282"/>
                  </a:lnTo>
                  <a:close/>
                </a:path>
              </a:pathLst>
            </a:custGeom>
            <a:solidFill>
              <a:schemeClr val="bg1"/>
            </a:solidFill>
            <a:ln w="6350">
              <a:solidFill>
                <a:srgbClr val="969696"/>
              </a:solidFill>
              <a:round/>
              <a:headEnd/>
              <a:tailEnd/>
            </a:ln>
          </p:spPr>
          <p:txBody>
            <a:bodyPr/>
            <a:lstStyle/>
            <a:p>
              <a:endParaRPr lang="en-US"/>
            </a:p>
          </p:txBody>
        </p:sp>
        <p:sp>
          <p:nvSpPr>
            <p:cNvPr id="41" name="Freeform 49"/>
            <p:cNvSpPr>
              <a:spLocks/>
            </p:cNvSpPr>
            <p:nvPr/>
          </p:nvSpPr>
          <p:spPr bwMode="gray">
            <a:xfrm>
              <a:off x="5886835" y="3665537"/>
              <a:ext cx="1159437" cy="477920"/>
            </a:xfrm>
            <a:custGeom>
              <a:avLst/>
              <a:gdLst>
                <a:gd name="T0" fmla="*/ 2147483647 w 776"/>
                <a:gd name="T1" fmla="*/ 0 h 306"/>
                <a:gd name="T2" fmla="*/ 2147483647 w 776"/>
                <a:gd name="T3" fmla="*/ 2147483647 h 306"/>
                <a:gd name="T4" fmla="*/ 2147483647 w 776"/>
                <a:gd name="T5" fmla="*/ 2147483647 h 306"/>
                <a:gd name="T6" fmla="*/ 2147483647 w 776"/>
                <a:gd name="T7" fmla="*/ 2147483647 h 306"/>
                <a:gd name="T8" fmla="*/ 2147483647 w 776"/>
                <a:gd name="T9" fmla="*/ 2147483647 h 306"/>
                <a:gd name="T10" fmla="*/ 2147483647 w 776"/>
                <a:gd name="T11" fmla="*/ 2147483647 h 306"/>
                <a:gd name="T12" fmla="*/ 2147483647 w 776"/>
                <a:gd name="T13" fmla="*/ 2147483647 h 306"/>
                <a:gd name="T14" fmla="*/ 2147483647 w 776"/>
                <a:gd name="T15" fmla="*/ 2147483647 h 306"/>
                <a:gd name="T16" fmla="*/ 2147483647 w 776"/>
                <a:gd name="T17" fmla="*/ 2147483647 h 306"/>
                <a:gd name="T18" fmla="*/ 2147483647 w 776"/>
                <a:gd name="T19" fmla="*/ 2147483647 h 306"/>
                <a:gd name="T20" fmla="*/ 2147483647 w 776"/>
                <a:gd name="T21" fmla="*/ 2147483647 h 306"/>
                <a:gd name="T22" fmla="*/ 2147483647 w 776"/>
                <a:gd name="T23" fmla="*/ 2147483647 h 306"/>
                <a:gd name="T24" fmla="*/ 2147483647 w 776"/>
                <a:gd name="T25" fmla="*/ 2147483647 h 306"/>
                <a:gd name="T26" fmla="*/ 2147483647 w 776"/>
                <a:gd name="T27" fmla="*/ 2147483647 h 306"/>
                <a:gd name="T28" fmla="*/ 2147483647 w 776"/>
                <a:gd name="T29" fmla="*/ 2147483647 h 306"/>
                <a:gd name="T30" fmla="*/ 2147483647 w 776"/>
                <a:gd name="T31" fmla="*/ 2147483647 h 306"/>
                <a:gd name="T32" fmla="*/ 2147483647 w 776"/>
                <a:gd name="T33" fmla="*/ 2147483647 h 306"/>
                <a:gd name="T34" fmla="*/ 2147483647 w 776"/>
                <a:gd name="T35" fmla="*/ 2147483647 h 306"/>
                <a:gd name="T36" fmla="*/ 2147483647 w 776"/>
                <a:gd name="T37" fmla="*/ 2147483647 h 306"/>
                <a:gd name="T38" fmla="*/ 2147483647 w 776"/>
                <a:gd name="T39" fmla="*/ 2147483647 h 306"/>
                <a:gd name="T40" fmla="*/ 2147483647 w 776"/>
                <a:gd name="T41" fmla="*/ 2147483647 h 306"/>
                <a:gd name="T42" fmla="*/ 2147483647 w 776"/>
                <a:gd name="T43" fmla="*/ 2147483647 h 306"/>
                <a:gd name="T44" fmla="*/ 2147483647 w 776"/>
                <a:gd name="T45" fmla="*/ 2147483647 h 306"/>
                <a:gd name="T46" fmla="*/ 2147483647 w 776"/>
                <a:gd name="T47" fmla="*/ 2147483647 h 306"/>
                <a:gd name="T48" fmla="*/ 2147483647 w 776"/>
                <a:gd name="T49" fmla="*/ 2147483647 h 306"/>
                <a:gd name="T50" fmla="*/ 2147483647 w 776"/>
                <a:gd name="T51" fmla="*/ 2147483647 h 306"/>
                <a:gd name="T52" fmla="*/ 2147483647 w 776"/>
                <a:gd name="T53" fmla="*/ 2147483647 h 306"/>
                <a:gd name="T54" fmla="*/ 2147483647 w 776"/>
                <a:gd name="T55" fmla="*/ 2147483647 h 306"/>
                <a:gd name="T56" fmla="*/ 2147483647 w 776"/>
                <a:gd name="T57" fmla="*/ 2147483647 h 306"/>
                <a:gd name="T58" fmla="*/ 2147483647 w 776"/>
                <a:gd name="T59" fmla="*/ 2147483647 h 306"/>
                <a:gd name="T60" fmla="*/ 2147483647 w 776"/>
                <a:gd name="T61" fmla="*/ 2147483647 h 306"/>
                <a:gd name="T62" fmla="*/ 2147483647 w 776"/>
                <a:gd name="T63" fmla="*/ 2147483647 h 306"/>
                <a:gd name="T64" fmla="*/ 0 w 776"/>
                <a:gd name="T65" fmla="*/ 2147483647 h 306"/>
                <a:gd name="T66" fmla="*/ 2147483647 w 776"/>
                <a:gd name="T67" fmla="*/ 2147483647 h 306"/>
                <a:gd name="T68" fmla="*/ 2147483647 w 776"/>
                <a:gd name="T69" fmla="*/ 2147483647 h 306"/>
                <a:gd name="T70" fmla="*/ 2147483647 w 776"/>
                <a:gd name="T71" fmla="*/ 2147483647 h 306"/>
                <a:gd name="T72" fmla="*/ 2147483647 w 776"/>
                <a:gd name="T73" fmla="*/ 2147483647 h 306"/>
                <a:gd name="T74" fmla="*/ 2147483647 w 776"/>
                <a:gd name="T75" fmla="*/ 2147483647 h 306"/>
                <a:gd name="T76" fmla="*/ 2147483647 w 776"/>
                <a:gd name="T77" fmla="*/ 2147483647 h 306"/>
                <a:gd name="T78" fmla="*/ 2147483647 w 776"/>
                <a:gd name="T79" fmla="*/ 2147483647 h 306"/>
                <a:gd name="T80" fmla="*/ 2147483647 w 776"/>
                <a:gd name="T81" fmla="*/ 2147483647 h 306"/>
                <a:gd name="T82" fmla="*/ 2147483647 w 776"/>
                <a:gd name="T83" fmla="*/ 2147483647 h 306"/>
                <a:gd name="T84" fmla="*/ 2147483647 w 776"/>
                <a:gd name="T85" fmla="*/ 2147483647 h 306"/>
                <a:gd name="T86" fmla="*/ 2147483647 w 776"/>
                <a:gd name="T87" fmla="*/ 2147483647 h 306"/>
                <a:gd name="T88" fmla="*/ 2147483647 w 776"/>
                <a:gd name="T89" fmla="*/ 2147483647 h 306"/>
                <a:gd name="T90" fmla="*/ 2147483647 w 776"/>
                <a:gd name="T91" fmla="*/ 2147483647 h 306"/>
                <a:gd name="T92" fmla="*/ 2147483647 w 776"/>
                <a:gd name="T93" fmla="*/ 2147483647 h 306"/>
                <a:gd name="T94" fmla="*/ 2147483647 w 776"/>
                <a:gd name="T95" fmla="*/ 2147483647 h 306"/>
                <a:gd name="T96" fmla="*/ 2147483647 w 776"/>
                <a:gd name="T97" fmla="*/ 2147483647 h 306"/>
                <a:gd name="T98" fmla="*/ 2147483647 w 776"/>
                <a:gd name="T99" fmla="*/ 2147483647 h 306"/>
                <a:gd name="T100" fmla="*/ 2147483647 w 776"/>
                <a:gd name="T101" fmla="*/ 2147483647 h 306"/>
                <a:gd name="T102" fmla="*/ 2147483647 w 776"/>
                <a:gd name="T103" fmla="*/ 2147483647 h 306"/>
                <a:gd name="T104" fmla="*/ 2147483647 w 776"/>
                <a:gd name="T105" fmla="*/ 2147483647 h 306"/>
                <a:gd name="T106" fmla="*/ 2147483647 w 776"/>
                <a:gd name="T107" fmla="*/ 2147483647 h 306"/>
                <a:gd name="T108" fmla="*/ 2147483647 w 776"/>
                <a:gd name="T109" fmla="*/ 2147483647 h 306"/>
                <a:gd name="T110" fmla="*/ 2147483647 w 776"/>
                <a:gd name="T111" fmla="*/ 2147483647 h 306"/>
                <a:gd name="T112" fmla="*/ 2147483647 w 776"/>
                <a:gd name="T113" fmla="*/ 2147483647 h 306"/>
                <a:gd name="T114" fmla="*/ 2147483647 w 776"/>
                <a:gd name="T115" fmla="*/ 2147483647 h 306"/>
                <a:gd name="T116" fmla="*/ 2147483647 w 776"/>
                <a:gd name="T117" fmla="*/ 2147483647 h 306"/>
                <a:gd name="T118" fmla="*/ 2147483647 w 776"/>
                <a:gd name="T119" fmla="*/ 2147483647 h 306"/>
                <a:gd name="T120" fmla="*/ 2147483647 w 776"/>
                <a:gd name="T121" fmla="*/ 2147483647 h 306"/>
                <a:gd name="T122" fmla="*/ 2147483647 w 776"/>
                <a:gd name="T123" fmla="*/ 2147483647 h 306"/>
                <a:gd name="T124" fmla="*/ 2147483647 w 776"/>
                <a:gd name="T125" fmla="*/ 0 h 3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76"/>
                <a:gd name="T190" fmla="*/ 0 h 306"/>
                <a:gd name="T191" fmla="*/ 776 w 776"/>
                <a:gd name="T192" fmla="*/ 306 h 30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76" h="306">
                  <a:moveTo>
                    <a:pt x="773" y="0"/>
                  </a:moveTo>
                  <a:lnTo>
                    <a:pt x="589" y="35"/>
                  </a:lnTo>
                  <a:lnTo>
                    <a:pt x="455" y="57"/>
                  </a:lnTo>
                  <a:lnTo>
                    <a:pt x="328" y="76"/>
                  </a:lnTo>
                  <a:lnTo>
                    <a:pt x="324" y="81"/>
                  </a:lnTo>
                  <a:lnTo>
                    <a:pt x="207" y="97"/>
                  </a:lnTo>
                  <a:lnTo>
                    <a:pt x="205" y="93"/>
                  </a:lnTo>
                  <a:lnTo>
                    <a:pt x="186" y="93"/>
                  </a:lnTo>
                  <a:lnTo>
                    <a:pt x="192" y="115"/>
                  </a:lnTo>
                  <a:lnTo>
                    <a:pt x="61" y="131"/>
                  </a:lnTo>
                  <a:lnTo>
                    <a:pt x="59" y="137"/>
                  </a:lnTo>
                  <a:lnTo>
                    <a:pt x="56" y="125"/>
                  </a:lnTo>
                  <a:lnTo>
                    <a:pt x="50" y="127"/>
                  </a:lnTo>
                  <a:lnTo>
                    <a:pt x="56" y="145"/>
                  </a:lnTo>
                  <a:lnTo>
                    <a:pt x="47" y="152"/>
                  </a:lnTo>
                  <a:lnTo>
                    <a:pt x="54" y="159"/>
                  </a:lnTo>
                  <a:lnTo>
                    <a:pt x="43" y="162"/>
                  </a:lnTo>
                  <a:lnTo>
                    <a:pt x="52" y="174"/>
                  </a:lnTo>
                  <a:lnTo>
                    <a:pt x="42" y="189"/>
                  </a:lnTo>
                  <a:lnTo>
                    <a:pt x="49" y="200"/>
                  </a:lnTo>
                  <a:lnTo>
                    <a:pt x="39" y="203"/>
                  </a:lnTo>
                  <a:lnTo>
                    <a:pt x="45" y="207"/>
                  </a:lnTo>
                  <a:lnTo>
                    <a:pt x="43" y="211"/>
                  </a:lnTo>
                  <a:lnTo>
                    <a:pt x="25" y="223"/>
                  </a:lnTo>
                  <a:lnTo>
                    <a:pt x="31" y="232"/>
                  </a:lnTo>
                  <a:lnTo>
                    <a:pt x="26" y="237"/>
                  </a:lnTo>
                  <a:lnTo>
                    <a:pt x="30" y="245"/>
                  </a:lnTo>
                  <a:lnTo>
                    <a:pt x="22" y="248"/>
                  </a:lnTo>
                  <a:lnTo>
                    <a:pt x="15" y="268"/>
                  </a:lnTo>
                  <a:lnTo>
                    <a:pt x="19" y="292"/>
                  </a:lnTo>
                  <a:lnTo>
                    <a:pt x="11" y="293"/>
                  </a:lnTo>
                  <a:lnTo>
                    <a:pt x="9" y="301"/>
                  </a:lnTo>
                  <a:lnTo>
                    <a:pt x="0" y="306"/>
                  </a:lnTo>
                  <a:lnTo>
                    <a:pt x="92" y="297"/>
                  </a:lnTo>
                  <a:lnTo>
                    <a:pt x="199" y="284"/>
                  </a:lnTo>
                  <a:lnTo>
                    <a:pt x="320" y="268"/>
                  </a:lnTo>
                  <a:lnTo>
                    <a:pt x="440" y="250"/>
                  </a:lnTo>
                  <a:lnTo>
                    <a:pt x="562" y="231"/>
                  </a:lnTo>
                  <a:lnTo>
                    <a:pt x="561" y="206"/>
                  </a:lnTo>
                  <a:lnTo>
                    <a:pt x="565" y="202"/>
                  </a:lnTo>
                  <a:lnTo>
                    <a:pt x="580" y="200"/>
                  </a:lnTo>
                  <a:lnTo>
                    <a:pt x="583" y="180"/>
                  </a:lnTo>
                  <a:lnTo>
                    <a:pt x="592" y="168"/>
                  </a:lnTo>
                  <a:lnTo>
                    <a:pt x="606" y="160"/>
                  </a:lnTo>
                  <a:lnTo>
                    <a:pt x="628" y="156"/>
                  </a:lnTo>
                  <a:lnTo>
                    <a:pt x="655" y="129"/>
                  </a:lnTo>
                  <a:lnTo>
                    <a:pt x="670" y="124"/>
                  </a:lnTo>
                  <a:lnTo>
                    <a:pt x="676" y="111"/>
                  </a:lnTo>
                  <a:lnTo>
                    <a:pt x="675" y="104"/>
                  </a:lnTo>
                  <a:lnTo>
                    <a:pt x="684" y="104"/>
                  </a:lnTo>
                  <a:lnTo>
                    <a:pt x="686" y="95"/>
                  </a:lnTo>
                  <a:lnTo>
                    <a:pt x="697" y="86"/>
                  </a:lnTo>
                  <a:lnTo>
                    <a:pt x="706" y="96"/>
                  </a:lnTo>
                  <a:lnTo>
                    <a:pt x="727" y="72"/>
                  </a:lnTo>
                  <a:lnTo>
                    <a:pt x="734" y="68"/>
                  </a:lnTo>
                  <a:lnTo>
                    <a:pt x="747" y="72"/>
                  </a:lnTo>
                  <a:lnTo>
                    <a:pt x="758" y="46"/>
                  </a:lnTo>
                  <a:lnTo>
                    <a:pt x="766" y="38"/>
                  </a:lnTo>
                  <a:lnTo>
                    <a:pt x="776" y="38"/>
                  </a:lnTo>
                  <a:lnTo>
                    <a:pt x="770" y="33"/>
                  </a:lnTo>
                  <a:lnTo>
                    <a:pt x="774" y="21"/>
                  </a:lnTo>
                  <a:lnTo>
                    <a:pt x="770" y="17"/>
                  </a:lnTo>
                  <a:lnTo>
                    <a:pt x="773" y="0"/>
                  </a:lnTo>
                  <a:close/>
                </a:path>
              </a:pathLst>
            </a:custGeom>
            <a:solidFill>
              <a:srgbClr val="DBFEBC"/>
            </a:solidFill>
            <a:ln w="6350">
              <a:solidFill>
                <a:srgbClr val="969696"/>
              </a:solidFill>
              <a:round/>
              <a:headEnd/>
              <a:tailEnd/>
            </a:ln>
          </p:spPr>
          <p:txBody>
            <a:bodyPr/>
            <a:lstStyle/>
            <a:p>
              <a:endParaRPr lang="en-US"/>
            </a:p>
          </p:txBody>
        </p:sp>
        <p:sp>
          <p:nvSpPr>
            <p:cNvPr id="42" name="Freeform 50"/>
            <p:cNvSpPr>
              <a:spLocks/>
            </p:cNvSpPr>
            <p:nvPr/>
          </p:nvSpPr>
          <p:spPr bwMode="gray">
            <a:xfrm>
              <a:off x="6723541" y="3478118"/>
              <a:ext cx="1172884" cy="585686"/>
            </a:xfrm>
            <a:custGeom>
              <a:avLst/>
              <a:gdLst>
                <a:gd name="T0" fmla="*/ 2147483647 w 785"/>
                <a:gd name="T1" fmla="*/ 2147483647 h 375"/>
                <a:gd name="T2" fmla="*/ 2147483647 w 785"/>
                <a:gd name="T3" fmla="*/ 2147483647 h 375"/>
                <a:gd name="T4" fmla="*/ 2147483647 w 785"/>
                <a:gd name="T5" fmla="*/ 2147483647 h 375"/>
                <a:gd name="T6" fmla="*/ 2147483647 w 785"/>
                <a:gd name="T7" fmla="*/ 2147483647 h 375"/>
                <a:gd name="T8" fmla="*/ 2147483647 w 785"/>
                <a:gd name="T9" fmla="*/ 2147483647 h 375"/>
                <a:gd name="T10" fmla="*/ 2147483647 w 785"/>
                <a:gd name="T11" fmla="*/ 2147483647 h 375"/>
                <a:gd name="T12" fmla="*/ 2147483647 w 785"/>
                <a:gd name="T13" fmla="*/ 2147483647 h 375"/>
                <a:gd name="T14" fmla="*/ 2147483647 w 785"/>
                <a:gd name="T15" fmla="*/ 2147483647 h 375"/>
                <a:gd name="T16" fmla="*/ 2147483647 w 785"/>
                <a:gd name="T17" fmla="*/ 2147483647 h 375"/>
                <a:gd name="T18" fmla="*/ 2147483647 w 785"/>
                <a:gd name="T19" fmla="*/ 2147483647 h 375"/>
                <a:gd name="T20" fmla="*/ 2147483647 w 785"/>
                <a:gd name="T21" fmla="*/ 2147483647 h 375"/>
                <a:gd name="T22" fmla="*/ 2147483647 w 785"/>
                <a:gd name="T23" fmla="*/ 2147483647 h 375"/>
                <a:gd name="T24" fmla="*/ 2147483647 w 785"/>
                <a:gd name="T25" fmla="*/ 2147483647 h 375"/>
                <a:gd name="T26" fmla="*/ 2147483647 w 785"/>
                <a:gd name="T27" fmla="*/ 2147483647 h 375"/>
                <a:gd name="T28" fmla="*/ 2147483647 w 785"/>
                <a:gd name="T29" fmla="*/ 2147483647 h 375"/>
                <a:gd name="T30" fmla="*/ 2147483647 w 785"/>
                <a:gd name="T31" fmla="*/ 2147483647 h 375"/>
                <a:gd name="T32" fmla="*/ 2147483647 w 785"/>
                <a:gd name="T33" fmla="*/ 2147483647 h 375"/>
                <a:gd name="T34" fmla="*/ 2147483647 w 785"/>
                <a:gd name="T35" fmla="*/ 2147483647 h 375"/>
                <a:gd name="T36" fmla="*/ 2147483647 w 785"/>
                <a:gd name="T37" fmla="*/ 2147483647 h 375"/>
                <a:gd name="T38" fmla="*/ 2147483647 w 785"/>
                <a:gd name="T39" fmla="*/ 2147483647 h 375"/>
                <a:gd name="T40" fmla="*/ 2147483647 w 785"/>
                <a:gd name="T41" fmla="*/ 2147483647 h 375"/>
                <a:gd name="T42" fmla="*/ 2147483647 w 785"/>
                <a:gd name="T43" fmla="*/ 2147483647 h 375"/>
                <a:gd name="T44" fmla="*/ 2147483647 w 785"/>
                <a:gd name="T45" fmla="*/ 2147483647 h 375"/>
                <a:gd name="T46" fmla="*/ 2147483647 w 785"/>
                <a:gd name="T47" fmla="*/ 2147483647 h 375"/>
                <a:gd name="T48" fmla="*/ 2147483647 w 785"/>
                <a:gd name="T49" fmla="*/ 2147483647 h 375"/>
                <a:gd name="T50" fmla="*/ 2147483647 w 785"/>
                <a:gd name="T51" fmla="*/ 2147483647 h 375"/>
                <a:gd name="T52" fmla="*/ 2147483647 w 785"/>
                <a:gd name="T53" fmla="*/ 2147483647 h 375"/>
                <a:gd name="T54" fmla="*/ 2147483647 w 785"/>
                <a:gd name="T55" fmla="*/ 2147483647 h 375"/>
                <a:gd name="T56" fmla="*/ 2147483647 w 785"/>
                <a:gd name="T57" fmla="*/ 2147483647 h 375"/>
                <a:gd name="T58" fmla="*/ 2147483647 w 785"/>
                <a:gd name="T59" fmla="*/ 2147483647 h 375"/>
                <a:gd name="T60" fmla="*/ 2147483647 w 785"/>
                <a:gd name="T61" fmla="*/ 2147483647 h 375"/>
                <a:gd name="T62" fmla="*/ 2147483647 w 785"/>
                <a:gd name="T63" fmla="*/ 2147483647 h 375"/>
                <a:gd name="T64" fmla="*/ 2147483647 w 785"/>
                <a:gd name="T65" fmla="*/ 2147483647 h 375"/>
                <a:gd name="T66" fmla="*/ 2147483647 w 785"/>
                <a:gd name="T67" fmla="*/ 2147483647 h 375"/>
                <a:gd name="T68" fmla="*/ 2147483647 w 785"/>
                <a:gd name="T69" fmla="*/ 2147483647 h 375"/>
                <a:gd name="T70" fmla="*/ 2147483647 w 785"/>
                <a:gd name="T71" fmla="*/ 2147483647 h 375"/>
                <a:gd name="T72" fmla="*/ 2147483647 w 785"/>
                <a:gd name="T73" fmla="*/ 2147483647 h 375"/>
                <a:gd name="T74" fmla="*/ 2147483647 w 785"/>
                <a:gd name="T75" fmla="*/ 2147483647 h 375"/>
                <a:gd name="T76" fmla="*/ 2147483647 w 785"/>
                <a:gd name="T77" fmla="*/ 2147483647 h 375"/>
                <a:gd name="T78" fmla="*/ 2147483647 w 785"/>
                <a:gd name="T79" fmla="*/ 2147483647 h 375"/>
                <a:gd name="T80" fmla="*/ 2147483647 w 785"/>
                <a:gd name="T81" fmla="*/ 2147483647 h 375"/>
                <a:gd name="T82" fmla="*/ 2147483647 w 785"/>
                <a:gd name="T83" fmla="*/ 2147483647 h 375"/>
                <a:gd name="T84" fmla="*/ 2147483647 w 785"/>
                <a:gd name="T85" fmla="*/ 2147483647 h 375"/>
                <a:gd name="T86" fmla="*/ 2147483647 w 785"/>
                <a:gd name="T87" fmla="*/ 2147483647 h 375"/>
                <a:gd name="T88" fmla="*/ 2147483647 w 785"/>
                <a:gd name="T89" fmla="*/ 2147483647 h 375"/>
                <a:gd name="T90" fmla="*/ 2147483647 w 785"/>
                <a:gd name="T91" fmla="*/ 2147483647 h 375"/>
                <a:gd name="T92" fmla="*/ 2147483647 w 785"/>
                <a:gd name="T93" fmla="*/ 2147483647 h 375"/>
                <a:gd name="T94" fmla="*/ 2147483647 w 785"/>
                <a:gd name="T95" fmla="*/ 2147483647 h 375"/>
                <a:gd name="T96" fmla="*/ 2147483647 w 785"/>
                <a:gd name="T97" fmla="*/ 2147483647 h 375"/>
                <a:gd name="T98" fmla="*/ 2147483647 w 785"/>
                <a:gd name="T99" fmla="*/ 2147483647 h 375"/>
                <a:gd name="T100" fmla="*/ 2147483647 w 785"/>
                <a:gd name="T101" fmla="*/ 2147483647 h 375"/>
                <a:gd name="T102" fmla="*/ 2147483647 w 785"/>
                <a:gd name="T103" fmla="*/ 2147483647 h 375"/>
                <a:gd name="T104" fmla="*/ 2147483647 w 785"/>
                <a:gd name="T105" fmla="*/ 0 h 37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85"/>
                <a:gd name="T160" fmla="*/ 0 h 375"/>
                <a:gd name="T161" fmla="*/ 785 w 785"/>
                <a:gd name="T162" fmla="*/ 375 h 37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85" h="375">
                  <a:moveTo>
                    <a:pt x="667" y="19"/>
                  </a:moveTo>
                  <a:lnTo>
                    <a:pt x="596" y="37"/>
                  </a:lnTo>
                  <a:lnTo>
                    <a:pt x="509" y="57"/>
                  </a:lnTo>
                  <a:lnTo>
                    <a:pt x="426" y="77"/>
                  </a:lnTo>
                  <a:lnTo>
                    <a:pt x="350" y="92"/>
                  </a:lnTo>
                  <a:lnTo>
                    <a:pt x="270" y="109"/>
                  </a:lnTo>
                  <a:lnTo>
                    <a:pt x="213" y="120"/>
                  </a:lnTo>
                  <a:lnTo>
                    <a:pt x="210" y="137"/>
                  </a:lnTo>
                  <a:lnTo>
                    <a:pt x="214" y="142"/>
                  </a:lnTo>
                  <a:lnTo>
                    <a:pt x="210" y="153"/>
                  </a:lnTo>
                  <a:lnTo>
                    <a:pt x="215" y="158"/>
                  </a:lnTo>
                  <a:lnTo>
                    <a:pt x="205" y="158"/>
                  </a:lnTo>
                  <a:lnTo>
                    <a:pt x="197" y="166"/>
                  </a:lnTo>
                  <a:lnTo>
                    <a:pt x="186" y="192"/>
                  </a:lnTo>
                  <a:lnTo>
                    <a:pt x="174" y="188"/>
                  </a:lnTo>
                  <a:lnTo>
                    <a:pt x="166" y="192"/>
                  </a:lnTo>
                  <a:lnTo>
                    <a:pt x="146" y="216"/>
                  </a:lnTo>
                  <a:lnTo>
                    <a:pt x="136" y="206"/>
                  </a:lnTo>
                  <a:lnTo>
                    <a:pt x="126" y="215"/>
                  </a:lnTo>
                  <a:lnTo>
                    <a:pt x="124" y="224"/>
                  </a:lnTo>
                  <a:lnTo>
                    <a:pt x="113" y="223"/>
                  </a:lnTo>
                  <a:lnTo>
                    <a:pt x="115" y="231"/>
                  </a:lnTo>
                  <a:lnTo>
                    <a:pt x="109" y="244"/>
                  </a:lnTo>
                  <a:lnTo>
                    <a:pt x="94" y="249"/>
                  </a:lnTo>
                  <a:lnTo>
                    <a:pt x="68" y="275"/>
                  </a:lnTo>
                  <a:lnTo>
                    <a:pt x="45" y="280"/>
                  </a:lnTo>
                  <a:lnTo>
                    <a:pt x="32" y="287"/>
                  </a:lnTo>
                  <a:lnTo>
                    <a:pt x="22" y="300"/>
                  </a:lnTo>
                  <a:lnTo>
                    <a:pt x="19" y="319"/>
                  </a:lnTo>
                  <a:lnTo>
                    <a:pt x="4" y="321"/>
                  </a:lnTo>
                  <a:lnTo>
                    <a:pt x="0" y="326"/>
                  </a:lnTo>
                  <a:lnTo>
                    <a:pt x="1" y="351"/>
                  </a:lnTo>
                  <a:lnTo>
                    <a:pt x="115" y="331"/>
                  </a:lnTo>
                  <a:lnTo>
                    <a:pt x="143" y="318"/>
                  </a:lnTo>
                  <a:lnTo>
                    <a:pt x="146" y="319"/>
                  </a:lnTo>
                  <a:lnTo>
                    <a:pt x="152" y="311"/>
                  </a:lnTo>
                  <a:lnTo>
                    <a:pt x="174" y="302"/>
                  </a:lnTo>
                  <a:lnTo>
                    <a:pt x="176" y="296"/>
                  </a:lnTo>
                  <a:lnTo>
                    <a:pt x="275" y="283"/>
                  </a:lnTo>
                  <a:lnTo>
                    <a:pt x="302" y="280"/>
                  </a:lnTo>
                  <a:lnTo>
                    <a:pt x="306" y="291"/>
                  </a:lnTo>
                  <a:lnTo>
                    <a:pt x="314" y="281"/>
                  </a:lnTo>
                  <a:lnTo>
                    <a:pt x="331" y="297"/>
                  </a:lnTo>
                  <a:lnTo>
                    <a:pt x="334" y="312"/>
                  </a:lnTo>
                  <a:lnTo>
                    <a:pt x="439" y="292"/>
                  </a:lnTo>
                  <a:lnTo>
                    <a:pt x="567" y="375"/>
                  </a:lnTo>
                  <a:lnTo>
                    <a:pt x="576" y="370"/>
                  </a:lnTo>
                  <a:lnTo>
                    <a:pt x="605" y="359"/>
                  </a:lnTo>
                  <a:lnTo>
                    <a:pt x="634" y="337"/>
                  </a:lnTo>
                  <a:lnTo>
                    <a:pt x="634" y="327"/>
                  </a:lnTo>
                  <a:lnTo>
                    <a:pt x="637" y="320"/>
                  </a:lnTo>
                  <a:lnTo>
                    <a:pt x="644" y="308"/>
                  </a:lnTo>
                  <a:lnTo>
                    <a:pt x="649" y="293"/>
                  </a:lnTo>
                  <a:lnTo>
                    <a:pt x="661" y="280"/>
                  </a:lnTo>
                  <a:lnTo>
                    <a:pt x="689" y="257"/>
                  </a:lnTo>
                  <a:lnTo>
                    <a:pt x="723" y="247"/>
                  </a:lnTo>
                  <a:lnTo>
                    <a:pt x="744" y="225"/>
                  </a:lnTo>
                  <a:lnTo>
                    <a:pt x="745" y="213"/>
                  </a:lnTo>
                  <a:lnTo>
                    <a:pt x="742" y="202"/>
                  </a:lnTo>
                  <a:lnTo>
                    <a:pt x="727" y="203"/>
                  </a:lnTo>
                  <a:lnTo>
                    <a:pt x="719" y="208"/>
                  </a:lnTo>
                  <a:lnTo>
                    <a:pt x="718" y="213"/>
                  </a:lnTo>
                  <a:lnTo>
                    <a:pt x="717" y="208"/>
                  </a:lnTo>
                  <a:lnTo>
                    <a:pt x="715" y="199"/>
                  </a:lnTo>
                  <a:lnTo>
                    <a:pt x="721" y="189"/>
                  </a:lnTo>
                  <a:lnTo>
                    <a:pt x="722" y="182"/>
                  </a:lnTo>
                  <a:lnTo>
                    <a:pt x="729" y="173"/>
                  </a:lnTo>
                  <a:lnTo>
                    <a:pt x="720" y="167"/>
                  </a:lnTo>
                  <a:lnTo>
                    <a:pt x="692" y="163"/>
                  </a:lnTo>
                  <a:lnTo>
                    <a:pt x="713" y="158"/>
                  </a:lnTo>
                  <a:lnTo>
                    <a:pt x="721" y="145"/>
                  </a:lnTo>
                  <a:lnTo>
                    <a:pt x="728" y="156"/>
                  </a:lnTo>
                  <a:lnTo>
                    <a:pt x="735" y="155"/>
                  </a:lnTo>
                  <a:lnTo>
                    <a:pt x="741" y="161"/>
                  </a:lnTo>
                  <a:lnTo>
                    <a:pt x="759" y="156"/>
                  </a:lnTo>
                  <a:lnTo>
                    <a:pt x="767" y="149"/>
                  </a:lnTo>
                  <a:lnTo>
                    <a:pt x="778" y="125"/>
                  </a:lnTo>
                  <a:lnTo>
                    <a:pt x="785" y="116"/>
                  </a:lnTo>
                  <a:lnTo>
                    <a:pt x="781" y="102"/>
                  </a:lnTo>
                  <a:lnTo>
                    <a:pt x="777" y="91"/>
                  </a:lnTo>
                  <a:lnTo>
                    <a:pt x="766" y="82"/>
                  </a:lnTo>
                  <a:lnTo>
                    <a:pt x="761" y="93"/>
                  </a:lnTo>
                  <a:lnTo>
                    <a:pt x="757" y="113"/>
                  </a:lnTo>
                  <a:lnTo>
                    <a:pt x="756" y="113"/>
                  </a:lnTo>
                  <a:lnTo>
                    <a:pt x="750" y="107"/>
                  </a:lnTo>
                  <a:lnTo>
                    <a:pt x="743" y="87"/>
                  </a:lnTo>
                  <a:lnTo>
                    <a:pt x="704" y="104"/>
                  </a:lnTo>
                  <a:lnTo>
                    <a:pt x="693" y="105"/>
                  </a:lnTo>
                  <a:lnTo>
                    <a:pt x="687" y="92"/>
                  </a:lnTo>
                  <a:lnTo>
                    <a:pt x="681" y="68"/>
                  </a:lnTo>
                  <a:lnTo>
                    <a:pt x="683" y="63"/>
                  </a:lnTo>
                  <a:lnTo>
                    <a:pt x="694" y="84"/>
                  </a:lnTo>
                  <a:lnTo>
                    <a:pt x="701" y="87"/>
                  </a:lnTo>
                  <a:lnTo>
                    <a:pt x="710" y="85"/>
                  </a:lnTo>
                  <a:lnTo>
                    <a:pt x="731" y="65"/>
                  </a:lnTo>
                  <a:lnTo>
                    <a:pt x="737" y="64"/>
                  </a:lnTo>
                  <a:lnTo>
                    <a:pt x="736" y="57"/>
                  </a:lnTo>
                  <a:lnTo>
                    <a:pt x="747" y="58"/>
                  </a:lnTo>
                  <a:lnTo>
                    <a:pt x="757" y="57"/>
                  </a:lnTo>
                  <a:lnTo>
                    <a:pt x="765" y="67"/>
                  </a:lnTo>
                  <a:lnTo>
                    <a:pt x="765" y="66"/>
                  </a:lnTo>
                  <a:lnTo>
                    <a:pt x="760" y="55"/>
                  </a:lnTo>
                  <a:lnTo>
                    <a:pt x="750" y="46"/>
                  </a:lnTo>
                  <a:lnTo>
                    <a:pt x="744" y="32"/>
                  </a:lnTo>
                  <a:lnTo>
                    <a:pt x="740" y="29"/>
                  </a:lnTo>
                  <a:lnTo>
                    <a:pt x="738" y="0"/>
                  </a:lnTo>
                  <a:lnTo>
                    <a:pt x="667" y="19"/>
                  </a:lnTo>
                  <a:close/>
                </a:path>
              </a:pathLst>
            </a:custGeom>
            <a:solidFill>
              <a:srgbClr val="C6EDB1"/>
            </a:solidFill>
            <a:ln w="6350">
              <a:solidFill>
                <a:srgbClr val="969696"/>
              </a:solidFill>
              <a:round/>
              <a:headEnd/>
              <a:tailEnd/>
            </a:ln>
          </p:spPr>
          <p:txBody>
            <a:bodyPr/>
            <a:lstStyle/>
            <a:p>
              <a:endParaRPr lang="en-US"/>
            </a:p>
          </p:txBody>
        </p:sp>
        <p:sp>
          <p:nvSpPr>
            <p:cNvPr id="43" name="Freeform 51"/>
            <p:cNvSpPr>
              <a:spLocks/>
            </p:cNvSpPr>
            <p:nvPr/>
          </p:nvSpPr>
          <p:spPr bwMode="gray">
            <a:xfrm>
              <a:off x="6869966" y="3915430"/>
              <a:ext cx="702237" cy="543516"/>
            </a:xfrm>
            <a:custGeom>
              <a:avLst/>
              <a:gdLst>
                <a:gd name="T0" fmla="*/ 2147483647 w 470"/>
                <a:gd name="T1" fmla="*/ 2147483647 h 348"/>
                <a:gd name="T2" fmla="*/ 2147483647 w 470"/>
                <a:gd name="T3" fmla="*/ 2147483647 h 348"/>
                <a:gd name="T4" fmla="*/ 2147483647 w 470"/>
                <a:gd name="T5" fmla="*/ 2147483647 h 348"/>
                <a:gd name="T6" fmla="*/ 2147483647 w 470"/>
                <a:gd name="T7" fmla="*/ 2147483647 h 348"/>
                <a:gd name="T8" fmla="*/ 2147483647 w 470"/>
                <a:gd name="T9" fmla="*/ 2147483647 h 348"/>
                <a:gd name="T10" fmla="*/ 2147483647 w 470"/>
                <a:gd name="T11" fmla="*/ 2147483647 h 348"/>
                <a:gd name="T12" fmla="*/ 2147483647 w 470"/>
                <a:gd name="T13" fmla="*/ 2147483647 h 348"/>
                <a:gd name="T14" fmla="*/ 2147483647 w 470"/>
                <a:gd name="T15" fmla="*/ 2147483647 h 348"/>
                <a:gd name="T16" fmla="*/ 2147483647 w 470"/>
                <a:gd name="T17" fmla="*/ 2147483647 h 348"/>
                <a:gd name="T18" fmla="*/ 2147483647 w 470"/>
                <a:gd name="T19" fmla="*/ 2147483647 h 348"/>
                <a:gd name="T20" fmla="*/ 2147483647 w 470"/>
                <a:gd name="T21" fmla="*/ 2147483647 h 348"/>
                <a:gd name="T22" fmla="*/ 2147483647 w 470"/>
                <a:gd name="T23" fmla="*/ 2147483647 h 348"/>
                <a:gd name="T24" fmla="*/ 2147483647 w 470"/>
                <a:gd name="T25" fmla="*/ 2147483647 h 348"/>
                <a:gd name="T26" fmla="*/ 2147483647 w 470"/>
                <a:gd name="T27" fmla="*/ 2147483647 h 348"/>
                <a:gd name="T28" fmla="*/ 2147483647 w 470"/>
                <a:gd name="T29" fmla="*/ 2147483647 h 348"/>
                <a:gd name="T30" fmla="*/ 2147483647 w 470"/>
                <a:gd name="T31" fmla="*/ 0 h 348"/>
                <a:gd name="T32" fmla="*/ 2147483647 w 470"/>
                <a:gd name="T33" fmla="*/ 2147483647 h 348"/>
                <a:gd name="T34" fmla="*/ 2147483647 w 470"/>
                <a:gd name="T35" fmla="*/ 2147483647 h 348"/>
                <a:gd name="T36" fmla="*/ 2147483647 w 470"/>
                <a:gd name="T37" fmla="*/ 2147483647 h 348"/>
                <a:gd name="T38" fmla="*/ 2147483647 w 470"/>
                <a:gd name="T39" fmla="*/ 2147483647 h 348"/>
                <a:gd name="T40" fmla="*/ 2147483647 w 470"/>
                <a:gd name="T41" fmla="*/ 2147483647 h 348"/>
                <a:gd name="T42" fmla="*/ 2147483647 w 470"/>
                <a:gd name="T43" fmla="*/ 2147483647 h 348"/>
                <a:gd name="T44" fmla="*/ 2147483647 w 470"/>
                <a:gd name="T45" fmla="*/ 2147483647 h 348"/>
                <a:gd name="T46" fmla="*/ 2147483647 w 470"/>
                <a:gd name="T47" fmla="*/ 2147483647 h 348"/>
                <a:gd name="T48" fmla="*/ 2147483647 w 470"/>
                <a:gd name="T49" fmla="*/ 2147483647 h 348"/>
                <a:gd name="T50" fmla="*/ 2147483647 w 470"/>
                <a:gd name="T51" fmla="*/ 2147483647 h 348"/>
                <a:gd name="T52" fmla="*/ 2147483647 w 470"/>
                <a:gd name="T53" fmla="*/ 2147483647 h 348"/>
                <a:gd name="T54" fmla="*/ 2147483647 w 470"/>
                <a:gd name="T55" fmla="*/ 2147483647 h 348"/>
                <a:gd name="T56" fmla="*/ 2147483647 w 470"/>
                <a:gd name="T57" fmla="*/ 2147483647 h 348"/>
                <a:gd name="T58" fmla="*/ 2147483647 w 470"/>
                <a:gd name="T59" fmla="*/ 2147483647 h 348"/>
                <a:gd name="T60" fmla="*/ 2147483647 w 470"/>
                <a:gd name="T61" fmla="*/ 2147483647 h 348"/>
                <a:gd name="T62" fmla="*/ 2147483647 w 470"/>
                <a:gd name="T63" fmla="*/ 2147483647 h 348"/>
                <a:gd name="T64" fmla="*/ 2147483647 w 470"/>
                <a:gd name="T65" fmla="*/ 2147483647 h 348"/>
                <a:gd name="T66" fmla="*/ 2147483647 w 470"/>
                <a:gd name="T67" fmla="*/ 2147483647 h 34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70"/>
                <a:gd name="T103" fmla="*/ 0 h 348"/>
                <a:gd name="T104" fmla="*/ 470 w 470"/>
                <a:gd name="T105" fmla="*/ 348 h 34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70" h="348">
                  <a:moveTo>
                    <a:pt x="291" y="348"/>
                  </a:moveTo>
                  <a:lnTo>
                    <a:pt x="287" y="339"/>
                  </a:lnTo>
                  <a:lnTo>
                    <a:pt x="289" y="335"/>
                  </a:lnTo>
                  <a:lnTo>
                    <a:pt x="302" y="324"/>
                  </a:lnTo>
                  <a:lnTo>
                    <a:pt x="312" y="321"/>
                  </a:lnTo>
                  <a:lnTo>
                    <a:pt x="316" y="312"/>
                  </a:lnTo>
                  <a:lnTo>
                    <a:pt x="309" y="304"/>
                  </a:lnTo>
                  <a:lnTo>
                    <a:pt x="299" y="293"/>
                  </a:lnTo>
                  <a:lnTo>
                    <a:pt x="297" y="289"/>
                  </a:lnTo>
                  <a:lnTo>
                    <a:pt x="298" y="285"/>
                  </a:lnTo>
                  <a:lnTo>
                    <a:pt x="325" y="277"/>
                  </a:lnTo>
                  <a:lnTo>
                    <a:pt x="352" y="274"/>
                  </a:lnTo>
                  <a:lnTo>
                    <a:pt x="361" y="270"/>
                  </a:lnTo>
                  <a:lnTo>
                    <a:pt x="393" y="230"/>
                  </a:lnTo>
                  <a:lnTo>
                    <a:pt x="397" y="229"/>
                  </a:lnTo>
                  <a:lnTo>
                    <a:pt x="403" y="220"/>
                  </a:lnTo>
                  <a:lnTo>
                    <a:pt x="405" y="209"/>
                  </a:lnTo>
                  <a:lnTo>
                    <a:pt x="420" y="199"/>
                  </a:lnTo>
                  <a:lnTo>
                    <a:pt x="428" y="189"/>
                  </a:lnTo>
                  <a:lnTo>
                    <a:pt x="430" y="176"/>
                  </a:lnTo>
                  <a:lnTo>
                    <a:pt x="424" y="168"/>
                  </a:lnTo>
                  <a:lnTo>
                    <a:pt x="434" y="159"/>
                  </a:lnTo>
                  <a:lnTo>
                    <a:pt x="439" y="137"/>
                  </a:lnTo>
                  <a:lnTo>
                    <a:pt x="449" y="120"/>
                  </a:lnTo>
                  <a:lnTo>
                    <a:pt x="469" y="104"/>
                  </a:lnTo>
                  <a:lnTo>
                    <a:pt x="470" y="96"/>
                  </a:lnTo>
                  <a:lnTo>
                    <a:pt x="342" y="12"/>
                  </a:lnTo>
                  <a:lnTo>
                    <a:pt x="236" y="32"/>
                  </a:lnTo>
                  <a:lnTo>
                    <a:pt x="234" y="17"/>
                  </a:lnTo>
                  <a:lnTo>
                    <a:pt x="217" y="2"/>
                  </a:lnTo>
                  <a:lnTo>
                    <a:pt x="208" y="11"/>
                  </a:lnTo>
                  <a:lnTo>
                    <a:pt x="205" y="0"/>
                  </a:lnTo>
                  <a:lnTo>
                    <a:pt x="178" y="3"/>
                  </a:lnTo>
                  <a:lnTo>
                    <a:pt x="79" y="16"/>
                  </a:lnTo>
                  <a:lnTo>
                    <a:pt x="76" y="23"/>
                  </a:lnTo>
                  <a:lnTo>
                    <a:pt x="54" y="31"/>
                  </a:lnTo>
                  <a:lnTo>
                    <a:pt x="49" y="40"/>
                  </a:lnTo>
                  <a:lnTo>
                    <a:pt x="46" y="38"/>
                  </a:lnTo>
                  <a:lnTo>
                    <a:pt x="18" y="51"/>
                  </a:lnTo>
                  <a:lnTo>
                    <a:pt x="17" y="62"/>
                  </a:lnTo>
                  <a:lnTo>
                    <a:pt x="8" y="69"/>
                  </a:lnTo>
                  <a:lnTo>
                    <a:pt x="0" y="90"/>
                  </a:lnTo>
                  <a:lnTo>
                    <a:pt x="20" y="99"/>
                  </a:lnTo>
                  <a:lnTo>
                    <a:pt x="35" y="110"/>
                  </a:lnTo>
                  <a:lnTo>
                    <a:pt x="50" y="109"/>
                  </a:lnTo>
                  <a:lnTo>
                    <a:pt x="57" y="120"/>
                  </a:lnTo>
                  <a:lnTo>
                    <a:pt x="70" y="140"/>
                  </a:lnTo>
                  <a:lnTo>
                    <a:pt x="86" y="154"/>
                  </a:lnTo>
                  <a:lnTo>
                    <a:pt x="85" y="154"/>
                  </a:lnTo>
                  <a:lnTo>
                    <a:pt x="91" y="161"/>
                  </a:lnTo>
                  <a:lnTo>
                    <a:pt x="118" y="173"/>
                  </a:lnTo>
                  <a:lnTo>
                    <a:pt x="130" y="189"/>
                  </a:lnTo>
                  <a:lnTo>
                    <a:pt x="160" y="205"/>
                  </a:lnTo>
                  <a:lnTo>
                    <a:pt x="161" y="217"/>
                  </a:lnTo>
                  <a:lnTo>
                    <a:pt x="172" y="221"/>
                  </a:lnTo>
                  <a:lnTo>
                    <a:pt x="173" y="229"/>
                  </a:lnTo>
                  <a:lnTo>
                    <a:pt x="181" y="232"/>
                  </a:lnTo>
                  <a:lnTo>
                    <a:pt x="183" y="237"/>
                  </a:lnTo>
                  <a:lnTo>
                    <a:pt x="211" y="248"/>
                  </a:lnTo>
                  <a:lnTo>
                    <a:pt x="213" y="256"/>
                  </a:lnTo>
                  <a:lnTo>
                    <a:pt x="226" y="277"/>
                  </a:lnTo>
                  <a:lnTo>
                    <a:pt x="229" y="291"/>
                  </a:lnTo>
                  <a:lnTo>
                    <a:pt x="247" y="298"/>
                  </a:lnTo>
                  <a:lnTo>
                    <a:pt x="262" y="319"/>
                  </a:lnTo>
                  <a:lnTo>
                    <a:pt x="265" y="340"/>
                  </a:lnTo>
                  <a:lnTo>
                    <a:pt x="291" y="348"/>
                  </a:lnTo>
                  <a:close/>
                </a:path>
              </a:pathLst>
            </a:custGeom>
            <a:solidFill>
              <a:srgbClr val="026F3F"/>
            </a:solidFill>
            <a:ln w="6350">
              <a:solidFill>
                <a:srgbClr val="969696"/>
              </a:solidFill>
              <a:round/>
              <a:headEnd/>
              <a:tailEnd/>
            </a:ln>
          </p:spPr>
          <p:txBody>
            <a:bodyPr/>
            <a:lstStyle/>
            <a:p>
              <a:endParaRPr lang="en-US"/>
            </a:p>
          </p:txBody>
        </p:sp>
        <p:sp>
          <p:nvSpPr>
            <p:cNvPr id="44" name="Freeform 52"/>
            <p:cNvSpPr>
              <a:spLocks/>
            </p:cNvSpPr>
            <p:nvPr/>
          </p:nvSpPr>
          <p:spPr bwMode="gray">
            <a:xfrm>
              <a:off x="6542753" y="3996645"/>
              <a:ext cx="763495" cy="793409"/>
            </a:xfrm>
            <a:custGeom>
              <a:avLst/>
              <a:gdLst>
                <a:gd name="T0" fmla="*/ 2147483647 w 511"/>
                <a:gd name="T1" fmla="*/ 2147483647 h 508"/>
                <a:gd name="T2" fmla="*/ 2147483647 w 511"/>
                <a:gd name="T3" fmla="*/ 2147483647 h 508"/>
                <a:gd name="T4" fmla="*/ 2147483647 w 511"/>
                <a:gd name="T5" fmla="*/ 2147483647 h 508"/>
                <a:gd name="T6" fmla="*/ 2147483647 w 511"/>
                <a:gd name="T7" fmla="*/ 2147483647 h 508"/>
                <a:gd name="T8" fmla="*/ 2147483647 w 511"/>
                <a:gd name="T9" fmla="*/ 2147483647 h 508"/>
                <a:gd name="T10" fmla="*/ 2147483647 w 511"/>
                <a:gd name="T11" fmla="*/ 2147483647 h 508"/>
                <a:gd name="T12" fmla="*/ 2147483647 w 511"/>
                <a:gd name="T13" fmla="*/ 2147483647 h 508"/>
                <a:gd name="T14" fmla="*/ 2147483647 w 511"/>
                <a:gd name="T15" fmla="*/ 2147483647 h 508"/>
                <a:gd name="T16" fmla="*/ 2147483647 w 511"/>
                <a:gd name="T17" fmla="*/ 2147483647 h 508"/>
                <a:gd name="T18" fmla="*/ 2147483647 w 511"/>
                <a:gd name="T19" fmla="*/ 2147483647 h 508"/>
                <a:gd name="T20" fmla="*/ 2147483647 w 511"/>
                <a:gd name="T21" fmla="*/ 2147483647 h 508"/>
                <a:gd name="T22" fmla="*/ 2147483647 w 511"/>
                <a:gd name="T23" fmla="*/ 2147483647 h 508"/>
                <a:gd name="T24" fmla="*/ 2147483647 w 511"/>
                <a:gd name="T25" fmla="*/ 2147483647 h 508"/>
                <a:gd name="T26" fmla="*/ 2147483647 w 511"/>
                <a:gd name="T27" fmla="*/ 2147483647 h 508"/>
                <a:gd name="T28" fmla="*/ 2147483647 w 511"/>
                <a:gd name="T29" fmla="*/ 2147483647 h 508"/>
                <a:gd name="T30" fmla="*/ 2147483647 w 511"/>
                <a:gd name="T31" fmla="*/ 2147483647 h 508"/>
                <a:gd name="T32" fmla="*/ 2147483647 w 511"/>
                <a:gd name="T33" fmla="*/ 2147483647 h 508"/>
                <a:gd name="T34" fmla="*/ 2147483647 w 511"/>
                <a:gd name="T35" fmla="*/ 2147483647 h 508"/>
                <a:gd name="T36" fmla="*/ 2147483647 w 511"/>
                <a:gd name="T37" fmla="*/ 2147483647 h 508"/>
                <a:gd name="T38" fmla="*/ 2147483647 w 511"/>
                <a:gd name="T39" fmla="*/ 2147483647 h 508"/>
                <a:gd name="T40" fmla="*/ 2147483647 w 511"/>
                <a:gd name="T41" fmla="*/ 2147483647 h 508"/>
                <a:gd name="T42" fmla="*/ 2147483647 w 511"/>
                <a:gd name="T43" fmla="*/ 2147483647 h 508"/>
                <a:gd name="T44" fmla="*/ 2147483647 w 511"/>
                <a:gd name="T45" fmla="*/ 2147483647 h 508"/>
                <a:gd name="T46" fmla="*/ 2147483647 w 511"/>
                <a:gd name="T47" fmla="*/ 2147483647 h 508"/>
                <a:gd name="T48" fmla="*/ 2147483647 w 511"/>
                <a:gd name="T49" fmla="*/ 2147483647 h 508"/>
                <a:gd name="T50" fmla="*/ 2147483647 w 511"/>
                <a:gd name="T51" fmla="*/ 2147483647 h 508"/>
                <a:gd name="T52" fmla="*/ 2147483647 w 511"/>
                <a:gd name="T53" fmla="*/ 2147483647 h 508"/>
                <a:gd name="T54" fmla="*/ 2147483647 w 511"/>
                <a:gd name="T55" fmla="*/ 2147483647 h 508"/>
                <a:gd name="T56" fmla="*/ 2147483647 w 511"/>
                <a:gd name="T57" fmla="*/ 2147483647 h 508"/>
                <a:gd name="T58" fmla="*/ 2147483647 w 511"/>
                <a:gd name="T59" fmla="*/ 2147483647 h 508"/>
                <a:gd name="T60" fmla="*/ 2147483647 w 511"/>
                <a:gd name="T61" fmla="*/ 2147483647 h 508"/>
                <a:gd name="T62" fmla="*/ 2147483647 w 511"/>
                <a:gd name="T63" fmla="*/ 2147483647 h 508"/>
                <a:gd name="T64" fmla="*/ 2147483647 w 511"/>
                <a:gd name="T65" fmla="*/ 2147483647 h 508"/>
                <a:gd name="T66" fmla="*/ 2147483647 w 511"/>
                <a:gd name="T67" fmla="*/ 2147483647 h 508"/>
                <a:gd name="T68" fmla="*/ 2147483647 w 511"/>
                <a:gd name="T69" fmla="*/ 2147483647 h 508"/>
                <a:gd name="T70" fmla="*/ 2147483647 w 511"/>
                <a:gd name="T71" fmla="*/ 2147483647 h 508"/>
                <a:gd name="T72" fmla="*/ 2147483647 w 511"/>
                <a:gd name="T73" fmla="*/ 0 h 508"/>
                <a:gd name="T74" fmla="*/ 2147483647 w 511"/>
                <a:gd name="T75" fmla="*/ 0 h 508"/>
                <a:gd name="T76" fmla="*/ 2147483647 w 511"/>
                <a:gd name="T77" fmla="*/ 2147483647 h 508"/>
                <a:gd name="T78" fmla="*/ 0 w 511"/>
                <a:gd name="T79" fmla="*/ 2147483647 h 508"/>
                <a:gd name="T80" fmla="*/ 2147483647 w 511"/>
                <a:gd name="T81" fmla="*/ 2147483647 h 508"/>
                <a:gd name="T82" fmla="*/ 2147483647 w 511"/>
                <a:gd name="T83" fmla="*/ 2147483647 h 508"/>
                <a:gd name="T84" fmla="*/ 2147483647 w 511"/>
                <a:gd name="T85" fmla="*/ 2147483647 h 508"/>
                <a:gd name="T86" fmla="*/ 2147483647 w 511"/>
                <a:gd name="T87" fmla="*/ 2147483647 h 508"/>
                <a:gd name="T88" fmla="*/ 2147483647 w 511"/>
                <a:gd name="T89" fmla="*/ 2147483647 h 508"/>
                <a:gd name="T90" fmla="*/ 2147483647 w 511"/>
                <a:gd name="T91" fmla="*/ 2147483647 h 508"/>
                <a:gd name="T92" fmla="*/ 2147483647 w 511"/>
                <a:gd name="T93" fmla="*/ 2147483647 h 508"/>
                <a:gd name="T94" fmla="*/ 2147483647 w 511"/>
                <a:gd name="T95" fmla="*/ 2147483647 h 508"/>
                <a:gd name="T96" fmla="*/ 2147483647 w 511"/>
                <a:gd name="T97" fmla="*/ 2147483647 h 508"/>
                <a:gd name="T98" fmla="*/ 2147483647 w 511"/>
                <a:gd name="T99" fmla="*/ 2147483647 h 508"/>
                <a:gd name="T100" fmla="*/ 2147483647 w 511"/>
                <a:gd name="T101" fmla="*/ 2147483647 h 508"/>
                <a:gd name="T102" fmla="*/ 2147483647 w 511"/>
                <a:gd name="T103" fmla="*/ 2147483647 h 508"/>
                <a:gd name="T104" fmla="*/ 2147483647 w 511"/>
                <a:gd name="T105" fmla="*/ 2147483647 h 508"/>
                <a:gd name="T106" fmla="*/ 2147483647 w 511"/>
                <a:gd name="T107" fmla="*/ 2147483647 h 508"/>
                <a:gd name="T108" fmla="*/ 2147483647 w 511"/>
                <a:gd name="T109" fmla="*/ 2147483647 h 508"/>
                <a:gd name="T110" fmla="*/ 2147483647 w 511"/>
                <a:gd name="T111" fmla="*/ 2147483647 h 508"/>
                <a:gd name="T112" fmla="*/ 2147483647 w 511"/>
                <a:gd name="T113" fmla="*/ 2147483647 h 508"/>
                <a:gd name="T114" fmla="*/ 2147483647 w 511"/>
                <a:gd name="T115" fmla="*/ 2147483647 h 508"/>
                <a:gd name="T116" fmla="*/ 2147483647 w 511"/>
                <a:gd name="T117" fmla="*/ 2147483647 h 508"/>
                <a:gd name="T118" fmla="*/ 2147483647 w 511"/>
                <a:gd name="T119" fmla="*/ 2147483647 h 508"/>
                <a:gd name="T120" fmla="*/ 2147483647 w 511"/>
                <a:gd name="T121" fmla="*/ 2147483647 h 508"/>
                <a:gd name="T122" fmla="*/ 2147483647 w 511"/>
                <a:gd name="T123" fmla="*/ 2147483647 h 5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11"/>
                <a:gd name="T187" fmla="*/ 0 h 508"/>
                <a:gd name="T188" fmla="*/ 511 w 511"/>
                <a:gd name="T189" fmla="*/ 508 h 50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11" h="508">
                  <a:moveTo>
                    <a:pt x="479" y="453"/>
                  </a:moveTo>
                  <a:lnTo>
                    <a:pt x="474" y="425"/>
                  </a:lnTo>
                  <a:lnTo>
                    <a:pt x="482" y="406"/>
                  </a:lnTo>
                  <a:lnTo>
                    <a:pt x="483" y="384"/>
                  </a:lnTo>
                  <a:lnTo>
                    <a:pt x="485" y="369"/>
                  </a:lnTo>
                  <a:lnTo>
                    <a:pt x="497" y="314"/>
                  </a:lnTo>
                  <a:lnTo>
                    <a:pt x="506" y="297"/>
                  </a:lnTo>
                  <a:lnTo>
                    <a:pt x="511" y="294"/>
                  </a:lnTo>
                  <a:lnTo>
                    <a:pt x="485" y="288"/>
                  </a:lnTo>
                  <a:lnTo>
                    <a:pt x="482" y="266"/>
                  </a:lnTo>
                  <a:lnTo>
                    <a:pt x="466" y="245"/>
                  </a:lnTo>
                  <a:lnTo>
                    <a:pt x="448" y="238"/>
                  </a:lnTo>
                  <a:lnTo>
                    <a:pt x="445" y="224"/>
                  </a:lnTo>
                  <a:lnTo>
                    <a:pt x="432" y="203"/>
                  </a:lnTo>
                  <a:lnTo>
                    <a:pt x="432" y="196"/>
                  </a:lnTo>
                  <a:lnTo>
                    <a:pt x="402" y="185"/>
                  </a:lnTo>
                  <a:lnTo>
                    <a:pt x="401" y="179"/>
                  </a:lnTo>
                  <a:lnTo>
                    <a:pt x="393" y="176"/>
                  </a:lnTo>
                  <a:lnTo>
                    <a:pt x="391" y="169"/>
                  </a:lnTo>
                  <a:lnTo>
                    <a:pt x="381" y="165"/>
                  </a:lnTo>
                  <a:lnTo>
                    <a:pt x="379" y="153"/>
                  </a:lnTo>
                  <a:lnTo>
                    <a:pt x="349" y="136"/>
                  </a:lnTo>
                  <a:lnTo>
                    <a:pt x="338" y="122"/>
                  </a:lnTo>
                  <a:lnTo>
                    <a:pt x="310" y="110"/>
                  </a:lnTo>
                  <a:lnTo>
                    <a:pt x="305" y="102"/>
                  </a:lnTo>
                  <a:lnTo>
                    <a:pt x="289" y="89"/>
                  </a:lnTo>
                  <a:lnTo>
                    <a:pt x="277" y="68"/>
                  </a:lnTo>
                  <a:lnTo>
                    <a:pt x="277" y="69"/>
                  </a:lnTo>
                  <a:lnTo>
                    <a:pt x="269" y="57"/>
                  </a:lnTo>
                  <a:lnTo>
                    <a:pt x="254" y="59"/>
                  </a:lnTo>
                  <a:lnTo>
                    <a:pt x="240" y="47"/>
                  </a:lnTo>
                  <a:lnTo>
                    <a:pt x="219" y="39"/>
                  </a:lnTo>
                  <a:lnTo>
                    <a:pt x="227" y="18"/>
                  </a:lnTo>
                  <a:lnTo>
                    <a:pt x="236" y="11"/>
                  </a:lnTo>
                  <a:lnTo>
                    <a:pt x="238" y="0"/>
                  </a:lnTo>
                  <a:lnTo>
                    <a:pt x="237" y="0"/>
                  </a:lnTo>
                  <a:lnTo>
                    <a:pt x="122" y="20"/>
                  </a:lnTo>
                  <a:lnTo>
                    <a:pt x="0" y="39"/>
                  </a:lnTo>
                  <a:lnTo>
                    <a:pt x="40" y="152"/>
                  </a:lnTo>
                  <a:lnTo>
                    <a:pt x="77" y="258"/>
                  </a:lnTo>
                  <a:lnTo>
                    <a:pt x="92" y="297"/>
                  </a:lnTo>
                  <a:lnTo>
                    <a:pt x="109" y="318"/>
                  </a:lnTo>
                  <a:lnTo>
                    <a:pt x="107" y="329"/>
                  </a:lnTo>
                  <a:lnTo>
                    <a:pt x="119" y="335"/>
                  </a:lnTo>
                  <a:lnTo>
                    <a:pt x="105" y="353"/>
                  </a:lnTo>
                  <a:lnTo>
                    <a:pt x="106" y="379"/>
                  </a:lnTo>
                  <a:lnTo>
                    <a:pt x="115" y="398"/>
                  </a:lnTo>
                  <a:lnTo>
                    <a:pt x="119" y="460"/>
                  </a:lnTo>
                  <a:lnTo>
                    <a:pt x="130" y="479"/>
                  </a:lnTo>
                  <a:lnTo>
                    <a:pt x="139" y="498"/>
                  </a:lnTo>
                  <a:lnTo>
                    <a:pt x="149" y="508"/>
                  </a:lnTo>
                  <a:lnTo>
                    <a:pt x="412" y="482"/>
                  </a:lnTo>
                  <a:lnTo>
                    <a:pt x="417" y="498"/>
                  </a:lnTo>
                  <a:lnTo>
                    <a:pt x="422" y="503"/>
                  </a:lnTo>
                  <a:lnTo>
                    <a:pt x="434" y="500"/>
                  </a:lnTo>
                  <a:lnTo>
                    <a:pt x="434" y="478"/>
                  </a:lnTo>
                  <a:lnTo>
                    <a:pt x="426" y="460"/>
                  </a:lnTo>
                  <a:lnTo>
                    <a:pt x="433" y="449"/>
                  </a:lnTo>
                  <a:lnTo>
                    <a:pt x="465" y="454"/>
                  </a:lnTo>
                  <a:lnTo>
                    <a:pt x="479" y="453"/>
                  </a:lnTo>
                  <a:close/>
                </a:path>
              </a:pathLst>
            </a:custGeom>
            <a:solidFill>
              <a:srgbClr val="FFFFFF"/>
            </a:solidFill>
            <a:ln w="6350">
              <a:solidFill>
                <a:srgbClr val="969696"/>
              </a:solidFill>
              <a:round/>
              <a:headEnd/>
              <a:tailEnd/>
            </a:ln>
          </p:spPr>
          <p:txBody>
            <a:bodyPr/>
            <a:lstStyle/>
            <a:p>
              <a:endParaRPr lang="en-US"/>
            </a:p>
          </p:txBody>
        </p:sp>
        <p:sp>
          <p:nvSpPr>
            <p:cNvPr id="45" name="Freeform 53"/>
            <p:cNvSpPr>
              <a:spLocks/>
            </p:cNvSpPr>
            <p:nvPr/>
          </p:nvSpPr>
          <p:spPr bwMode="gray">
            <a:xfrm>
              <a:off x="6357483" y="4697906"/>
              <a:ext cx="1256555" cy="973019"/>
            </a:xfrm>
            <a:custGeom>
              <a:avLst/>
              <a:gdLst>
                <a:gd name="T0" fmla="*/ 2147483647 w 841"/>
                <a:gd name="T1" fmla="*/ 2147483647 h 623"/>
                <a:gd name="T2" fmla="*/ 2147483647 w 841"/>
                <a:gd name="T3" fmla="*/ 2147483647 h 623"/>
                <a:gd name="T4" fmla="*/ 2147483647 w 841"/>
                <a:gd name="T5" fmla="*/ 2147483647 h 623"/>
                <a:gd name="T6" fmla="*/ 2147483647 w 841"/>
                <a:gd name="T7" fmla="*/ 2147483647 h 623"/>
                <a:gd name="T8" fmla="*/ 2147483647 w 841"/>
                <a:gd name="T9" fmla="*/ 2147483647 h 623"/>
                <a:gd name="T10" fmla="*/ 2147483647 w 841"/>
                <a:gd name="T11" fmla="*/ 2147483647 h 623"/>
                <a:gd name="T12" fmla="*/ 2147483647 w 841"/>
                <a:gd name="T13" fmla="*/ 2147483647 h 623"/>
                <a:gd name="T14" fmla="*/ 2147483647 w 841"/>
                <a:gd name="T15" fmla="*/ 2147483647 h 623"/>
                <a:gd name="T16" fmla="*/ 2147483647 w 841"/>
                <a:gd name="T17" fmla="*/ 2147483647 h 623"/>
                <a:gd name="T18" fmla="*/ 2147483647 w 841"/>
                <a:gd name="T19" fmla="*/ 2147483647 h 623"/>
                <a:gd name="T20" fmla="*/ 2147483647 w 841"/>
                <a:gd name="T21" fmla="*/ 2147483647 h 623"/>
                <a:gd name="T22" fmla="*/ 2147483647 w 841"/>
                <a:gd name="T23" fmla="*/ 2147483647 h 623"/>
                <a:gd name="T24" fmla="*/ 2147483647 w 841"/>
                <a:gd name="T25" fmla="*/ 2147483647 h 623"/>
                <a:gd name="T26" fmla="*/ 2147483647 w 841"/>
                <a:gd name="T27" fmla="*/ 2147483647 h 623"/>
                <a:gd name="T28" fmla="*/ 2147483647 w 841"/>
                <a:gd name="T29" fmla="*/ 2147483647 h 623"/>
                <a:gd name="T30" fmla="*/ 2147483647 w 841"/>
                <a:gd name="T31" fmla="*/ 2147483647 h 623"/>
                <a:gd name="T32" fmla="*/ 2147483647 w 841"/>
                <a:gd name="T33" fmla="*/ 2147483647 h 623"/>
                <a:gd name="T34" fmla="*/ 2147483647 w 841"/>
                <a:gd name="T35" fmla="*/ 2147483647 h 623"/>
                <a:gd name="T36" fmla="*/ 2147483647 w 841"/>
                <a:gd name="T37" fmla="*/ 2147483647 h 623"/>
                <a:gd name="T38" fmla="*/ 2147483647 w 841"/>
                <a:gd name="T39" fmla="*/ 2147483647 h 623"/>
                <a:gd name="T40" fmla="*/ 2147483647 w 841"/>
                <a:gd name="T41" fmla="*/ 2147483647 h 623"/>
                <a:gd name="T42" fmla="*/ 2147483647 w 841"/>
                <a:gd name="T43" fmla="*/ 2147483647 h 623"/>
                <a:gd name="T44" fmla="*/ 2147483647 w 841"/>
                <a:gd name="T45" fmla="*/ 2147483647 h 623"/>
                <a:gd name="T46" fmla="*/ 2147483647 w 841"/>
                <a:gd name="T47" fmla="*/ 2147483647 h 623"/>
                <a:gd name="T48" fmla="*/ 2147483647 w 841"/>
                <a:gd name="T49" fmla="*/ 2147483647 h 623"/>
                <a:gd name="T50" fmla="*/ 2147483647 w 841"/>
                <a:gd name="T51" fmla="*/ 2147483647 h 623"/>
                <a:gd name="T52" fmla="*/ 2147483647 w 841"/>
                <a:gd name="T53" fmla="*/ 2147483647 h 623"/>
                <a:gd name="T54" fmla="*/ 2147483647 w 841"/>
                <a:gd name="T55" fmla="*/ 2147483647 h 623"/>
                <a:gd name="T56" fmla="*/ 2147483647 w 841"/>
                <a:gd name="T57" fmla="*/ 2147483647 h 623"/>
                <a:gd name="T58" fmla="*/ 2147483647 w 841"/>
                <a:gd name="T59" fmla="*/ 2147483647 h 623"/>
                <a:gd name="T60" fmla="*/ 2147483647 w 841"/>
                <a:gd name="T61" fmla="*/ 2147483647 h 623"/>
                <a:gd name="T62" fmla="*/ 2147483647 w 841"/>
                <a:gd name="T63" fmla="*/ 2147483647 h 623"/>
                <a:gd name="T64" fmla="*/ 2147483647 w 841"/>
                <a:gd name="T65" fmla="*/ 2147483647 h 623"/>
                <a:gd name="T66" fmla="*/ 2147483647 w 841"/>
                <a:gd name="T67" fmla="*/ 2147483647 h 623"/>
                <a:gd name="T68" fmla="*/ 2147483647 w 841"/>
                <a:gd name="T69" fmla="*/ 2147483647 h 623"/>
                <a:gd name="T70" fmla="*/ 2147483647 w 841"/>
                <a:gd name="T71" fmla="*/ 2147483647 h 623"/>
                <a:gd name="T72" fmla="*/ 2147483647 w 841"/>
                <a:gd name="T73" fmla="*/ 2147483647 h 623"/>
                <a:gd name="T74" fmla="*/ 2147483647 w 841"/>
                <a:gd name="T75" fmla="*/ 2147483647 h 623"/>
                <a:gd name="T76" fmla="*/ 2147483647 w 841"/>
                <a:gd name="T77" fmla="*/ 2147483647 h 623"/>
                <a:gd name="T78" fmla="*/ 2147483647 w 841"/>
                <a:gd name="T79" fmla="*/ 2147483647 h 623"/>
                <a:gd name="T80" fmla="*/ 2147483647 w 841"/>
                <a:gd name="T81" fmla="*/ 2147483647 h 623"/>
                <a:gd name="T82" fmla="*/ 2147483647 w 841"/>
                <a:gd name="T83" fmla="*/ 2147483647 h 623"/>
                <a:gd name="T84" fmla="*/ 2147483647 w 841"/>
                <a:gd name="T85" fmla="*/ 2147483647 h 623"/>
                <a:gd name="T86" fmla="*/ 2147483647 w 841"/>
                <a:gd name="T87" fmla="*/ 2147483647 h 623"/>
                <a:gd name="T88" fmla="*/ 2147483647 w 841"/>
                <a:gd name="T89" fmla="*/ 2147483647 h 623"/>
                <a:gd name="T90" fmla="*/ 2147483647 w 841"/>
                <a:gd name="T91" fmla="*/ 2147483647 h 623"/>
                <a:gd name="T92" fmla="*/ 2147483647 w 841"/>
                <a:gd name="T93" fmla="*/ 0 h 623"/>
                <a:gd name="T94" fmla="*/ 2147483647 w 841"/>
                <a:gd name="T95" fmla="*/ 2147483647 h 623"/>
                <a:gd name="T96" fmla="*/ 2147483647 w 841"/>
                <a:gd name="T97" fmla="*/ 2147483647 h 623"/>
                <a:gd name="T98" fmla="*/ 2147483647 w 841"/>
                <a:gd name="T99" fmla="*/ 2147483647 h 623"/>
                <a:gd name="T100" fmla="*/ 2147483647 w 841"/>
                <a:gd name="T101" fmla="*/ 2147483647 h 623"/>
                <a:gd name="T102" fmla="*/ 2147483647 w 841"/>
                <a:gd name="T103" fmla="*/ 2147483647 h 623"/>
                <a:gd name="T104" fmla="*/ 2147483647 w 841"/>
                <a:gd name="T105" fmla="*/ 2147483647 h 623"/>
                <a:gd name="T106" fmla="*/ 2147483647 w 841"/>
                <a:gd name="T107" fmla="*/ 2147483647 h 62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41"/>
                <a:gd name="T163" fmla="*/ 0 h 623"/>
                <a:gd name="T164" fmla="*/ 841 w 841"/>
                <a:gd name="T165" fmla="*/ 623 h 62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41" h="623">
                  <a:moveTo>
                    <a:pt x="28" y="133"/>
                  </a:moveTo>
                  <a:lnTo>
                    <a:pt x="42" y="117"/>
                  </a:lnTo>
                  <a:lnTo>
                    <a:pt x="51" y="114"/>
                  </a:lnTo>
                  <a:lnTo>
                    <a:pt x="58" y="105"/>
                  </a:lnTo>
                  <a:lnTo>
                    <a:pt x="61" y="105"/>
                  </a:lnTo>
                  <a:lnTo>
                    <a:pt x="62" y="109"/>
                  </a:lnTo>
                  <a:lnTo>
                    <a:pt x="58" y="123"/>
                  </a:lnTo>
                  <a:lnTo>
                    <a:pt x="72" y="121"/>
                  </a:lnTo>
                  <a:lnTo>
                    <a:pt x="110" y="106"/>
                  </a:lnTo>
                  <a:lnTo>
                    <a:pt x="130" y="104"/>
                  </a:lnTo>
                  <a:lnTo>
                    <a:pt x="138" y="105"/>
                  </a:lnTo>
                  <a:lnTo>
                    <a:pt x="138" y="112"/>
                  </a:lnTo>
                  <a:lnTo>
                    <a:pt x="133" y="116"/>
                  </a:lnTo>
                  <a:lnTo>
                    <a:pt x="134" y="118"/>
                  </a:lnTo>
                  <a:lnTo>
                    <a:pt x="148" y="123"/>
                  </a:lnTo>
                  <a:lnTo>
                    <a:pt x="168" y="128"/>
                  </a:lnTo>
                  <a:lnTo>
                    <a:pt x="219" y="147"/>
                  </a:lnTo>
                  <a:lnTo>
                    <a:pt x="227" y="154"/>
                  </a:lnTo>
                  <a:lnTo>
                    <a:pt x="241" y="171"/>
                  </a:lnTo>
                  <a:lnTo>
                    <a:pt x="249" y="175"/>
                  </a:lnTo>
                  <a:lnTo>
                    <a:pt x="273" y="166"/>
                  </a:lnTo>
                  <a:lnTo>
                    <a:pt x="298" y="157"/>
                  </a:lnTo>
                  <a:lnTo>
                    <a:pt x="322" y="141"/>
                  </a:lnTo>
                  <a:lnTo>
                    <a:pt x="332" y="139"/>
                  </a:lnTo>
                  <a:lnTo>
                    <a:pt x="333" y="138"/>
                  </a:lnTo>
                  <a:lnTo>
                    <a:pt x="333" y="128"/>
                  </a:lnTo>
                  <a:lnTo>
                    <a:pt x="343" y="120"/>
                  </a:lnTo>
                  <a:lnTo>
                    <a:pt x="358" y="116"/>
                  </a:lnTo>
                  <a:lnTo>
                    <a:pt x="367" y="116"/>
                  </a:lnTo>
                  <a:lnTo>
                    <a:pt x="387" y="120"/>
                  </a:lnTo>
                  <a:lnTo>
                    <a:pt x="401" y="129"/>
                  </a:lnTo>
                  <a:lnTo>
                    <a:pt x="422" y="147"/>
                  </a:lnTo>
                  <a:lnTo>
                    <a:pt x="432" y="150"/>
                  </a:lnTo>
                  <a:lnTo>
                    <a:pt x="437" y="167"/>
                  </a:lnTo>
                  <a:lnTo>
                    <a:pt x="446" y="171"/>
                  </a:lnTo>
                  <a:lnTo>
                    <a:pt x="469" y="190"/>
                  </a:lnTo>
                  <a:lnTo>
                    <a:pt x="481" y="196"/>
                  </a:lnTo>
                  <a:lnTo>
                    <a:pt x="504" y="201"/>
                  </a:lnTo>
                  <a:lnTo>
                    <a:pt x="510" y="208"/>
                  </a:lnTo>
                  <a:lnTo>
                    <a:pt x="516" y="221"/>
                  </a:lnTo>
                  <a:lnTo>
                    <a:pt x="523" y="253"/>
                  </a:lnTo>
                  <a:lnTo>
                    <a:pt x="525" y="317"/>
                  </a:lnTo>
                  <a:lnTo>
                    <a:pt x="527" y="329"/>
                  </a:lnTo>
                  <a:lnTo>
                    <a:pt x="534" y="346"/>
                  </a:lnTo>
                  <a:lnTo>
                    <a:pt x="535" y="348"/>
                  </a:lnTo>
                  <a:lnTo>
                    <a:pt x="543" y="347"/>
                  </a:lnTo>
                  <a:lnTo>
                    <a:pt x="542" y="330"/>
                  </a:lnTo>
                  <a:lnTo>
                    <a:pt x="550" y="331"/>
                  </a:lnTo>
                  <a:lnTo>
                    <a:pt x="559" y="337"/>
                  </a:lnTo>
                  <a:lnTo>
                    <a:pt x="556" y="361"/>
                  </a:lnTo>
                  <a:lnTo>
                    <a:pt x="556" y="378"/>
                  </a:lnTo>
                  <a:lnTo>
                    <a:pt x="561" y="396"/>
                  </a:lnTo>
                  <a:lnTo>
                    <a:pt x="573" y="414"/>
                  </a:lnTo>
                  <a:lnTo>
                    <a:pt x="606" y="446"/>
                  </a:lnTo>
                  <a:lnTo>
                    <a:pt x="609" y="448"/>
                  </a:lnTo>
                  <a:lnTo>
                    <a:pt x="622" y="440"/>
                  </a:lnTo>
                  <a:lnTo>
                    <a:pt x="632" y="470"/>
                  </a:lnTo>
                  <a:lnTo>
                    <a:pt x="640" y="466"/>
                  </a:lnTo>
                  <a:lnTo>
                    <a:pt x="643" y="467"/>
                  </a:lnTo>
                  <a:lnTo>
                    <a:pt x="639" y="477"/>
                  </a:lnTo>
                  <a:lnTo>
                    <a:pt x="638" y="484"/>
                  </a:lnTo>
                  <a:lnTo>
                    <a:pt x="659" y="505"/>
                  </a:lnTo>
                  <a:lnTo>
                    <a:pt x="669" y="528"/>
                  </a:lnTo>
                  <a:lnTo>
                    <a:pt x="677" y="538"/>
                  </a:lnTo>
                  <a:lnTo>
                    <a:pt x="688" y="548"/>
                  </a:lnTo>
                  <a:lnTo>
                    <a:pt x="705" y="546"/>
                  </a:lnTo>
                  <a:lnTo>
                    <a:pt x="716" y="554"/>
                  </a:lnTo>
                  <a:lnTo>
                    <a:pt x="742" y="592"/>
                  </a:lnTo>
                  <a:lnTo>
                    <a:pt x="746" y="614"/>
                  </a:lnTo>
                  <a:lnTo>
                    <a:pt x="748" y="618"/>
                  </a:lnTo>
                  <a:lnTo>
                    <a:pt x="758" y="623"/>
                  </a:lnTo>
                  <a:lnTo>
                    <a:pt x="782" y="619"/>
                  </a:lnTo>
                  <a:lnTo>
                    <a:pt x="798" y="610"/>
                  </a:lnTo>
                  <a:lnTo>
                    <a:pt x="820" y="596"/>
                  </a:lnTo>
                  <a:lnTo>
                    <a:pt x="836" y="600"/>
                  </a:lnTo>
                  <a:lnTo>
                    <a:pt x="841" y="584"/>
                  </a:lnTo>
                  <a:lnTo>
                    <a:pt x="832" y="579"/>
                  </a:lnTo>
                  <a:lnTo>
                    <a:pt x="834" y="540"/>
                  </a:lnTo>
                  <a:lnTo>
                    <a:pt x="840" y="500"/>
                  </a:lnTo>
                  <a:lnTo>
                    <a:pt x="835" y="462"/>
                  </a:lnTo>
                  <a:lnTo>
                    <a:pt x="826" y="426"/>
                  </a:lnTo>
                  <a:lnTo>
                    <a:pt x="822" y="401"/>
                  </a:lnTo>
                  <a:lnTo>
                    <a:pt x="774" y="326"/>
                  </a:lnTo>
                  <a:lnTo>
                    <a:pt x="752" y="298"/>
                  </a:lnTo>
                  <a:lnTo>
                    <a:pt x="742" y="275"/>
                  </a:lnTo>
                  <a:lnTo>
                    <a:pt x="740" y="245"/>
                  </a:lnTo>
                  <a:lnTo>
                    <a:pt x="734" y="228"/>
                  </a:lnTo>
                  <a:lnTo>
                    <a:pt x="715" y="205"/>
                  </a:lnTo>
                  <a:lnTo>
                    <a:pt x="673" y="161"/>
                  </a:lnTo>
                  <a:lnTo>
                    <a:pt x="635" y="95"/>
                  </a:lnTo>
                  <a:lnTo>
                    <a:pt x="600" y="15"/>
                  </a:lnTo>
                  <a:lnTo>
                    <a:pt x="602" y="3"/>
                  </a:lnTo>
                  <a:lnTo>
                    <a:pt x="589" y="5"/>
                  </a:lnTo>
                  <a:lnTo>
                    <a:pt x="556" y="0"/>
                  </a:lnTo>
                  <a:lnTo>
                    <a:pt x="550" y="10"/>
                  </a:lnTo>
                  <a:lnTo>
                    <a:pt x="557" y="29"/>
                  </a:lnTo>
                  <a:lnTo>
                    <a:pt x="558" y="51"/>
                  </a:lnTo>
                  <a:lnTo>
                    <a:pt x="545" y="54"/>
                  </a:lnTo>
                  <a:lnTo>
                    <a:pt x="540" y="49"/>
                  </a:lnTo>
                  <a:lnTo>
                    <a:pt x="535" y="33"/>
                  </a:lnTo>
                  <a:lnTo>
                    <a:pt x="274" y="59"/>
                  </a:lnTo>
                  <a:lnTo>
                    <a:pt x="264" y="48"/>
                  </a:lnTo>
                  <a:lnTo>
                    <a:pt x="255" y="29"/>
                  </a:lnTo>
                  <a:lnTo>
                    <a:pt x="122" y="49"/>
                  </a:lnTo>
                  <a:lnTo>
                    <a:pt x="0" y="66"/>
                  </a:lnTo>
                  <a:lnTo>
                    <a:pt x="1" y="81"/>
                  </a:lnTo>
                  <a:lnTo>
                    <a:pt x="26" y="101"/>
                  </a:lnTo>
                  <a:lnTo>
                    <a:pt x="24" y="116"/>
                  </a:lnTo>
                  <a:lnTo>
                    <a:pt x="28" y="133"/>
                  </a:lnTo>
                  <a:close/>
                </a:path>
              </a:pathLst>
            </a:custGeom>
            <a:solidFill>
              <a:srgbClr val="FFFFFF"/>
            </a:solidFill>
            <a:ln w="6350">
              <a:solidFill>
                <a:srgbClr val="969696"/>
              </a:solidFill>
              <a:round/>
              <a:headEnd/>
              <a:tailEnd/>
            </a:ln>
          </p:spPr>
          <p:txBody>
            <a:bodyPr/>
            <a:lstStyle/>
            <a:p>
              <a:endParaRPr lang="en-US"/>
            </a:p>
          </p:txBody>
        </p:sp>
        <p:sp>
          <p:nvSpPr>
            <p:cNvPr id="46" name="Freeform 54"/>
            <p:cNvSpPr>
              <a:spLocks/>
            </p:cNvSpPr>
            <p:nvPr/>
          </p:nvSpPr>
          <p:spPr bwMode="gray">
            <a:xfrm>
              <a:off x="6184165" y="4055995"/>
              <a:ext cx="554319" cy="880872"/>
            </a:xfrm>
            <a:custGeom>
              <a:avLst/>
              <a:gdLst>
                <a:gd name="T0" fmla="*/ 2147483647 w 371"/>
                <a:gd name="T1" fmla="*/ 2147483647 h 564"/>
                <a:gd name="T2" fmla="*/ 2147483647 w 371"/>
                <a:gd name="T3" fmla="*/ 2147483647 h 564"/>
                <a:gd name="T4" fmla="*/ 2147483647 w 371"/>
                <a:gd name="T5" fmla="*/ 2147483647 h 564"/>
                <a:gd name="T6" fmla="*/ 2147483647 w 371"/>
                <a:gd name="T7" fmla="*/ 2147483647 h 564"/>
                <a:gd name="T8" fmla="*/ 2147483647 w 371"/>
                <a:gd name="T9" fmla="*/ 2147483647 h 564"/>
                <a:gd name="T10" fmla="*/ 2147483647 w 371"/>
                <a:gd name="T11" fmla="*/ 2147483647 h 564"/>
                <a:gd name="T12" fmla="*/ 2147483647 w 371"/>
                <a:gd name="T13" fmla="*/ 2147483647 h 564"/>
                <a:gd name="T14" fmla="*/ 2147483647 w 371"/>
                <a:gd name="T15" fmla="*/ 2147483647 h 564"/>
                <a:gd name="T16" fmla="*/ 2147483647 w 371"/>
                <a:gd name="T17" fmla="*/ 2147483647 h 564"/>
                <a:gd name="T18" fmla="*/ 2147483647 w 371"/>
                <a:gd name="T19" fmla="*/ 2147483647 h 564"/>
                <a:gd name="T20" fmla="*/ 2147483647 w 371"/>
                <a:gd name="T21" fmla="*/ 2147483647 h 564"/>
                <a:gd name="T22" fmla="*/ 2147483647 w 371"/>
                <a:gd name="T23" fmla="*/ 2147483647 h 564"/>
                <a:gd name="T24" fmla="*/ 2147483647 w 371"/>
                <a:gd name="T25" fmla="*/ 2147483647 h 564"/>
                <a:gd name="T26" fmla="*/ 2147483647 w 371"/>
                <a:gd name="T27" fmla="*/ 2147483647 h 564"/>
                <a:gd name="T28" fmla="*/ 2147483647 w 371"/>
                <a:gd name="T29" fmla="*/ 2147483647 h 564"/>
                <a:gd name="T30" fmla="*/ 2147483647 w 371"/>
                <a:gd name="T31" fmla="*/ 2147483647 h 564"/>
                <a:gd name="T32" fmla="*/ 2147483647 w 371"/>
                <a:gd name="T33" fmla="*/ 2147483647 h 564"/>
                <a:gd name="T34" fmla="*/ 2147483647 w 371"/>
                <a:gd name="T35" fmla="*/ 2147483647 h 564"/>
                <a:gd name="T36" fmla="*/ 2147483647 w 371"/>
                <a:gd name="T37" fmla="*/ 2147483647 h 564"/>
                <a:gd name="T38" fmla="*/ 2147483647 w 371"/>
                <a:gd name="T39" fmla="*/ 2147483647 h 564"/>
                <a:gd name="T40" fmla="*/ 2147483647 w 371"/>
                <a:gd name="T41" fmla="*/ 2147483647 h 564"/>
                <a:gd name="T42" fmla="*/ 2147483647 w 371"/>
                <a:gd name="T43" fmla="*/ 2147483647 h 564"/>
                <a:gd name="T44" fmla="*/ 2147483647 w 371"/>
                <a:gd name="T45" fmla="*/ 2147483647 h 564"/>
                <a:gd name="T46" fmla="*/ 2147483647 w 371"/>
                <a:gd name="T47" fmla="*/ 2147483647 h 564"/>
                <a:gd name="T48" fmla="*/ 2147483647 w 371"/>
                <a:gd name="T49" fmla="*/ 2147483647 h 564"/>
                <a:gd name="T50" fmla="*/ 2147483647 w 371"/>
                <a:gd name="T51" fmla="*/ 2147483647 h 564"/>
                <a:gd name="T52" fmla="*/ 2147483647 w 371"/>
                <a:gd name="T53" fmla="*/ 2147483647 h 564"/>
                <a:gd name="T54" fmla="*/ 2147483647 w 371"/>
                <a:gd name="T55" fmla="*/ 2147483647 h 564"/>
                <a:gd name="T56" fmla="*/ 2147483647 w 371"/>
                <a:gd name="T57" fmla="*/ 0 h 564"/>
                <a:gd name="T58" fmla="*/ 2147483647 w 371"/>
                <a:gd name="T59" fmla="*/ 2147483647 h 564"/>
                <a:gd name="T60" fmla="*/ 0 w 371"/>
                <a:gd name="T61" fmla="*/ 2147483647 h 564"/>
                <a:gd name="T62" fmla="*/ 2147483647 w 371"/>
                <a:gd name="T63" fmla="*/ 2147483647 h 564"/>
                <a:gd name="T64" fmla="*/ 2147483647 w 371"/>
                <a:gd name="T65" fmla="*/ 2147483647 h 564"/>
                <a:gd name="T66" fmla="*/ 2147483647 w 371"/>
                <a:gd name="T67" fmla="*/ 2147483647 h 564"/>
                <a:gd name="T68" fmla="*/ 2147483647 w 371"/>
                <a:gd name="T69" fmla="*/ 2147483647 h 56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71"/>
                <a:gd name="T106" fmla="*/ 0 h 564"/>
                <a:gd name="T107" fmla="*/ 371 w 371"/>
                <a:gd name="T108" fmla="*/ 564 h 56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71" h="564">
                  <a:moveTo>
                    <a:pt x="46" y="554"/>
                  </a:moveTo>
                  <a:lnTo>
                    <a:pt x="62" y="554"/>
                  </a:lnTo>
                  <a:lnTo>
                    <a:pt x="68" y="550"/>
                  </a:lnTo>
                  <a:lnTo>
                    <a:pt x="76" y="489"/>
                  </a:lnTo>
                  <a:lnTo>
                    <a:pt x="81" y="501"/>
                  </a:lnTo>
                  <a:lnTo>
                    <a:pt x="83" y="517"/>
                  </a:lnTo>
                  <a:lnTo>
                    <a:pt x="91" y="539"/>
                  </a:lnTo>
                  <a:lnTo>
                    <a:pt x="91" y="547"/>
                  </a:lnTo>
                  <a:lnTo>
                    <a:pt x="88" y="559"/>
                  </a:lnTo>
                  <a:lnTo>
                    <a:pt x="91" y="564"/>
                  </a:lnTo>
                  <a:lnTo>
                    <a:pt x="107" y="560"/>
                  </a:lnTo>
                  <a:lnTo>
                    <a:pt x="144" y="544"/>
                  </a:lnTo>
                  <a:lnTo>
                    <a:pt x="139" y="527"/>
                  </a:lnTo>
                  <a:lnTo>
                    <a:pt x="142" y="512"/>
                  </a:lnTo>
                  <a:lnTo>
                    <a:pt x="116" y="492"/>
                  </a:lnTo>
                  <a:lnTo>
                    <a:pt x="116" y="476"/>
                  </a:lnTo>
                  <a:lnTo>
                    <a:pt x="237" y="460"/>
                  </a:lnTo>
                  <a:lnTo>
                    <a:pt x="371" y="440"/>
                  </a:lnTo>
                  <a:lnTo>
                    <a:pt x="359" y="422"/>
                  </a:lnTo>
                  <a:lnTo>
                    <a:pt x="356" y="360"/>
                  </a:lnTo>
                  <a:lnTo>
                    <a:pt x="346" y="340"/>
                  </a:lnTo>
                  <a:lnTo>
                    <a:pt x="346" y="314"/>
                  </a:lnTo>
                  <a:lnTo>
                    <a:pt x="359" y="296"/>
                  </a:lnTo>
                  <a:lnTo>
                    <a:pt x="348" y="290"/>
                  </a:lnTo>
                  <a:lnTo>
                    <a:pt x="350" y="280"/>
                  </a:lnTo>
                  <a:lnTo>
                    <a:pt x="332" y="258"/>
                  </a:lnTo>
                  <a:lnTo>
                    <a:pt x="318" y="220"/>
                  </a:lnTo>
                  <a:lnTo>
                    <a:pt x="281" y="112"/>
                  </a:lnTo>
                  <a:lnTo>
                    <a:pt x="241" y="0"/>
                  </a:lnTo>
                  <a:lnTo>
                    <a:pt x="120" y="18"/>
                  </a:lnTo>
                  <a:lnTo>
                    <a:pt x="0" y="33"/>
                  </a:lnTo>
                  <a:lnTo>
                    <a:pt x="12" y="44"/>
                  </a:lnTo>
                  <a:lnTo>
                    <a:pt x="14" y="198"/>
                  </a:lnTo>
                  <a:lnTo>
                    <a:pt x="17" y="386"/>
                  </a:lnTo>
                  <a:lnTo>
                    <a:pt x="46" y="554"/>
                  </a:lnTo>
                  <a:close/>
                </a:path>
              </a:pathLst>
            </a:custGeom>
            <a:solidFill>
              <a:srgbClr val="006A3A"/>
            </a:solidFill>
            <a:ln w="6350">
              <a:solidFill>
                <a:srgbClr val="B2B2B2"/>
              </a:solidFill>
              <a:round/>
              <a:headEnd/>
              <a:tailEnd/>
            </a:ln>
          </p:spPr>
          <p:txBody>
            <a:bodyPr/>
            <a:lstStyle/>
            <a:p>
              <a:endParaRPr lang="en-US"/>
            </a:p>
          </p:txBody>
        </p:sp>
        <p:sp>
          <p:nvSpPr>
            <p:cNvPr id="47" name="Freeform 55"/>
            <p:cNvSpPr>
              <a:spLocks/>
            </p:cNvSpPr>
            <p:nvPr/>
          </p:nvSpPr>
          <p:spPr bwMode="gray">
            <a:xfrm>
              <a:off x="5761328" y="4107535"/>
              <a:ext cx="493059" cy="862130"/>
            </a:xfrm>
            <a:custGeom>
              <a:avLst/>
              <a:gdLst>
                <a:gd name="T0" fmla="*/ 2147483647 w 330"/>
                <a:gd name="T1" fmla="*/ 2147483647 h 552"/>
                <a:gd name="T2" fmla="*/ 2147483647 w 330"/>
                <a:gd name="T3" fmla="*/ 2147483647 h 552"/>
                <a:gd name="T4" fmla="*/ 2147483647 w 330"/>
                <a:gd name="T5" fmla="*/ 2147483647 h 552"/>
                <a:gd name="T6" fmla="*/ 2147483647 w 330"/>
                <a:gd name="T7" fmla="*/ 2147483647 h 552"/>
                <a:gd name="T8" fmla="*/ 2147483647 w 330"/>
                <a:gd name="T9" fmla="*/ 2147483647 h 552"/>
                <a:gd name="T10" fmla="*/ 2147483647 w 330"/>
                <a:gd name="T11" fmla="*/ 2147483647 h 552"/>
                <a:gd name="T12" fmla="*/ 2147483647 w 330"/>
                <a:gd name="T13" fmla="*/ 2147483647 h 552"/>
                <a:gd name="T14" fmla="*/ 2147483647 w 330"/>
                <a:gd name="T15" fmla="*/ 2147483647 h 552"/>
                <a:gd name="T16" fmla="*/ 2147483647 w 330"/>
                <a:gd name="T17" fmla="*/ 2147483647 h 552"/>
                <a:gd name="T18" fmla="*/ 2147483647 w 330"/>
                <a:gd name="T19" fmla="*/ 2147483647 h 552"/>
                <a:gd name="T20" fmla="*/ 2147483647 w 330"/>
                <a:gd name="T21" fmla="*/ 2147483647 h 552"/>
                <a:gd name="T22" fmla="*/ 2147483647 w 330"/>
                <a:gd name="T23" fmla="*/ 2147483647 h 552"/>
                <a:gd name="T24" fmla="*/ 0 w 330"/>
                <a:gd name="T25" fmla="*/ 2147483647 h 552"/>
                <a:gd name="T26" fmla="*/ 2147483647 w 330"/>
                <a:gd name="T27" fmla="*/ 2147483647 h 552"/>
                <a:gd name="T28" fmla="*/ 2147483647 w 330"/>
                <a:gd name="T29" fmla="*/ 2147483647 h 552"/>
                <a:gd name="T30" fmla="*/ 2147483647 w 330"/>
                <a:gd name="T31" fmla="*/ 2147483647 h 552"/>
                <a:gd name="T32" fmla="*/ 2147483647 w 330"/>
                <a:gd name="T33" fmla="*/ 2147483647 h 552"/>
                <a:gd name="T34" fmla="*/ 2147483647 w 330"/>
                <a:gd name="T35" fmla="*/ 2147483647 h 552"/>
                <a:gd name="T36" fmla="*/ 2147483647 w 330"/>
                <a:gd name="T37" fmla="*/ 2147483647 h 552"/>
                <a:gd name="T38" fmla="*/ 2147483647 w 330"/>
                <a:gd name="T39" fmla="*/ 2147483647 h 552"/>
                <a:gd name="T40" fmla="*/ 2147483647 w 330"/>
                <a:gd name="T41" fmla="*/ 2147483647 h 552"/>
                <a:gd name="T42" fmla="*/ 2147483647 w 330"/>
                <a:gd name="T43" fmla="*/ 2147483647 h 552"/>
                <a:gd name="T44" fmla="*/ 2147483647 w 330"/>
                <a:gd name="T45" fmla="*/ 2147483647 h 552"/>
                <a:gd name="T46" fmla="*/ 2147483647 w 330"/>
                <a:gd name="T47" fmla="*/ 2147483647 h 552"/>
                <a:gd name="T48" fmla="*/ 2147483647 w 330"/>
                <a:gd name="T49" fmla="*/ 2147483647 h 552"/>
                <a:gd name="T50" fmla="*/ 2147483647 w 330"/>
                <a:gd name="T51" fmla="*/ 2147483647 h 552"/>
                <a:gd name="T52" fmla="*/ 2147483647 w 330"/>
                <a:gd name="T53" fmla="*/ 2147483647 h 552"/>
                <a:gd name="T54" fmla="*/ 2147483647 w 330"/>
                <a:gd name="T55" fmla="*/ 2147483647 h 552"/>
                <a:gd name="T56" fmla="*/ 2147483647 w 330"/>
                <a:gd name="T57" fmla="*/ 2147483647 h 552"/>
                <a:gd name="T58" fmla="*/ 2147483647 w 330"/>
                <a:gd name="T59" fmla="*/ 2147483647 h 552"/>
                <a:gd name="T60" fmla="*/ 2147483647 w 330"/>
                <a:gd name="T61" fmla="*/ 2147483647 h 552"/>
                <a:gd name="T62" fmla="*/ 2147483647 w 330"/>
                <a:gd name="T63" fmla="*/ 2147483647 h 552"/>
                <a:gd name="T64" fmla="*/ 2147483647 w 330"/>
                <a:gd name="T65" fmla="*/ 2147483647 h 552"/>
                <a:gd name="T66" fmla="*/ 2147483647 w 330"/>
                <a:gd name="T67" fmla="*/ 2147483647 h 552"/>
                <a:gd name="T68" fmla="*/ 2147483647 w 330"/>
                <a:gd name="T69" fmla="*/ 2147483647 h 552"/>
                <a:gd name="T70" fmla="*/ 2147483647 w 330"/>
                <a:gd name="T71" fmla="*/ 2147483647 h 552"/>
                <a:gd name="T72" fmla="*/ 2147483647 w 330"/>
                <a:gd name="T73" fmla="*/ 2147483647 h 552"/>
                <a:gd name="T74" fmla="*/ 2147483647 w 330"/>
                <a:gd name="T75" fmla="*/ 2147483647 h 552"/>
                <a:gd name="T76" fmla="*/ 2147483647 w 330"/>
                <a:gd name="T77" fmla="*/ 2147483647 h 552"/>
                <a:gd name="T78" fmla="*/ 2147483647 w 330"/>
                <a:gd name="T79" fmla="*/ 2147483647 h 552"/>
                <a:gd name="T80" fmla="*/ 2147483647 w 330"/>
                <a:gd name="T81" fmla="*/ 2147483647 h 552"/>
                <a:gd name="T82" fmla="*/ 2147483647 w 330"/>
                <a:gd name="T83" fmla="*/ 2147483647 h 552"/>
                <a:gd name="T84" fmla="*/ 2147483647 w 330"/>
                <a:gd name="T85" fmla="*/ 2147483647 h 552"/>
                <a:gd name="T86" fmla="*/ 2147483647 w 330"/>
                <a:gd name="T87" fmla="*/ 2147483647 h 552"/>
                <a:gd name="T88" fmla="*/ 2147483647 w 330"/>
                <a:gd name="T89" fmla="*/ 2147483647 h 552"/>
                <a:gd name="T90" fmla="*/ 2147483647 w 330"/>
                <a:gd name="T91" fmla="*/ 2147483647 h 552"/>
                <a:gd name="T92" fmla="*/ 2147483647 w 330"/>
                <a:gd name="T93" fmla="*/ 2147483647 h 552"/>
                <a:gd name="T94" fmla="*/ 2147483647 w 330"/>
                <a:gd name="T95" fmla="*/ 2147483647 h 552"/>
                <a:gd name="T96" fmla="*/ 2147483647 w 330"/>
                <a:gd name="T97" fmla="*/ 2147483647 h 552"/>
                <a:gd name="T98" fmla="*/ 2147483647 w 330"/>
                <a:gd name="T99" fmla="*/ 2147483647 h 552"/>
                <a:gd name="T100" fmla="*/ 2147483647 w 330"/>
                <a:gd name="T101" fmla="*/ 2147483647 h 552"/>
                <a:gd name="T102" fmla="*/ 2147483647 w 330"/>
                <a:gd name="T103" fmla="*/ 2147483647 h 552"/>
                <a:gd name="T104" fmla="*/ 2147483647 w 330"/>
                <a:gd name="T105" fmla="*/ 2147483647 h 552"/>
                <a:gd name="T106" fmla="*/ 2147483647 w 330"/>
                <a:gd name="T107" fmla="*/ 2147483647 h 552"/>
                <a:gd name="T108" fmla="*/ 2147483647 w 330"/>
                <a:gd name="T109" fmla="*/ 2147483647 h 552"/>
                <a:gd name="T110" fmla="*/ 2147483647 w 330"/>
                <a:gd name="T111" fmla="*/ 2147483647 h 552"/>
                <a:gd name="T112" fmla="*/ 2147483647 w 330"/>
                <a:gd name="T113" fmla="*/ 2147483647 h 552"/>
                <a:gd name="T114" fmla="*/ 2147483647 w 330"/>
                <a:gd name="T115" fmla="*/ 0 h 552"/>
                <a:gd name="T116" fmla="*/ 2147483647 w 330"/>
                <a:gd name="T117" fmla="*/ 2147483647 h 552"/>
                <a:gd name="T118" fmla="*/ 2147483647 w 330"/>
                <a:gd name="T119" fmla="*/ 2147483647 h 552"/>
                <a:gd name="T120" fmla="*/ 2147483647 w 330"/>
                <a:gd name="T121" fmla="*/ 2147483647 h 552"/>
                <a:gd name="T122" fmla="*/ 2147483647 w 330"/>
                <a:gd name="T123" fmla="*/ 2147483647 h 5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30"/>
                <a:gd name="T187" fmla="*/ 0 h 552"/>
                <a:gd name="T188" fmla="*/ 330 w 330"/>
                <a:gd name="T189" fmla="*/ 552 h 55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30" h="552">
                  <a:moveTo>
                    <a:pt x="330" y="523"/>
                  </a:moveTo>
                  <a:lnTo>
                    <a:pt x="270" y="526"/>
                  </a:lnTo>
                  <a:lnTo>
                    <a:pt x="251" y="541"/>
                  </a:lnTo>
                  <a:lnTo>
                    <a:pt x="235" y="539"/>
                  </a:lnTo>
                  <a:lnTo>
                    <a:pt x="213" y="552"/>
                  </a:lnTo>
                  <a:lnTo>
                    <a:pt x="203" y="529"/>
                  </a:lnTo>
                  <a:lnTo>
                    <a:pt x="190" y="519"/>
                  </a:lnTo>
                  <a:lnTo>
                    <a:pt x="184" y="507"/>
                  </a:lnTo>
                  <a:lnTo>
                    <a:pt x="190" y="469"/>
                  </a:lnTo>
                  <a:lnTo>
                    <a:pt x="2" y="489"/>
                  </a:lnTo>
                  <a:lnTo>
                    <a:pt x="2" y="490"/>
                  </a:lnTo>
                  <a:lnTo>
                    <a:pt x="9" y="480"/>
                  </a:lnTo>
                  <a:lnTo>
                    <a:pt x="0" y="459"/>
                  </a:lnTo>
                  <a:lnTo>
                    <a:pt x="12" y="454"/>
                  </a:lnTo>
                  <a:lnTo>
                    <a:pt x="13" y="441"/>
                  </a:lnTo>
                  <a:lnTo>
                    <a:pt x="9" y="430"/>
                  </a:lnTo>
                  <a:lnTo>
                    <a:pt x="17" y="421"/>
                  </a:lnTo>
                  <a:lnTo>
                    <a:pt x="21" y="393"/>
                  </a:lnTo>
                  <a:lnTo>
                    <a:pt x="46" y="369"/>
                  </a:lnTo>
                  <a:lnTo>
                    <a:pt x="43" y="355"/>
                  </a:lnTo>
                  <a:lnTo>
                    <a:pt x="51" y="354"/>
                  </a:lnTo>
                  <a:lnTo>
                    <a:pt x="60" y="332"/>
                  </a:lnTo>
                  <a:lnTo>
                    <a:pt x="39" y="318"/>
                  </a:lnTo>
                  <a:lnTo>
                    <a:pt x="39" y="308"/>
                  </a:lnTo>
                  <a:lnTo>
                    <a:pt x="32" y="298"/>
                  </a:lnTo>
                  <a:lnTo>
                    <a:pt x="40" y="291"/>
                  </a:lnTo>
                  <a:lnTo>
                    <a:pt x="31" y="285"/>
                  </a:lnTo>
                  <a:lnTo>
                    <a:pt x="37" y="266"/>
                  </a:lnTo>
                  <a:lnTo>
                    <a:pt x="28" y="262"/>
                  </a:lnTo>
                  <a:lnTo>
                    <a:pt x="29" y="257"/>
                  </a:lnTo>
                  <a:lnTo>
                    <a:pt x="27" y="244"/>
                  </a:lnTo>
                  <a:lnTo>
                    <a:pt x="33" y="238"/>
                  </a:lnTo>
                  <a:lnTo>
                    <a:pt x="30" y="228"/>
                  </a:lnTo>
                  <a:lnTo>
                    <a:pt x="22" y="223"/>
                  </a:lnTo>
                  <a:lnTo>
                    <a:pt x="26" y="204"/>
                  </a:lnTo>
                  <a:lnTo>
                    <a:pt x="14" y="196"/>
                  </a:lnTo>
                  <a:lnTo>
                    <a:pt x="21" y="193"/>
                  </a:lnTo>
                  <a:lnTo>
                    <a:pt x="22" y="187"/>
                  </a:lnTo>
                  <a:lnTo>
                    <a:pt x="13" y="182"/>
                  </a:lnTo>
                  <a:lnTo>
                    <a:pt x="28" y="168"/>
                  </a:lnTo>
                  <a:lnTo>
                    <a:pt x="30" y="151"/>
                  </a:lnTo>
                  <a:lnTo>
                    <a:pt x="23" y="146"/>
                  </a:lnTo>
                  <a:lnTo>
                    <a:pt x="42" y="137"/>
                  </a:lnTo>
                  <a:lnTo>
                    <a:pt x="43" y="132"/>
                  </a:lnTo>
                  <a:lnTo>
                    <a:pt x="34" y="126"/>
                  </a:lnTo>
                  <a:lnTo>
                    <a:pt x="42" y="120"/>
                  </a:lnTo>
                  <a:lnTo>
                    <a:pt x="45" y="111"/>
                  </a:lnTo>
                  <a:lnTo>
                    <a:pt x="51" y="111"/>
                  </a:lnTo>
                  <a:lnTo>
                    <a:pt x="50" y="100"/>
                  </a:lnTo>
                  <a:lnTo>
                    <a:pt x="66" y="92"/>
                  </a:lnTo>
                  <a:lnTo>
                    <a:pt x="63" y="70"/>
                  </a:lnTo>
                  <a:lnTo>
                    <a:pt x="65" y="58"/>
                  </a:lnTo>
                  <a:lnTo>
                    <a:pt x="74" y="55"/>
                  </a:lnTo>
                  <a:lnTo>
                    <a:pt x="74" y="47"/>
                  </a:lnTo>
                  <a:lnTo>
                    <a:pt x="90" y="34"/>
                  </a:lnTo>
                  <a:lnTo>
                    <a:pt x="85" y="22"/>
                  </a:lnTo>
                  <a:lnTo>
                    <a:pt x="177" y="13"/>
                  </a:lnTo>
                  <a:lnTo>
                    <a:pt x="284" y="0"/>
                  </a:lnTo>
                  <a:lnTo>
                    <a:pt x="296" y="11"/>
                  </a:lnTo>
                  <a:lnTo>
                    <a:pt x="298" y="165"/>
                  </a:lnTo>
                  <a:lnTo>
                    <a:pt x="301" y="354"/>
                  </a:lnTo>
                  <a:lnTo>
                    <a:pt x="330" y="523"/>
                  </a:lnTo>
                  <a:close/>
                </a:path>
              </a:pathLst>
            </a:custGeom>
            <a:solidFill>
              <a:srgbClr val="026F3F"/>
            </a:solidFill>
            <a:ln w="6350">
              <a:solidFill>
                <a:srgbClr val="B2B2B2"/>
              </a:solidFill>
              <a:round/>
              <a:headEnd/>
              <a:tailEnd/>
            </a:ln>
          </p:spPr>
          <p:txBody>
            <a:bodyPr/>
            <a:lstStyle/>
            <a:p>
              <a:endParaRPr lang="en-US"/>
            </a:p>
          </p:txBody>
        </p:sp>
        <p:sp>
          <p:nvSpPr>
            <p:cNvPr id="48" name="Freeform 56"/>
            <p:cNvSpPr>
              <a:spLocks/>
            </p:cNvSpPr>
            <p:nvPr/>
          </p:nvSpPr>
          <p:spPr bwMode="gray">
            <a:xfrm>
              <a:off x="5386304" y="4507363"/>
              <a:ext cx="782920" cy="671586"/>
            </a:xfrm>
            <a:custGeom>
              <a:avLst/>
              <a:gdLst>
                <a:gd name="T0" fmla="*/ 2147483647 w 524"/>
                <a:gd name="T1" fmla="*/ 2147483647 h 430"/>
                <a:gd name="T2" fmla="*/ 2147483647 w 524"/>
                <a:gd name="T3" fmla="*/ 2147483647 h 430"/>
                <a:gd name="T4" fmla="*/ 2147483647 w 524"/>
                <a:gd name="T5" fmla="*/ 2147483647 h 430"/>
                <a:gd name="T6" fmla="*/ 2147483647 w 524"/>
                <a:gd name="T7" fmla="*/ 2147483647 h 430"/>
                <a:gd name="T8" fmla="*/ 2147483647 w 524"/>
                <a:gd name="T9" fmla="*/ 2147483647 h 430"/>
                <a:gd name="T10" fmla="*/ 2147483647 w 524"/>
                <a:gd name="T11" fmla="*/ 2147483647 h 430"/>
                <a:gd name="T12" fmla="*/ 2147483647 w 524"/>
                <a:gd name="T13" fmla="*/ 2147483647 h 430"/>
                <a:gd name="T14" fmla="*/ 2147483647 w 524"/>
                <a:gd name="T15" fmla="*/ 2147483647 h 430"/>
                <a:gd name="T16" fmla="*/ 2147483647 w 524"/>
                <a:gd name="T17" fmla="*/ 2147483647 h 430"/>
                <a:gd name="T18" fmla="*/ 2147483647 w 524"/>
                <a:gd name="T19" fmla="*/ 2147483647 h 430"/>
                <a:gd name="T20" fmla="*/ 2147483647 w 524"/>
                <a:gd name="T21" fmla="*/ 2147483647 h 430"/>
                <a:gd name="T22" fmla="*/ 2147483647 w 524"/>
                <a:gd name="T23" fmla="*/ 2147483647 h 430"/>
                <a:gd name="T24" fmla="*/ 2147483647 w 524"/>
                <a:gd name="T25" fmla="*/ 2147483647 h 430"/>
                <a:gd name="T26" fmla="*/ 2147483647 w 524"/>
                <a:gd name="T27" fmla="*/ 2147483647 h 430"/>
                <a:gd name="T28" fmla="*/ 2147483647 w 524"/>
                <a:gd name="T29" fmla="*/ 2147483647 h 430"/>
                <a:gd name="T30" fmla="*/ 2147483647 w 524"/>
                <a:gd name="T31" fmla="*/ 2147483647 h 430"/>
                <a:gd name="T32" fmla="*/ 2147483647 w 524"/>
                <a:gd name="T33" fmla="*/ 2147483647 h 430"/>
                <a:gd name="T34" fmla="*/ 2147483647 w 524"/>
                <a:gd name="T35" fmla="*/ 2147483647 h 430"/>
                <a:gd name="T36" fmla="*/ 2147483647 w 524"/>
                <a:gd name="T37" fmla="*/ 2147483647 h 430"/>
                <a:gd name="T38" fmla="*/ 2147483647 w 524"/>
                <a:gd name="T39" fmla="*/ 2147483647 h 430"/>
                <a:gd name="T40" fmla="*/ 2147483647 w 524"/>
                <a:gd name="T41" fmla="*/ 2147483647 h 430"/>
                <a:gd name="T42" fmla="*/ 2147483647 w 524"/>
                <a:gd name="T43" fmla="*/ 2147483647 h 430"/>
                <a:gd name="T44" fmla="*/ 2147483647 w 524"/>
                <a:gd name="T45" fmla="*/ 2147483647 h 430"/>
                <a:gd name="T46" fmla="*/ 2147483647 w 524"/>
                <a:gd name="T47" fmla="*/ 2147483647 h 430"/>
                <a:gd name="T48" fmla="*/ 2147483647 w 524"/>
                <a:gd name="T49" fmla="*/ 2147483647 h 430"/>
                <a:gd name="T50" fmla="*/ 2147483647 w 524"/>
                <a:gd name="T51" fmla="*/ 2147483647 h 430"/>
                <a:gd name="T52" fmla="*/ 2147483647 w 524"/>
                <a:gd name="T53" fmla="*/ 2147483647 h 430"/>
                <a:gd name="T54" fmla="*/ 2147483647 w 524"/>
                <a:gd name="T55" fmla="*/ 2147483647 h 430"/>
                <a:gd name="T56" fmla="*/ 2147483647 w 524"/>
                <a:gd name="T57" fmla="*/ 2147483647 h 430"/>
                <a:gd name="T58" fmla="*/ 2147483647 w 524"/>
                <a:gd name="T59" fmla="*/ 2147483647 h 430"/>
                <a:gd name="T60" fmla="*/ 2147483647 w 524"/>
                <a:gd name="T61" fmla="*/ 2147483647 h 430"/>
                <a:gd name="T62" fmla="*/ 2147483647 w 524"/>
                <a:gd name="T63" fmla="*/ 2147483647 h 430"/>
                <a:gd name="T64" fmla="*/ 2147483647 w 524"/>
                <a:gd name="T65" fmla="*/ 2147483647 h 430"/>
                <a:gd name="T66" fmla="*/ 2147483647 w 524"/>
                <a:gd name="T67" fmla="*/ 2147483647 h 430"/>
                <a:gd name="T68" fmla="*/ 2147483647 w 524"/>
                <a:gd name="T69" fmla="*/ 2147483647 h 430"/>
                <a:gd name="T70" fmla="*/ 2147483647 w 524"/>
                <a:gd name="T71" fmla="*/ 2147483647 h 430"/>
                <a:gd name="T72" fmla="*/ 2147483647 w 524"/>
                <a:gd name="T73" fmla="*/ 2147483647 h 430"/>
                <a:gd name="T74" fmla="*/ 2147483647 w 524"/>
                <a:gd name="T75" fmla="*/ 2147483647 h 430"/>
                <a:gd name="T76" fmla="*/ 2147483647 w 524"/>
                <a:gd name="T77" fmla="*/ 2147483647 h 430"/>
                <a:gd name="T78" fmla="*/ 2147483647 w 524"/>
                <a:gd name="T79" fmla="*/ 2147483647 h 430"/>
                <a:gd name="T80" fmla="*/ 2147483647 w 524"/>
                <a:gd name="T81" fmla="*/ 2147483647 h 430"/>
                <a:gd name="T82" fmla="*/ 2147483647 w 524"/>
                <a:gd name="T83" fmla="*/ 2147483647 h 430"/>
                <a:gd name="T84" fmla="*/ 2147483647 w 524"/>
                <a:gd name="T85" fmla="*/ 2147483647 h 430"/>
                <a:gd name="T86" fmla="*/ 2147483647 w 524"/>
                <a:gd name="T87" fmla="*/ 2147483647 h 430"/>
                <a:gd name="T88" fmla="*/ 2147483647 w 524"/>
                <a:gd name="T89" fmla="*/ 2147483647 h 430"/>
                <a:gd name="T90" fmla="*/ 2147483647 w 524"/>
                <a:gd name="T91" fmla="*/ 2147483647 h 430"/>
                <a:gd name="T92" fmla="*/ 2147483647 w 524"/>
                <a:gd name="T93" fmla="*/ 2147483647 h 430"/>
                <a:gd name="T94" fmla="*/ 2147483647 w 524"/>
                <a:gd name="T95" fmla="*/ 2147483647 h 430"/>
                <a:gd name="T96" fmla="*/ 2147483647 w 524"/>
                <a:gd name="T97" fmla="*/ 2147483647 h 430"/>
                <a:gd name="T98" fmla="*/ 2147483647 w 524"/>
                <a:gd name="T99" fmla="*/ 2147483647 h 430"/>
                <a:gd name="T100" fmla="*/ 2147483647 w 524"/>
                <a:gd name="T101" fmla="*/ 2147483647 h 430"/>
                <a:gd name="T102" fmla="*/ 2147483647 w 524"/>
                <a:gd name="T103" fmla="*/ 2147483647 h 430"/>
                <a:gd name="T104" fmla="*/ 2147483647 w 524"/>
                <a:gd name="T105" fmla="*/ 2147483647 h 430"/>
                <a:gd name="T106" fmla="*/ 2147483647 w 524"/>
                <a:gd name="T107" fmla="*/ 2147483647 h 430"/>
                <a:gd name="T108" fmla="*/ 2147483647 w 524"/>
                <a:gd name="T109" fmla="*/ 2147483647 h 43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24"/>
                <a:gd name="T166" fmla="*/ 0 h 430"/>
                <a:gd name="T167" fmla="*/ 524 w 524"/>
                <a:gd name="T168" fmla="*/ 430 h 43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24" h="430">
                  <a:moveTo>
                    <a:pt x="464" y="295"/>
                  </a:moveTo>
                  <a:lnTo>
                    <a:pt x="436" y="293"/>
                  </a:lnTo>
                  <a:lnTo>
                    <a:pt x="409" y="283"/>
                  </a:lnTo>
                  <a:lnTo>
                    <a:pt x="386" y="293"/>
                  </a:lnTo>
                  <a:lnTo>
                    <a:pt x="383" y="312"/>
                  </a:lnTo>
                  <a:lnTo>
                    <a:pt x="400" y="323"/>
                  </a:lnTo>
                  <a:lnTo>
                    <a:pt x="417" y="320"/>
                  </a:lnTo>
                  <a:lnTo>
                    <a:pt x="430" y="309"/>
                  </a:lnTo>
                  <a:lnTo>
                    <a:pt x="437" y="307"/>
                  </a:lnTo>
                  <a:lnTo>
                    <a:pt x="441" y="308"/>
                  </a:lnTo>
                  <a:lnTo>
                    <a:pt x="449" y="327"/>
                  </a:lnTo>
                  <a:lnTo>
                    <a:pt x="456" y="327"/>
                  </a:lnTo>
                  <a:lnTo>
                    <a:pt x="465" y="318"/>
                  </a:lnTo>
                  <a:lnTo>
                    <a:pt x="485" y="306"/>
                  </a:lnTo>
                  <a:lnTo>
                    <a:pt x="489" y="307"/>
                  </a:lnTo>
                  <a:lnTo>
                    <a:pt x="494" y="310"/>
                  </a:lnTo>
                  <a:lnTo>
                    <a:pt x="492" y="336"/>
                  </a:lnTo>
                  <a:lnTo>
                    <a:pt x="474" y="354"/>
                  </a:lnTo>
                  <a:lnTo>
                    <a:pt x="467" y="368"/>
                  </a:lnTo>
                  <a:lnTo>
                    <a:pt x="467" y="372"/>
                  </a:lnTo>
                  <a:lnTo>
                    <a:pt x="482" y="388"/>
                  </a:lnTo>
                  <a:lnTo>
                    <a:pt x="514" y="399"/>
                  </a:lnTo>
                  <a:lnTo>
                    <a:pt x="524" y="410"/>
                  </a:lnTo>
                  <a:lnTo>
                    <a:pt x="522" y="419"/>
                  </a:lnTo>
                  <a:lnTo>
                    <a:pt x="509" y="426"/>
                  </a:lnTo>
                  <a:lnTo>
                    <a:pt x="503" y="430"/>
                  </a:lnTo>
                  <a:lnTo>
                    <a:pt x="480" y="407"/>
                  </a:lnTo>
                  <a:lnTo>
                    <a:pt x="458" y="399"/>
                  </a:lnTo>
                  <a:lnTo>
                    <a:pt x="443" y="388"/>
                  </a:lnTo>
                  <a:lnTo>
                    <a:pt x="434" y="390"/>
                  </a:lnTo>
                  <a:lnTo>
                    <a:pt x="431" y="393"/>
                  </a:lnTo>
                  <a:lnTo>
                    <a:pt x="433" y="398"/>
                  </a:lnTo>
                  <a:lnTo>
                    <a:pt x="431" y="405"/>
                  </a:lnTo>
                  <a:lnTo>
                    <a:pt x="420" y="421"/>
                  </a:lnTo>
                  <a:lnTo>
                    <a:pt x="401" y="419"/>
                  </a:lnTo>
                  <a:lnTo>
                    <a:pt x="392" y="420"/>
                  </a:lnTo>
                  <a:lnTo>
                    <a:pt x="384" y="426"/>
                  </a:lnTo>
                  <a:lnTo>
                    <a:pt x="374" y="420"/>
                  </a:lnTo>
                  <a:lnTo>
                    <a:pt x="360" y="429"/>
                  </a:lnTo>
                  <a:lnTo>
                    <a:pt x="343" y="427"/>
                  </a:lnTo>
                  <a:lnTo>
                    <a:pt x="338" y="421"/>
                  </a:lnTo>
                  <a:lnTo>
                    <a:pt x="317" y="422"/>
                  </a:lnTo>
                  <a:lnTo>
                    <a:pt x="293" y="394"/>
                  </a:lnTo>
                  <a:lnTo>
                    <a:pt x="282" y="393"/>
                  </a:lnTo>
                  <a:lnTo>
                    <a:pt x="268" y="381"/>
                  </a:lnTo>
                  <a:lnTo>
                    <a:pt x="238" y="369"/>
                  </a:lnTo>
                  <a:lnTo>
                    <a:pt x="221" y="371"/>
                  </a:lnTo>
                  <a:lnTo>
                    <a:pt x="216" y="376"/>
                  </a:lnTo>
                  <a:lnTo>
                    <a:pt x="218" y="387"/>
                  </a:lnTo>
                  <a:lnTo>
                    <a:pt x="208" y="398"/>
                  </a:lnTo>
                  <a:lnTo>
                    <a:pt x="186" y="399"/>
                  </a:lnTo>
                  <a:lnTo>
                    <a:pt x="162" y="397"/>
                  </a:lnTo>
                  <a:lnTo>
                    <a:pt x="142" y="391"/>
                  </a:lnTo>
                  <a:lnTo>
                    <a:pt x="101" y="383"/>
                  </a:lnTo>
                  <a:lnTo>
                    <a:pt x="47" y="395"/>
                  </a:lnTo>
                  <a:lnTo>
                    <a:pt x="37" y="384"/>
                  </a:lnTo>
                  <a:lnTo>
                    <a:pt x="45" y="374"/>
                  </a:lnTo>
                  <a:lnTo>
                    <a:pt x="50" y="362"/>
                  </a:lnTo>
                  <a:lnTo>
                    <a:pt x="57" y="354"/>
                  </a:lnTo>
                  <a:lnTo>
                    <a:pt x="59" y="345"/>
                  </a:lnTo>
                  <a:lnTo>
                    <a:pt x="56" y="328"/>
                  </a:lnTo>
                  <a:lnTo>
                    <a:pt x="51" y="322"/>
                  </a:lnTo>
                  <a:lnTo>
                    <a:pt x="56" y="310"/>
                  </a:lnTo>
                  <a:lnTo>
                    <a:pt x="51" y="299"/>
                  </a:lnTo>
                  <a:lnTo>
                    <a:pt x="66" y="267"/>
                  </a:lnTo>
                  <a:lnTo>
                    <a:pt x="64" y="260"/>
                  </a:lnTo>
                  <a:lnTo>
                    <a:pt x="68" y="253"/>
                  </a:lnTo>
                  <a:lnTo>
                    <a:pt x="63" y="247"/>
                  </a:lnTo>
                  <a:lnTo>
                    <a:pt x="69" y="243"/>
                  </a:lnTo>
                  <a:lnTo>
                    <a:pt x="64" y="237"/>
                  </a:lnTo>
                  <a:lnTo>
                    <a:pt x="66" y="226"/>
                  </a:lnTo>
                  <a:lnTo>
                    <a:pt x="62" y="225"/>
                  </a:lnTo>
                  <a:lnTo>
                    <a:pt x="63" y="225"/>
                  </a:lnTo>
                  <a:lnTo>
                    <a:pt x="59" y="225"/>
                  </a:lnTo>
                  <a:lnTo>
                    <a:pt x="50" y="212"/>
                  </a:lnTo>
                  <a:lnTo>
                    <a:pt x="52" y="205"/>
                  </a:lnTo>
                  <a:lnTo>
                    <a:pt x="42" y="195"/>
                  </a:lnTo>
                  <a:lnTo>
                    <a:pt x="44" y="190"/>
                  </a:lnTo>
                  <a:lnTo>
                    <a:pt x="33" y="181"/>
                  </a:lnTo>
                  <a:lnTo>
                    <a:pt x="34" y="169"/>
                  </a:lnTo>
                  <a:lnTo>
                    <a:pt x="31" y="161"/>
                  </a:lnTo>
                  <a:lnTo>
                    <a:pt x="9" y="138"/>
                  </a:lnTo>
                  <a:lnTo>
                    <a:pt x="0" y="24"/>
                  </a:lnTo>
                  <a:lnTo>
                    <a:pt x="138" y="12"/>
                  </a:lnTo>
                  <a:lnTo>
                    <a:pt x="280" y="0"/>
                  </a:lnTo>
                  <a:lnTo>
                    <a:pt x="279" y="5"/>
                  </a:lnTo>
                  <a:lnTo>
                    <a:pt x="288" y="9"/>
                  </a:lnTo>
                  <a:lnTo>
                    <a:pt x="282" y="28"/>
                  </a:lnTo>
                  <a:lnTo>
                    <a:pt x="291" y="34"/>
                  </a:lnTo>
                  <a:lnTo>
                    <a:pt x="283" y="41"/>
                  </a:lnTo>
                  <a:lnTo>
                    <a:pt x="290" y="51"/>
                  </a:lnTo>
                  <a:lnTo>
                    <a:pt x="290" y="61"/>
                  </a:lnTo>
                  <a:lnTo>
                    <a:pt x="311" y="75"/>
                  </a:lnTo>
                  <a:lnTo>
                    <a:pt x="302" y="98"/>
                  </a:lnTo>
                  <a:lnTo>
                    <a:pt x="294" y="98"/>
                  </a:lnTo>
                  <a:lnTo>
                    <a:pt x="297" y="111"/>
                  </a:lnTo>
                  <a:lnTo>
                    <a:pt x="272" y="135"/>
                  </a:lnTo>
                  <a:lnTo>
                    <a:pt x="268" y="164"/>
                  </a:lnTo>
                  <a:lnTo>
                    <a:pt x="260" y="173"/>
                  </a:lnTo>
                  <a:lnTo>
                    <a:pt x="264" y="183"/>
                  </a:lnTo>
                  <a:lnTo>
                    <a:pt x="262" y="197"/>
                  </a:lnTo>
                  <a:lnTo>
                    <a:pt x="251" y="202"/>
                  </a:lnTo>
                  <a:lnTo>
                    <a:pt x="260" y="223"/>
                  </a:lnTo>
                  <a:lnTo>
                    <a:pt x="253" y="231"/>
                  </a:lnTo>
                  <a:lnTo>
                    <a:pt x="442" y="212"/>
                  </a:lnTo>
                  <a:lnTo>
                    <a:pt x="435" y="250"/>
                  </a:lnTo>
                  <a:lnTo>
                    <a:pt x="441" y="262"/>
                  </a:lnTo>
                  <a:lnTo>
                    <a:pt x="455" y="272"/>
                  </a:lnTo>
                  <a:lnTo>
                    <a:pt x="464" y="295"/>
                  </a:lnTo>
                  <a:close/>
                </a:path>
              </a:pathLst>
            </a:custGeom>
            <a:solidFill>
              <a:srgbClr val="026F3F"/>
            </a:solidFill>
            <a:ln w="6350">
              <a:solidFill>
                <a:srgbClr val="969696"/>
              </a:solidFill>
              <a:round/>
              <a:headEnd/>
              <a:tailEnd/>
            </a:ln>
          </p:spPr>
          <p:txBody>
            <a:bodyPr/>
            <a:lstStyle/>
            <a:p>
              <a:endParaRPr lang="en-US"/>
            </a:p>
          </p:txBody>
        </p:sp>
        <p:sp>
          <p:nvSpPr>
            <p:cNvPr id="49" name="Freeform 57"/>
            <p:cNvSpPr>
              <a:spLocks/>
            </p:cNvSpPr>
            <p:nvPr/>
          </p:nvSpPr>
          <p:spPr bwMode="gray">
            <a:xfrm>
              <a:off x="5265281" y="3879508"/>
              <a:ext cx="696260" cy="666901"/>
            </a:xfrm>
            <a:custGeom>
              <a:avLst/>
              <a:gdLst>
                <a:gd name="T0" fmla="*/ 2147483647 w 466"/>
                <a:gd name="T1" fmla="*/ 2147483647 h 427"/>
                <a:gd name="T2" fmla="*/ 2147483647 w 466"/>
                <a:gd name="T3" fmla="*/ 2147483647 h 427"/>
                <a:gd name="T4" fmla="*/ 2147483647 w 466"/>
                <a:gd name="T5" fmla="*/ 2147483647 h 427"/>
                <a:gd name="T6" fmla="*/ 2147483647 w 466"/>
                <a:gd name="T7" fmla="*/ 2147483647 h 427"/>
                <a:gd name="T8" fmla="*/ 0 w 466"/>
                <a:gd name="T9" fmla="*/ 2147483647 h 427"/>
                <a:gd name="T10" fmla="*/ 2147483647 w 466"/>
                <a:gd name="T11" fmla="*/ 2147483647 h 427"/>
                <a:gd name="T12" fmla="*/ 2147483647 w 466"/>
                <a:gd name="T13" fmla="*/ 2147483647 h 427"/>
                <a:gd name="T14" fmla="*/ 2147483647 w 466"/>
                <a:gd name="T15" fmla="*/ 2147483647 h 427"/>
                <a:gd name="T16" fmla="*/ 2147483647 w 466"/>
                <a:gd name="T17" fmla="*/ 2147483647 h 427"/>
                <a:gd name="T18" fmla="*/ 2147483647 w 466"/>
                <a:gd name="T19" fmla="*/ 2147483647 h 427"/>
                <a:gd name="T20" fmla="*/ 2147483647 w 466"/>
                <a:gd name="T21" fmla="*/ 2147483647 h 427"/>
                <a:gd name="T22" fmla="*/ 2147483647 w 466"/>
                <a:gd name="T23" fmla="*/ 2147483647 h 427"/>
                <a:gd name="T24" fmla="*/ 2147483647 w 466"/>
                <a:gd name="T25" fmla="*/ 2147483647 h 427"/>
                <a:gd name="T26" fmla="*/ 2147483647 w 466"/>
                <a:gd name="T27" fmla="*/ 2147483647 h 427"/>
                <a:gd name="T28" fmla="*/ 2147483647 w 466"/>
                <a:gd name="T29" fmla="*/ 2147483647 h 427"/>
                <a:gd name="T30" fmla="*/ 2147483647 w 466"/>
                <a:gd name="T31" fmla="*/ 2147483647 h 427"/>
                <a:gd name="T32" fmla="*/ 2147483647 w 466"/>
                <a:gd name="T33" fmla="*/ 2147483647 h 427"/>
                <a:gd name="T34" fmla="*/ 2147483647 w 466"/>
                <a:gd name="T35" fmla="*/ 2147483647 h 427"/>
                <a:gd name="T36" fmla="*/ 2147483647 w 466"/>
                <a:gd name="T37" fmla="*/ 2147483647 h 427"/>
                <a:gd name="T38" fmla="*/ 2147483647 w 466"/>
                <a:gd name="T39" fmla="*/ 2147483647 h 427"/>
                <a:gd name="T40" fmla="*/ 2147483647 w 466"/>
                <a:gd name="T41" fmla="*/ 2147483647 h 427"/>
                <a:gd name="T42" fmla="*/ 2147483647 w 466"/>
                <a:gd name="T43" fmla="*/ 2147483647 h 427"/>
                <a:gd name="T44" fmla="*/ 2147483647 w 466"/>
                <a:gd name="T45" fmla="*/ 2147483647 h 427"/>
                <a:gd name="T46" fmla="*/ 2147483647 w 466"/>
                <a:gd name="T47" fmla="*/ 2147483647 h 427"/>
                <a:gd name="T48" fmla="*/ 2147483647 w 466"/>
                <a:gd name="T49" fmla="*/ 2147483647 h 427"/>
                <a:gd name="T50" fmla="*/ 2147483647 w 466"/>
                <a:gd name="T51" fmla="*/ 2147483647 h 427"/>
                <a:gd name="T52" fmla="*/ 2147483647 w 466"/>
                <a:gd name="T53" fmla="*/ 2147483647 h 427"/>
                <a:gd name="T54" fmla="*/ 2147483647 w 466"/>
                <a:gd name="T55" fmla="*/ 2147483647 h 427"/>
                <a:gd name="T56" fmla="*/ 2147483647 w 466"/>
                <a:gd name="T57" fmla="*/ 2147483647 h 427"/>
                <a:gd name="T58" fmla="*/ 2147483647 w 466"/>
                <a:gd name="T59" fmla="*/ 2147483647 h 427"/>
                <a:gd name="T60" fmla="*/ 2147483647 w 466"/>
                <a:gd name="T61" fmla="*/ 2147483647 h 427"/>
                <a:gd name="T62" fmla="*/ 2147483647 w 466"/>
                <a:gd name="T63" fmla="*/ 2147483647 h 427"/>
                <a:gd name="T64" fmla="*/ 2147483647 w 466"/>
                <a:gd name="T65" fmla="*/ 2147483647 h 427"/>
                <a:gd name="T66" fmla="*/ 2147483647 w 466"/>
                <a:gd name="T67" fmla="*/ 2147483647 h 427"/>
                <a:gd name="T68" fmla="*/ 2147483647 w 466"/>
                <a:gd name="T69" fmla="*/ 2147483647 h 427"/>
                <a:gd name="T70" fmla="*/ 2147483647 w 466"/>
                <a:gd name="T71" fmla="*/ 2147483647 h 427"/>
                <a:gd name="T72" fmla="*/ 2147483647 w 466"/>
                <a:gd name="T73" fmla="*/ 2147483647 h 427"/>
                <a:gd name="T74" fmla="*/ 2147483647 w 466"/>
                <a:gd name="T75" fmla="*/ 2147483647 h 427"/>
                <a:gd name="T76" fmla="*/ 2147483647 w 466"/>
                <a:gd name="T77" fmla="*/ 2147483647 h 427"/>
                <a:gd name="T78" fmla="*/ 2147483647 w 466"/>
                <a:gd name="T79" fmla="*/ 2147483647 h 427"/>
                <a:gd name="T80" fmla="*/ 2147483647 w 466"/>
                <a:gd name="T81" fmla="*/ 2147483647 h 427"/>
                <a:gd name="T82" fmla="*/ 2147483647 w 466"/>
                <a:gd name="T83" fmla="*/ 2147483647 h 427"/>
                <a:gd name="T84" fmla="*/ 2147483647 w 466"/>
                <a:gd name="T85" fmla="*/ 2147483647 h 427"/>
                <a:gd name="T86" fmla="*/ 2147483647 w 466"/>
                <a:gd name="T87" fmla="*/ 2147483647 h 427"/>
                <a:gd name="T88" fmla="*/ 2147483647 w 466"/>
                <a:gd name="T89" fmla="*/ 2147483647 h 427"/>
                <a:gd name="T90" fmla="*/ 2147483647 w 466"/>
                <a:gd name="T91" fmla="*/ 2147483647 h 427"/>
                <a:gd name="T92" fmla="*/ 2147483647 w 466"/>
                <a:gd name="T93" fmla="*/ 2147483647 h 427"/>
                <a:gd name="T94" fmla="*/ 2147483647 w 466"/>
                <a:gd name="T95" fmla="*/ 2147483647 h 427"/>
                <a:gd name="T96" fmla="*/ 2147483647 w 466"/>
                <a:gd name="T97" fmla="*/ 2147483647 h 427"/>
                <a:gd name="T98" fmla="*/ 2147483647 w 466"/>
                <a:gd name="T99" fmla="*/ 2147483647 h 427"/>
                <a:gd name="T100" fmla="*/ 2147483647 w 466"/>
                <a:gd name="T101" fmla="*/ 2147483647 h 427"/>
                <a:gd name="T102" fmla="*/ 2147483647 w 466"/>
                <a:gd name="T103" fmla="*/ 2147483647 h 427"/>
                <a:gd name="T104" fmla="*/ 2147483647 w 466"/>
                <a:gd name="T105" fmla="*/ 2147483647 h 427"/>
                <a:gd name="T106" fmla="*/ 2147483647 w 466"/>
                <a:gd name="T107" fmla="*/ 2147483647 h 427"/>
                <a:gd name="T108" fmla="*/ 2147483647 w 466"/>
                <a:gd name="T109" fmla="*/ 2147483647 h 427"/>
                <a:gd name="T110" fmla="*/ 2147483647 w 466"/>
                <a:gd name="T111" fmla="*/ 2147483647 h 427"/>
                <a:gd name="T112" fmla="*/ 2147483647 w 466"/>
                <a:gd name="T113" fmla="*/ 2147483647 h 427"/>
                <a:gd name="T114" fmla="*/ 2147483647 w 466"/>
                <a:gd name="T115" fmla="*/ 0 h 427"/>
                <a:gd name="T116" fmla="*/ 2147483647 w 466"/>
                <a:gd name="T117" fmla="*/ 2147483647 h 42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66"/>
                <a:gd name="T178" fmla="*/ 0 h 427"/>
                <a:gd name="T179" fmla="*/ 466 w 466"/>
                <a:gd name="T180" fmla="*/ 427 h 42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66" h="427">
                  <a:moveTo>
                    <a:pt x="335" y="7"/>
                  </a:moveTo>
                  <a:lnTo>
                    <a:pt x="256" y="15"/>
                  </a:lnTo>
                  <a:lnTo>
                    <a:pt x="175" y="22"/>
                  </a:lnTo>
                  <a:lnTo>
                    <a:pt x="84" y="28"/>
                  </a:lnTo>
                  <a:lnTo>
                    <a:pt x="0" y="35"/>
                  </a:lnTo>
                  <a:lnTo>
                    <a:pt x="21" y="161"/>
                  </a:lnTo>
                  <a:lnTo>
                    <a:pt x="34" y="358"/>
                  </a:lnTo>
                  <a:lnTo>
                    <a:pt x="42" y="367"/>
                  </a:lnTo>
                  <a:lnTo>
                    <a:pt x="61" y="362"/>
                  </a:lnTo>
                  <a:lnTo>
                    <a:pt x="76" y="365"/>
                  </a:lnTo>
                  <a:lnTo>
                    <a:pt x="80" y="427"/>
                  </a:lnTo>
                  <a:lnTo>
                    <a:pt x="218" y="415"/>
                  </a:lnTo>
                  <a:lnTo>
                    <a:pt x="360" y="403"/>
                  </a:lnTo>
                  <a:lnTo>
                    <a:pt x="358" y="391"/>
                  </a:lnTo>
                  <a:lnTo>
                    <a:pt x="364" y="384"/>
                  </a:lnTo>
                  <a:lnTo>
                    <a:pt x="361" y="374"/>
                  </a:lnTo>
                  <a:lnTo>
                    <a:pt x="353" y="369"/>
                  </a:lnTo>
                  <a:lnTo>
                    <a:pt x="357" y="351"/>
                  </a:lnTo>
                  <a:lnTo>
                    <a:pt x="346" y="342"/>
                  </a:lnTo>
                  <a:lnTo>
                    <a:pt x="352" y="339"/>
                  </a:lnTo>
                  <a:lnTo>
                    <a:pt x="353" y="334"/>
                  </a:lnTo>
                  <a:lnTo>
                    <a:pt x="344" y="329"/>
                  </a:lnTo>
                  <a:lnTo>
                    <a:pt x="359" y="315"/>
                  </a:lnTo>
                  <a:lnTo>
                    <a:pt x="361" y="297"/>
                  </a:lnTo>
                  <a:lnTo>
                    <a:pt x="354" y="293"/>
                  </a:lnTo>
                  <a:lnTo>
                    <a:pt x="374" y="284"/>
                  </a:lnTo>
                  <a:lnTo>
                    <a:pt x="374" y="278"/>
                  </a:lnTo>
                  <a:lnTo>
                    <a:pt x="365" y="273"/>
                  </a:lnTo>
                  <a:lnTo>
                    <a:pt x="374" y="267"/>
                  </a:lnTo>
                  <a:lnTo>
                    <a:pt x="376" y="258"/>
                  </a:lnTo>
                  <a:lnTo>
                    <a:pt x="382" y="258"/>
                  </a:lnTo>
                  <a:lnTo>
                    <a:pt x="381" y="246"/>
                  </a:lnTo>
                  <a:lnTo>
                    <a:pt x="397" y="239"/>
                  </a:lnTo>
                  <a:lnTo>
                    <a:pt x="394" y="216"/>
                  </a:lnTo>
                  <a:lnTo>
                    <a:pt x="396" y="204"/>
                  </a:lnTo>
                  <a:lnTo>
                    <a:pt x="406" y="203"/>
                  </a:lnTo>
                  <a:lnTo>
                    <a:pt x="404" y="194"/>
                  </a:lnTo>
                  <a:lnTo>
                    <a:pt x="421" y="181"/>
                  </a:lnTo>
                  <a:lnTo>
                    <a:pt x="416" y="169"/>
                  </a:lnTo>
                  <a:lnTo>
                    <a:pt x="425" y="165"/>
                  </a:lnTo>
                  <a:lnTo>
                    <a:pt x="427" y="157"/>
                  </a:lnTo>
                  <a:lnTo>
                    <a:pt x="435" y="155"/>
                  </a:lnTo>
                  <a:lnTo>
                    <a:pt x="431" y="131"/>
                  </a:lnTo>
                  <a:lnTo>
                    <a:pt x="439" y="111"/>
                  </a:lnTo>
                  <a:lnTo>
                    <a:pt x="447" y="108"/>
                  </a:lnTo>
                  <a:lnTo>
                    <a:pt x="443" y="100"/>
                  </a:lnTo>
                  <a:lnTo>
                    <a:pt x="447" y="96"/>
                  </a:lnTo>
                  <a:lnTo>
                    <a:pt x="442" y="86"/>
                  </a:lnTo>
                  <a:lnTo>
                    <a:pt x="460" y="75"/>
                  </a:lnTo>
                  <a:lnTo>
                    <a:pt x="462" y="71"/>
                  </a:lnTo>
                  <a:lnTo>
                    <a:pt x="456" y="67"/>
                  </a:lnTo>
                  <a:lnTo>
                    <a:pt x="466" y="64"/>
                  </a:lnTo>
                  <a:lnTo>
                    <a:pt x="459" y="53"/>
                  </a:lnTo>
                  <a:lnTo>
                    <a:pt x="397" y="60"/>
                  </a:lnTo>
                  <a:lnTo>
                    <a:pt x="404" y="46"/>
                  </a:lnTo>
                  <a:lnTo>
                    <a:pt x="423" y="24"/>
                  </a:lnTo>
                  <a:lnTo>
                    <a:pt x="422" y="15"/>
                  </a:lnTo>
                  <a:lnTo>
                    <a:pt x="412" y="0"/>
                  </a:lnTo>
                  <a:lnTo>
                    <a:pt x="335" y="7"/>
                  </a:lnTo>
                  <a:close/>
                </a:path>
              </a:pathLst>
            </a:custGeom>
            <a:solidFill>
              <a:srgbClr val="90DC66"/>
            </a:solidFill>
            <a:ln w="6350">
              <a:solidFill>
                <a:srgbClr val="969696"/>
              </a:solidFill>
              <a:round/>
              <a:headEnd/>
              <a:tailEnd/>
            </a:ln>
          </p:spPr>
          <p:txBody>
            <a:bodyPr/>
            <a:lstStyle/>
            <a:p>
              <a:endParaRPr lang="en-US"/>
            </a:p>
          </p:txBody>
        </p:sp>
        <p:sp>
          <p:nvSpPr>
            <p:cNvPr id="50" name="Freeform 58"/>
            <p:cNvSpPr>
              <a:spLocks/>
            </p:cNvSpPr>
            <p:nvPr/>
          </p:nvSpPr>
          <p:spPr bwMode="gray">
            <a:xfrm>
              <a:off x="2590806" y="2798722"/>
              <a:ext cx="753036" cy="1007380"/>
            </a:xfrm>
            <a:custGeom>
              <a:avLst/>
              <a:gdLst>
                <a:gd name="T0" fmla="*/ 2147483647 w 504"/>
                <a:gd name="T1" fmla="*/ 2147483647 h 645"/>
                <a:gd name="T2" fmla="*/ 2147483647 w 504"/>
                <a:gd name="T3" fmla="*/ 2147483647 h 645"/>
                <a:gd name="T4" fmla="*/ 2147483647 w 504"/>
                <a:gd name="T5" fmla="*/ 2147483647 h 645"/>
                <a:gd name="T6" fmla="*/ 2147483647 w 504"/>
                <a:gd name="T7" fmla="*/ 2147483647 h 645"/>
                <a:gd name="T8" fmla="*/ 2147483647 w 504"/>
                <a:gd name="T9" fmla="*/ 2147483647 h 645"/>
                <a:gd name="T10" fmla="*/ 2147483647 w 504"/>
                <a:gd name="T11" fmla="*/ 2147483647 h 645"/>
                <a:gd name="T12" fmla="*/ 2147483647 w 504"/>
                <a:gd name="T13" fmla="*/ 2147483647 h 645"/>
                <a:gd name="T14" fmla="*/ 2147483647 w 504"/>
                <a:gd name="T15" fmla="*/ 2147483647 h 645"/>
                <a:gd name="T16" fmla="*/ 2147483647 w 504"/>
                <a:gd name="T17" fmla="*/ 2147483647 h 645"/>
                <a:gd name="T18" fmla="*/ 2147483647 w 504"/>
                <a:gd name="T19" fmla="*/ 2147483647 h 645"/>
                <a:gd name="T20" fmla="*/ 2147483647 w 504"/>
                <a:gd name="T21" fmla="*/ 2147483647 h 645"/>
                <a:gd name="T22" fmla="*/ 2147483647 w 504"/>
                <a:gd name="T23" fmla="*/ 2147483647 h 645"/>
                <a:gd name="T24" fmla="*/ 2147483647 w 504"/>
                <a:gd name="T25" fmla="*/ 2147483647 h 645"/>
                <a:gd name="T26" fmla="*/ 2147483647 w 504"/>
                <a:gd name="T27" fmla="*/ 2147483647 h 645"/>
                <a:gd name="T28" fmla="*/ 2147483647 w 504"/>
                <a:gd name="T29" fmla="*/ 2147483647 h 645"/>
                <a:gd name="T30" fmla="*/ 2147483647 w 504"/>
                <a:gd name="T31" fmla="*/ 2147483647 h 645"/>
                <a:gd name="T32" fmla="*/ 2147483647 w 504"/>
                <a:gd name="T33" fmla="*/ 2147483647 h 645"/>
                <a:gd name="T34" fmla="*/ 0 w 504"/>
                <a:gd name="T35" fmla="*/ 2147483647 h 645"/>
                <a:gd name="T36" fmla="*/ 2147483647 w 504"/>
                <a:gd name="T37" fmla="*/ 2147483647 h 645"/>
                <a:gd name="T38" fmla="*/ 2147483647 w 504"/>
                <a:gd name="T39" fmla="*/ 2147483647 h 645"/>
                <a:gd name="T40" fmla="*/ 2147483647 w 504"/>
                <a:gd name="T41" fmla="*/ 2147483647 h 645"/>
                <a:gd name="T42" fmla="*/ 2147483647 w 504"/>
                <a:gd name="T43" fmla="*/ 2147483647 h 645"/>
                <a:gd name="T44" fmla="*/ 2147483647 w 504"/>
                <a:gd name="T45" fmla="*/ 2147483647 h 645"/>
                <a:gd name="T46" fmla="*/ 2147483647 w 504"/>
                <a:gd name="T47" fmla="*/ 0 h 645"/>
                <a:gd name="T48" fmla="*/ 2147483647 w 504"/>
                <a:gd name="T49" fmla="*/ 2147483647 h 64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4"/>
                <a:gd name="T76" fmla="*/ 0 h 645"/>
                <a:gd name="T77" fmla="*/ 504 w 504"/>
                <a:gd name="T78" fmla="*/ 645 h 64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4" h="645">
                  <a:moveTo>
                    <a:pt x="148" y="11"/>
                  </a:moveTo>
                  <a:lnTo>
                    <a:pt x="225" y="24"/>
                  </a:lnTo>
                  <a:lnTo>
                    <a:pt x="307" y="38"/>
                  </a:lnTo>
                  <a:lnTo>
                    <a:pt x="348" y="44"/>
                  </a:lnTo>
                  <a:lnTo>
                    <a:pt x="331" y="160"/>
                  </a:lnTo>
                  <a:lnTo>
                    <a:pt x="415" y="171"/>
                  </a:lnTo>
                  <a:lnTo>
                    <a:pt x="504" y="183"/>
                  </a:lnTo>
                  <a:lnTo>
                    <a:pt x="493" y="289"/>
                  </a:lnTo>
                  <a:lnTo>
                    <a:pt x="482" y="401"/>
                  </a:lnTo>
                  <a:lnTo>
                    <a:pt x="471" y="503"/>
                  </a:lnTo>
                  <a:lnTo>
                    <a:pt x="462" y="600"/>
                  </a:lnTo>
                  <a:lnTo>
                    <a:pt x="458" y="645"/>
                  </a:lnTo>
                  <a:lnTo>
                    <a:pt x="399" y="639"/>
                  </a:lnTo>
                  <a:lnTo>
                    <a:pt x="322" y="631"/>
                  </a:lnTo>
                  <a:lnTo>
                    <a:pt x="242" y="620"/>
                  </a:lnTo>
                  <a:lnTo>
                    <a:pt x="153" y="608"/>
                  </a:lnTo>
                  <a:lnTo>
                    <a:pt x="69" y="595"/>
                  </a:lnTo>
                  <a:lnTo>
                    <a:pt x="0" y="584"/>
                  </a:lnTo>
                  <a:lnTo>
                    <a:pt x="8" y="528"/>
                  </a:lnTo>
                  <a:lnTo>
                    <a:pt x="24" y="421"/>
                  </a:lnTo>
                  <a:lnTo>
                    <a:pt x="40" y="324"/>
                  </a:lnTo>
                  <a:lnTo>
                    <a:pt x="57" y="221"/>
                  </a:lnTo>
                  <a:lnTo>
                    <a:pt x="75" y="107"/>
                  </a:lnTo>
                  <a:lnTo>
                    <a:pt x="94" y="0"/>
                  </a:lnTo>
                  <a:lnTo>
                    <a:pt x="148" y="11"/>
                  </a:lnTo>
                  <a:close/>
                </a:path>
              </a:pathLst>
            </a:custGeom>
            <a:solidFill>
              <a:srgbClr val="026F3F"/>
            </a:solidFill>
            <a:ln w="6350">
              <a:solidFill>
                <a:srgbClr val="95989C"/>
              </a:solidFill>
              <a:round/>
              <a:headEnd/>
              <a:tailEnd/>
            </a:ln>
          </p:spPr>
          <p:txBody>
            <a:bodyPr/>
            <a:lstStyle/>
            <a:p>
              <a:endParaRPr lang="en-US"/>
            </a:p>
          </p:txBody>
        </p:sp>
        <p:sp>
          <p:nvSpPr>
            <p:cNvPr id="51" name="Freeform 59"/>
            <p:cNvSpPr>
              <a:spLocks/>
            </p:cNvSpPr>
            <p:nvPr/>
          </p:nvSpPr>
          <p:spPr bwMode="gray">
            <a:xfrm>
              <a:off x="7694720" y="2918983"/>
              <a:ext cx="159871" cy="246769"/>
            </a:xfrm>
            <a:custGeom>
              <a:avLst/>
              <a:gdLst>
                <a:gd name="T0" fmla="*/ 0 w 107"/>
                <a:gd name="T1" fmla="*/ 2147483647 h 158"/>
                <a:gd name="T2" fmla="*/ 2147483647 w 107"/>
                <a:gd name="T3" fmla="*/ 2147483647 h 158"/>
                <a:gd name="T4" fmla="*/ 2147483647 w 107"/>
                <a:gd name="T5" fmla="*/ 0 h 158"/>
                <a:gd name="T6" fmla="*/ 2147483647 w 107"/>
                <a:gd name="T7" fmla="*/ 2147483647 h 158"/>
                <a:gd name="T8" fmla="*/ 2147483647 w 107"/>
                <a:gd name="T9" fmla="*/ 2147483647 h 158"/>
                <a:gd name="T10" fmla="*/ 2147483647 w 107"/>
                <a:gd name="T11" fmla="*/ 2147483647 h 158"/>
                <a:gd name="T12" fmla="*/ 2147483647 w 107"/>
                <a:gd name="T13" fmla="*/ 2147483647 h 158"/>
                <a:gd name="T14" fmla="*/ 2147483647 w 107"/>
                <a:gd name="T15" fmla="*/ 2147483647 h 158"/>
                <a:gd name="T16" fmla="*/ 2147483647 w 107"/>
                <a:gd name="T17" fmla="*/ 2147483647 h 158"/>
                <a:gd name="T18" fmla="*/ 2147483647 w 107"/>
                <a:gd name="T19" fmla="*/ 2147483647 h 158"/>
                <a:gd name="T20" fmla="*/ 2147483647 w 107"/>
                <a:gd name="T21" fmla="*/ 2147483647 h 158"/>
                <a:gd name="T22" fmla="*/ 2147483647 w 107"/>
                <a:gd name="T23" fmla="*/ 2147483647 h 158"/>
                <a:gd name="T24" fmla="*/ 2147483647 w 107"/>
                <a:gd name="T25" fmla="*/ 2147483647 h 158"/>
                <a:gd name="T26" fmla="*/ 2147483647 w 107"/>
                <a:gd name="T27" fmla="*/ 2147483647 h 158"/>
                <a:gd name="T28" fmla="*/ 0 w 107"/>
                <a:gd name="T29" fmla="*/ 2147483647 h 15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7"/>
                <a:gd name="T46" fmla="*/ 0 h 158"/>
                <a:gd name="T47" fmla="*/ 107 w 107"/>
                <a:gd name="T48" fmla="*/ 158 h 15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7" h="158">
                  <a:moveTo>
                    <a:pt x="0" y="20"/>
                  </a:moveTo>
                  <a:lnTo>
                    <a:pt x="9" y="4"/>
                  </a:lnTo>
                  <a:lnTo>
                    <a:pt x="20" y="0"/>
                  </a:lnTo>
                  <a:lnTo>
                    <a:pt x="32" y="4"/>
                  </a:lnTo>
                  <a:lnTo>
                    <a:pt x="28" y="9"/>
                  </a:lnTo>
                  <a:lnTo>
                    <a:pt x="23" y="26"/>
                  </a:lnTo>
                  <a:lnTo>
                    <a:pt x="30" y="32"/>
                  </a:lnTo>
                  <a:lnTo>
                    <a:pt x="30" y="43"/>
                  </a:lnTo>
                  <a:lnTo>
                    <a:pt x="35" y="55"/>
                  </a:lnTo>
                  <a:lnTo>
                    <a:pt x="67" y="88"/>
                  </a:lnTo>
                  <a:lnTo>
                    <a:pt x="90" y="107"/>
                  </a:lnTo>
                  <a:lnTo>
                    <a:pt x="107" y="132"/>
                  </a:lnTo>
                  <a:lnTo>
                    <a:pt x="104" y="142"/>
                  </a:lnTo>
                  <a:lnTo>
                    <a:pt x="45" y="158"/>
                  </a:lnTo>
                  <a:lnTo>
                    <a:pt x="0" y="20"/>
                  </a:lnTo>
                  <a:close/>
                </a:path>
              </a:pathLst>
            </a:custGeom>
            <a:solidFill>
              <a:srgbClr val="006A3A"/>
            </a:solidFill>
            <a:ln w="6350">
              <a:solidFill>
                <a:srgbClr val="969696"/>
              </a:solidFill>
              <a:round/>
              <a:headEnd/>
              <a:tailEnd/>
            </a:ln>
          </p:spPr>
          <p:txBody>
            <a:bodyPr/>
            <a:lstStyle/>
            <a:p>
              <a:endParaRPr lang="en-US"/>
            </a:p>
          </p:txBody>
        </p:sp>
        <p:sp>
          <p:nvSpPr>
            <p:cNvPr id="52" name="Freeform 60"/>
            <p:cNvSpPr>
              <a:spLocks/>
            </p:cNvSpPr>
            <p:nvPr/>
          </p:nvSpPr>
          <p:spPr bwMode="gray">
            <a:xfrm>
              <a:off x="8485109" y="1686700"/>
              <a:ext cx="16434" cy="37484"/>
            </a:xfrm>
            <a:custGeom>
              <a:avLst/>
              <a:gdLst>
                <a:gd name="T0" fmla="*/ 2147483647 w 11"/>
                <a:gd name="T1" fmla="*/ 0 h 24"/>
                <a:gd name="T2" fmla="*/ 0 w 11"/>
                <a:gd name="T3" fmla="*/ 2147483647 h 24"/>
                <a:gd name="T4" fmla="*/ 2147483647 w 11"/>
                <a:gd name="T5" fmla="*/ 2147483647 h 24"/>
                <a:gd name="T6" fmla="*/ 2147483647 w 11"/>
                <a:gd name="T7" fmla="*/ 2147483647 h 24"/>
                <a:gd name="T8" fmla="*/ 2147483647 w 11"/>
                <a:gd name="T9" fmla="*/ 2147483647 h 24"/>
                <a:gd name="T10" fmla="*/ 2147483647 w 11"/>
                <a:gd name="T11" fmla="*/ 2147483647 h 24"/>
                <a:gd name="T12" fmla="*/ 2147483647 w 11"/>
                <a:gd name="T13" fmla="*/ 2147483647 h 24"/>
                <a:gd name="T14" fmla="*/ 2147483647 w 11"/>
                <a:gd name="T15" fmla="*/ 0 h 24"/>
                <a:gd name="T16" fmla="*/ 2147483647 w 1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24"/>
                <a:gd name="T29" fmla="*/ 11 w 11"/>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24">
                  <a:moveTo>
                    <a:pt x="2" y="0"/>
                  </a:moveTo>
                  <a:lnTo>
                    <a:pt x="0" y="7"/>
                  </a:lnTo>
                  <a:lnTo>
                    <a:pt x="2" y="16"/>
                  </a:lnTo>
                  <a:lnTo>
                    <a:pt x="4" y="24"/>
                  </a:lnTo>
                  <a:lnTo>
                    <a:pt x="6" y="15"/>
                  </a:lnTo>
                  <a:lnTo>
                    <a:pt x="11" y="13"/>
                  </a:lnTo>
                  <a:lnTo>
                    <a:pt x="9" y="7"/>
                  </a:lnTo>
                  <a:lnTo>
                    <a:pt x="8" y="0"/>
                  </a:lnTo>
                  <a:lnTo>
                    <a:pt x="2" y="0"/>
                  </a:lnTo>
                  <a:close/>
                </a:path>
              </a:pathLst>
            </a:custGeom>
            <a:solidFill>
              <a:srgbClr val="BEBEBE"/>
            </a:solidFill>
            <a:ln w="6350">
              <a:solidFill>
                <a:srgbClr val="969696"/>
              </a:solidFill>
              <a:round/>
              <a:headEnd/>
              <a:tailEnd/>
            </a:ln>
          </p:spPr>
          <p:txBody>
            <a:bodyPr/>
            <a:lstStyle/>
            <a:p>
              <a:endParaRPr lang="en-US"/>
            </a:p>
          </p:txBody>
        </p:sp>
        <p:grpSp>
          <p:nvGrpSpPr>
            <p:cNvPr id="53" name="Group 61"/>
            <p:cNvGrpSpPr>
              <a:grpSpLocks/>
            </p:cNvGrpSpPr>
            <p:nvPr/>
          </p:nvGrpSpPr>
          <p:grpSpPr bwMode="auto">
            <a:xfrm>
              <a:off x="8485109" y="1686700"/>
              <a:ext cx="16434" cy="37484"/>
              <a:chOff x="5319" y="918"/>
              <a:chExt cx="11" cy="24"/>
            </a:xfrm>
          </p:grpSpPr>
          <p:sp>
            <p:nvSpPr>
              <p:cNvPr id="454" name="Freeform 62"/>
              <p:cNvSpPr>
                <a:spLocks/>
              </p:cNvSpPr>
              <p:nvPr/>
            </p:nvSpPr>
            <p:spPr bwMode="gray">
              <a:xfrm>
                <a:off x="5319" y="918"/>
                <a:ext cx="11" cy="24"/>
              </a:xfrm>
              <a:custGeom>
                <a:avLst/>
                <a:gdLst>
                  <a:gd name="T0" fmla="*/ 2 w 11"/>
                  <a:gd name="T1" fmla="*/ 0 h 24"/>
                  <a:gd name="T2" fmla="*/ 0 w 11"/>
                  <a:gd name="T3" fmla="*/ 7 h 24"/>
                  <a:gd name="T4" fmla="*/ 2 w 11"/>
                  <a:gd name="T5" fmla="*/ 16 h 24"/>
                  <a:gd name="T6" fmla="*/ 4 w 11"/>
                  <a:gd name="T7" fmla="*/ 24 h 24"/>
                  <a:gd name="T8" fmla="*/ 6 w 11"/>
                  <a:gd name="T9" fmla="*/ 15 h 24"/>
                  <a:gd name="T10" fmla="*/ 11 w 11"/>
                  <a:gd name="T11" fmla="*/ 13 h 24"/>
                  <a:gd name="T12" fmla="*/ 9 w 11"/>
                  <a:gd name="T13" fmla="*/ 7 h 24"/>
                  <a:gd name="T14" fmla="*/ 8 w 11"/>
                  <a:gd name="T15" fmla="*/ 0 h 24"/>
                  <a:gd name="T16" fmla="*/ 2 w 1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24"/>
                  <a:gd name="T29" fmla="*/ 11 w 11"/>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24">
                    <a:moveTo>
                      <a:pt x="2" y="0"/>
                    </a:moveTo>
                    <a:lnTo>
                      <a:pt x="0" y="7"/>
                    </a:lnTo>
                    <a:lnTo>
                      <a:pt x="2" y="16"/>
                    </a:lnTo>
                    <a:lnTo>
                      <a:pt x="4" y="24"/>
                    </a:lnTo>
                    <a:lnTo>
                      <a:pt x="6" y="15"/>
                    </a:lnTo>
                    <a:lnTo>
                      <a:pt x="11" y="13"/>
                    </a:lnTo>
                    <a:lnTo>
                      <a:pt x="9" y="7"/>
                    </a:lnTo>
                    <a:lnTo>
                      <a:pt x="8" y="0"/>
                    </a:lnTo>
                    <a:lnTo>
                      <a:pt x="2" y="0"/>
                    </a:lnTo>
                    <a:close/>
                  </a:path>
                </a:pathLst>
              </a:custGeom>
              <a:solidFill>
                <a:srgbClr val="BEBEBE"/>
              </a:solidFill>
              <a:ln w="9525">
                <a:noFill/>
                <a:round/>
                <a:headEnd/>
                <a:tailEnd/>
              </a:ln>
            </p:spPr>
            <p:txBody>
              <a:bodyPr/>
              <a:lstStyle/>
              <a:p>
                <a:endParaRPr lang="en-US"/>
              </a:p>
            </p:txBody>
          </p:sp>
          <p:sp>
            <p:nvSpPr>
              <p:cNvPr id="455" name="Freeform 63"/>
              <p:cNvSpPr>
                <a:spLocks/>
              </p:cNvSpPr>
              <p:nvPr/>
            </p:nvSpPr>
            <p:spPr bwMode="gray">
              <a:xfrm>
                <a:off x="5319" y="918"/>
                <a:ext cx="11" cy="24"/>
              </a:xfrm>
              <a:custGeom>
                <a:avLst/>
                <a:gdLst>
                  <a:gd name="T0" fmla="*/ 2 w 11"/>
                  <a:gd name="T1" fmla="*/ 0 h 24"/>
                  <a:gd name="T2" fmla="*/ 0 w 11"/>
                  <a:gd name="T3" fmla="*/ 7 h 24"/>
                  <a:gd name="T4" fmla="*/ 2 w 11"/>
                  <a:gd name="T5" fmla="*/ 16 h 24"/>
                  <a:gd name="T6" fmla="*/ 4 w 11"/>
                  <a:gd name="T7" fmla="*/ 24 h 24"/>
                  <a:gd name="T8" fmla="*/ 6 w 11"/>
                  <a:gd name="T9" fmla="*/ 15 h 24"/>
                  <a:gd name="T10" fmla="*/ 11 w 11"/>
                  <a:gd name="T11" fmla="*/ 13 h 24"/>
                  <a:gd name="T12" fmla="*/ 9 w 11"/>
                  <a:gd name="T13" fmla="*/ 7 h 24"/>
                  <a:gd name="T14" fmla="*/ 8 w 11"/>
                  <a:gd name="T15" fmla="*/ 0 h 24"/>
                  <a:gd name="T16" fmla="*/ 2 w 1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24"/>
                  <a:gd name="T29" fmla="*/ 11 w 11"/>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24">
                    <a:moveTo>
                      <a:pt x="2" y="0"/>
                    </a:moveTo>
                    <a:lnTo>
                      <a:pt x="0" y="7"/>
                    </a:lnTo>
                    <a:lnTo>
                      <a:pt x="2" y="16"/>
                    </a:lnTo>
                    <a:lnTo>
                      <a:pt x="4" y="24"/>
                    </a:lnTo>
                    <a:lnTo>
                      <a:pt x="6" y="15"/>
                    </a:lnTo>
                    <a:lnTo>
                      <a:pt x="11" y="13"/>
                    </a:lnTo>
                    <a:lnTo>
                      <a:pt x="9" y="7"/>
                    </a:lnTo>
                    <a:lnTo>
                      <a:pt x="8" y="0"/>
                    </a:lnTo>
                    <a:lnTo>
                      <a:pt x="2" y="0"/>
                    </a:lnTo>
                  </a:path>
                </a:pathLst>
              </a:custGeom>
              <a:noFill/>
              <a:ln w="6350">
                <a:solidFill>
                  <a:srgbClr val="969696"/>
                </a:solidFill>
                <a:round/>
                <a:headEnd/>
                <a:tailEnd/>
              </a:ln>
            </p:spPr>
            <p:txBody>
              <a:bodyPr/>
              <a:lstStyle/>
              <a:p>
                <a:endParaRPr lang="en-US"/>
              </a:p>
            </p:txBody>
          </p:sp>
        </p:grpSp>
        <p:sp>
          <p:nvSpPr>
            <p:cNvPr id="54" name="Freeform 64"/>
            <p:cNvSpPr>
              <a:spLocks/>
            </p:cNvSpPr>
            <p:nvPr/>
          </p:nvSpPr>
          <p:spPr bwMode="gray">
            <a:xfrm>
              <a:off x="4240314" y="3317250"/>
              <a:ext cx="1021978" cy="552887"/>
            </a:xfrm>
            <a:custGeom>
              <a:avLst/>
              <a:gdLst>
                <a:gd name="T0" fmla="*/ 2147483647 w 684"/>
                <a:gd name="T1" fmla="*/ 2147483647 h 354"/>
                <a:gd name="T2" fmla="*/ 2147483647 w 684"/>
                <a:gd name="T3" fmla="*/ 2147483647 h 354"/>
                <a:gd name="T4" fmla="*/ 2147483647 w 684"/>
                <a:gd name="T5" fmla="*/ 2147483647 h 354"/>
                <a:gd name="T6" fmla="*/ 2147483647 w 684"/>
                <a:gd name="T7" fmla="*/ 2147483647 h 354"/>
                <a:gd name="T8" fmla="*/ 2147483647 w 684"/>
                <a:gd name="T9" fmla="*/ 2147483647 h 354"/>
                <a:gd name="T10" fmla="*/ 2147483647 w 684"/>
                <a:gd name="T11" fmla="*/ 2147483647 h 354"/>
                <a:gd name="T12" fmla="*/ 2147483647 w 684"/>
                <a:gd name="T13" fmla="*/ 2147483647 h 354"/>
                <a:gd name="T14" fmla="*/ 2147483647 w 684"/>
                <a:gd name="T15" fmla="*/ 2147483647 h 354"/>
                <a:gd name="T16" fmla="*/ 2147483647 w 684"/>
                <a:gd name="T17" fmla="*/ 2147483647 h 354"/>
                <a:gd name="T18" fmla="*/ 2147483647 w 684"/>
                <a:gd name="T19" fmla="*/ 2147483647 h 354"/>
                <a:gd name="T20" fmla="*/ 2147483647 w 684"/>
                <a:gd name="T21" fmla="*/ 2147483647 h 354"/>
                <a:gd name="T22" fmla="*/ 0 w 684"/>
                <a:gd name="T23" fmla="*/ 2147483647 h 354"/>
                <a:gd name="T24" fmla="*/ 2147483647 w 684"/>
                <a:gd name="T25" fmla="*/ 2147483647 h 354"/>
                <a:gd name="T26" fmla="*/ 2147483647 w 684"/>
                <a:gd name="T27" fmla="*/ 2147483647 h 354"/>
                <a:gd name="T28" fmla="*/ 2147483647 w 684"/>
                <a:gd name="T29" fmla="*/ 2147483647 h 354"/>
                <a:gd name="T30" fmla="*/ 2147483647 w 684"/>
                <a:gd name="T31" fmla="*/ 2147483647 h 354"/>
                <a:gd name="T32" fmla="*/ 2147483647 w 684"/>
                <a:gd name="T33" fmla="*/ 2147483647 h 354"/>
                <a:gd name="T34" fmla="*/ 2147483647 w 684"/>
                <a:gd name="T35" fmla="*/ 2147483647 h 354"/>
                <a:gd name="T36" fmla="*/ 2147483647 w 684"/>
                <a:gd name="T37" fmla="*/ 2147483647 h 354"/>
                <a:gd name="T38" fmla="*/ 2147483647 w 684"/>
                <a:gd name="T39" fmla="*/ 2147483647 h 354"/>
                <a:gd name="T40" fmla="*/ 2147483647 w 684"/>
                <a:gd name="T41" fmla="*/ 2147483647 h 354"/>
                <a:gd name="T42" fmla="*/ 2147483647 w 684"/>
                <a:gd name="T43" fmla="*/ 2147483647 h 354"/>
                <a:gd name="T44" fmla="*/ 2147483647 w 684"/>
                <a:gd name="T45" fmla="*/ 2147483647 h 354"/>
                <a:gd name="T46" fmla="*/ 2147483647 w 684"/>
                <a:gd name="T47" fmla="*/ 2147483647 h 354"/>
                <a:gd name="T48" fmla="*/ 2147483647 w 684"/>
                <a:gd name="T49" fmla="*/ 2147483647 h 354"/>
                <a:gd name="T50" fmla="*/ 2147483647 w 684"/>
                <a:gd name="T51" fmla="*/ 2147483647 h 354"/>
                <a:gd name="T52" fmla="*/ 2147483647 w 684"/>
                <a:gd name="T53" fmla="*/ 2147483647 h 354"/>
                <a:gd name="T54" fmla="*/ 2147483647 w 684"/>
                <a:gd name="T55" fmla="*/ 2147483647 h 354"/>
                <a:gd name="T56" fmla="*/ 2147483647 w 684"/>
                <a:gd name="T57" fmla="*/ 2147483647 h 354"/>
                <a:gd name="T58" fmla="*/ 2147483647 w 684"/>
                <a:gd name="T59" fmla="*/ 2147483647 h 354"/>
                <a:gd name="T60" fmla="*/ 2147483647 w 684"/>
                <a:gd name="T61" fmla="*/ 2147483647 h 354"/>
                <a:gd name="T62" fmla="*/ 2147483647 w 684"/>
                <a:gd name="T63" fmla="*/ 0 h 354"/>
                <a:gd name="T64" fmla="*/ 2147483647 w 684"/>
                <a:gd name="T65" fmla="*/ 2147483647 h 3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84"/>
                <a:gd name="T100" fmla="*/ 0 h 354"/>
                <a:gd name="T101" fmla="*/ 684 w 684"/>
                <a:gd name="T102" fmla="*/ 354 h 35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84" h="354">
                  <a:moveTo>
                    <a:pt x="575" y="1"/>
                  </a:moveTo>
                  <a:lnTo>
                    <a:pt x="494" y="4"/>
                  </a:lnTo>
                  <a:lnTo>
                    <a:pt x="409" y="6"/>
                  </a:lnTo>
                  <a:lnTo>
                    <a:pt x="327" y="8"/>
                  </a:lnTo>
                  <a:lnTo>
                    <a:pt x="253" y="8"/>
                  </a:lnTo>
                  <a:lnTo>
                    <a:pt x="175" y="8"/>
                  </a:lnTo>
                  <a:lnTo>
                    <a:pt x="90" y="7"/>
                  </a:lnTo>
                  <a:lnTo>
                    <a:pt x="8" y="6"/>
                  </a:lnTo>
                  <a:lnTo>
                    <a:pt x="5" y="111"/>
                  </a:lnTo>
                  <a:lnTo>
                    <a:pt x="3" y="221"/>
                  </a:lnTo>
                  <a:lnTo>
                    <a:pt x="1" y="323"/>
                  </a:lnTo>
                  <a:lnTo>
                    <a:pt x="0" y="352"/>
                  </a:lnTo>
                  <a:lnTo>
                    <a:pt x="12" y="353"/>
                  </a:lnTo>
                  <a:lnTo>
                    <a:pt x="97" y="354"/>
                  </a:lnTo>
                  <a:lnTo>
                    <a:pt x="187" y="354"/>
                  </a:lnTo>
                  <a:lnTo>
                    <a:pt x="268" y="353"/>
                  </a:lnTo>
                  <a:lnTo>
                    <a:pt x="345" y="352"/>
                  </a:lnTo>
                  <a:lnTo>
                    <a:pt x="429" y="350"/>
                  </a:lnTo>
                  <a:lnTo>
                    <a:pt x="519" y="347"/>
                  </a:lnTo>
                  <a:lnTo>
                    <a:pt x="604" y="342"/>
                  </a:lnTo>
                  <a:lnTo>
                    <a:pt x="684" y="338"/>
                  </a:lnTo>
                  <a:lnTo>
                    <a:pt x="676" y="208"/>
                  </a:lnTo>
                  <a:lnTo>
                    <a:pt x="669" y="95"/>
                  </a:lnTo>
                  <a:lnTo>
                    <a:pt x="648" y="91"/>
                  </a:lnTo>
                  <a:lnTo>
                    <a:pt x="642" y="72"/>
                  </a:lnTo>
                  <a:lnTo>
                    <a:pt x="622" y="53"/>
                  </a:lnTo>
                  <a:lnTo>
                    <a:pt x="634" y="31"/>
                  </a:lnTo>
                  <a:lnTo>
                    <a:pt x="642" y="31"/>
                  </a:lnTo>
                  <a:lnTo>
                    <a:pt x="635" y="14"/>
                  </a:lnTo>
                  <a:lnTo>
                    <a:pt x="621" y="18"/>
                  </a:lnTo>
                  <a:lnTo>
                    <a:pt x="613" y="14"/>
                  </a:lnTo>
                  <a:lnTo>
                    <a:pt x="592" y="0"/>
                  </a:lnTo>
                  <a:lnTo>
                    <a:pt x="575" y="1"/>
                  </a:lnTo>
                  <a:close/>
                </a:path>
              </a:pathLst>
            </a:custGeom>
            <a:solidFill>
              <a:srgbClr val="FFFFFF"/>
            </a:solidFill>
            <a:ln w="6350">
              <a:solidFill>
                <a:srgbClr val="95989C"/>
              </a:solidFill>
              <a:round/>
              <a:headEnd/>
              <a:tailEnd/>
            </a:ln>
          </p:spPr>
          <p:txBody>
            <a:bodyPr/>
            <a:lstStyle/>
            <a:p>
              <a:endParaRPr lang="en-US"/>
            </a:p>
          </p:txBody>
        </p:sp>
        <p:sp>
          <p:nvSpPr>
            <p:cNvPr id="55" name="Freeform 65"/>
            <p:cNvSpPr>
              <a:spLocks/>
            </p:cNvSpPr>
            <p:nvPr/>
          </p:nvSpPr>
          <p:spPr bwMode="gray">
            <a:xfrm>
              <a:off x="1739158" y="1250950"/>
              <a:ext cx="896473" cy="744992"/>
            </a:xfrm>
            <a:custGeom>
              <a:avLst/>
              <a:gdLst>
                <a:gd name="T0" fmla="*/ 2147483647 w 600"/>
                <a:gd name="T1" fmla="*/ 2147483647 h 477"/>
                <a:gd name="T2" fmla="*/ 2147483647 w 600"/>
                <a:gd name="T3" fmla="*/ 2147483647 h 477"/>
                <a:gd name="T4" fmla="*/ 2147483647 w 600"/>
                <a:gd name="T5" fmla="*/ 2147483647 h 477"/>
                <a:gd name="T6" fmla="*/ 2147483647 w 600"/>
                <a:gd name="T7" fmla="*/ 2147483647 h 477"/>
                <a:gd name="T8" fmla="*/ 2147483647 w 600"/>
                <a:gd name="T9" fmla="*/ 2147483647 h 477"/>
                <a:gd name="T10" fmla="*/ 2147483647 w 600"/>
                <a:gd name="T11" fmla="*/ 2147483647 h 477"/>
                <a:gd name="T12" fmla="*/ 2147483647 w 600"/>
                <a:gd name="T13" fmla="*/ 2147483647 h 477"/>
                <a:gd name="T14" fmla="*/ 2147483647 w 600"/>
                <a:gd name="T15" fmla="*/ 2147483647 h 477"/>
                <a:gd name="T16" fmla="*/ 2147483647 w 600"/>
                <a:gd name="T17" fmla="*/ 2147483647 h 477"/>
                <a:gd name="T18" fmla="*/ 2147483647 w 600"/>
                <a:gd name="T19" fmla="*/ 2147483647 h 477"/>
                <a:gd name="T20" fmla="*/ 2147483647 w 600"/>
                <a:gd name="T21" fmla="*/ 2147483647 h 477"/>
                <a:gd name="T22" fmla="*/ 2147483647 w 600"/>
                <a:gd name="T23" fmla="*/ 2147483647 h 477"/>
                <a:gd name="T24" fmla="*/ 2147483647 w 600"/>
                <a:gd name="T25" fmla="*/ 2147483647 h 477"/>
                <a:gd name="T26" fmla="*/ 2147483647 w 600"/>
                <a:gd name="T27" fmla="*/ 2147483647 h 477"/>
                <a:gd name="T28" fmla="*/ 2147483647 w 600"/>
                <a:gd name="T29" fmla="*/ 2147483647 h 477"/>
                <a:gd name="T30" fmla="*/ 2147483647 w 600"/>
                <a:gd name="T31" fmla="*/ 2147483647 h 477"/>
                <a:gd name="T32" fmla="*/ 2147483647 w 600"/>
                <a:gd name="T33" fmla="*/ 2147483647 h 477"/>
                <a:gd name="T34" fmla="*/ 2147483647 w 600"/>
                <a:gd name="T35" fmla="*/ 2147483647 h 477"/>
                <a:gd name="T36" fmla="*/ 2147483647 w 600"/>
                <a:gd name="T37" fmla="*/ 2147483647 h 477"/>
                <a:gd name="T38" fmla="*/ 2147483647 w 600"/>
                <a:gd name="T39" fmla="*/ 2147483647 h 477"/>
                <a:gd name="T40" fmla="*/ 2147483647 w 600"/>
                <a:gd name="T41" fmla="*/ 2147483647 h 477"/>
                <a:gd name="T42" fmla="*/ 2147483647 w 600"/>
                <a:gd name="T43" fmla="*/ 2147483647 h 477"/>
                <a:gd name="T44" fmla="*/ 2147483647 w 600"/>
                <a:gd name="T45" fmla="*/ 2147483647 h 477"/>
                <a:gd name="T46" fmla="*/ 2147483647 w 600"/>
                <a:gd name="T47" fmla="*/ 2147483647 h 477"/>
                <a:gd name="T48" fmla="*/ 2147483647 w 600"/>
                <a:gd name="T49" fmla="*/ 2147483647 h 477"/>
                <a:gd name="T50" fmla="*/ 2147483647 w 600"/>
                <a:gd name="T51" fmla="*/ 2147483647 h 477"/>
                <a:gd name="T52" fmla="*/ 2147483647 w 600"/>
                <a:gd name="T53" fmla="*/ 2147483647 h 477"/>
                <a:gd name="T54" fmla="*/ 2147483647 w 600"/>
                <a:gd name="T55" fmla="*/ 2147483647 h 477"/>
                <a:gd name="T56" fmla="*/ 2147483647 w 600"/>
                <a:gd name="T57" fmla="*/ 2147483647 h 477"/>
                <a:gd name="T58" fmla="*/ 2147483647 w 600"/>
                <a:gd name="T59" fmla="*/ 2147483647 h 477"/>
                <a:gd name="T60" fmla="*/ 2147483647 w 600"/>
                <a:gd name="T61" fmla="*/ 2147483647 h 477"/>
                <a:gd name="T62" fmla="*/ 2147483647 w 600"/>
                <a:gd name="T63" fmla="*/ 2147483647 h 477"/>
                <a:gd name="T64" fmla="*/ 2147483647 w 600"/>
                <a:gd name="T65" fmla="*/ 2147483647 h 477"/>
                <a:gd name="T66" fmla="*/ 2147483647 w 600"/>
                <a:gd name="T67" fmla="*/ 2147483647 h 477"/>
                <a:gd name="T68" fmla="*/ 2147483647 w 600"/>
                <a:gd name="T69" fmla="*/ 2147483647 h 477"/>
                <a:gd name="T70" fmla="*/ 2147483647 w 600"/>
                <a:gd name="T71" fmla="*/ 2147483647 h 477"/>
                <a:gd name="T72" fmla="*/ 2147483647 w 600"/>
                <a:gd name="T73" fmla="*/ 2147483647 h 477"/>
                <a:gd name="T74" fmla="*/ 2147483647 w 600"/>
                <a:gd name="T75" fmla="*/ 2147483647 h 477"/>
                <a:gd name="T76" fmla="*/ 2147483647 w 600"/>
                <a:gd name="T77" fmla="*/ 2147483647 h 477"/>
                <a:gd name="T78" fmla="*/ 2147483647 w 600"/>
                <a:gd name="T79" fmla="*/ 2147483647 h 477"/>
                <a:gd name="T80" fmla="*/ 2147483647 w 600"/>
                <a:gd name="T81" fmla="*/ 2147483647 h 477"/>
                <a:gd name="T82" fmla="*/ 2147483647 w 600"/>
                <a:gd name="T83" fmla="*/ 2147483647 h 477"/>
                <a:gd name="T84" fmla="*/ 2147483647 w 600"/>
                <a:gd name="T85" fmla="*/ 2147483647 h 477"/>
                <a:gd name="T86" fmla="*/ 2147483647 w 600"/>
                <a:gd name="T87" fmla="*/ 2147483647 h 477"/>
                <a:gd name="T88" fmla="*/ 2147483647 w 600"/>
                <a:gd name="T89" fmla="*/ 2147483647 h 477"/>
                <a:gd name="T90" fmla="*/ 2147483647 w 600"/>
                <a:gd name="T91" fmla="*/ 2147483647 h 477"/>
                <a:gd name="T92" fmla="*/ 2147483647 w 600"/>
                <a:gd name="T93" fmla="*/ 2147483647 h 477"/>
                <a:gd name="T94" fmla="*/ 2147483647 w 600"/>
                <a:gd name="T95" fmla="*/ 2147483647 h 477"/>
                <a:gd name="T96" fmla="*/ 2147483647 w 600"/>
                <a:gd name="T97" fmla="*/ 2147483647 h 477"/>
                <a:gd name="T98" fmla="*/ 2147483647 w 600"/>
                <a:gd name="T99" fmla="*/ 2147483647 h 477"/>
                <a:gd name="T100" fmla="*/ 2147483647 w 600"/>
                <a:gd name="T101" fmla="*/ 0 h 47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00"/>
                <a:gd name="T154" fmla="*/ 0 h 477"/>
                <a:gd name="T155" fmla="*/ 600 w 600"/>
                <a:gd name="T156" fmla="*/ 477 h 47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00" h="477">
                  <a:moveTo>
                    <a:pt x="269" y="30"/>
                  </a:moveTo>
                  <a:lnTo>
                    <a:pt x="335" y="53"/>
                  </a:lnTo>
                  <a:lnTo>
                    <a:pt x="405" y="75"/>
                  </a:lnTo>
                  <a:lnTo>
                    <a:pt x="470" y="96"/>
                  </a:lnTo>
                  <a:lnTo>
                    <a:pt x="530" y="113"/>
                  </a:lnTo>
                  <a:lnTo>
                    <a:pt x="600" y="134"/>
                  </a:lnTo>
                  <a:lnTo>
                    <a:pt x="564" y="280"/>
                  </a:lnTo>
                  <a:lnTo>
                    <a:pt x="529" y="424"/>
                  </a:lnTo>
                  <a:lnTo>
                    <a:pt x="525" y="432"/>
                  </a:lnTo>
                  <a:lnTo>
                    <a:pt x="530" y="457"/>
                  </a:lnTo>
                  <a:lnTo>
                    <a:pt x="523" y="465"/>
                  </a:lnTo>
                  <a:lnTo>
                    <a:pt x="527" y="477"/>
                  </a:lnTo>
                  <a:lnTo>
                    <a:pt x="363" y="432"/>
                  </a:lnTo>
                  <a:lnTo>
                    <a:pt x="354" y="436"/>
                  </a:lnTo>
                  <a:lnTo>
                    <a:pt x="315" y="428"/>
                  </a:lnTo>
                  <a:lnTo>
                    <a:pt x="307" y="433"/>
                  </a:lnTo>
                  <a:lnTo>
                    <a:pt x="284" y="430"/>
                  </a:lnTo>
                  <a:lnTo>
                    <a:pt x="260" y="434"/>
                  </a:lnTo>
                  <a:lnTo>
                    <a:pt x="240" y="432"/>
                  </a:lnTo>
                  <a:lnTo>
                    <a:pt x="230" y="423"/>
                  </a:lnTo>
                  <a:lnTo>
                    <a:pt x="184" y="426"/>
                  </a:lnTo>
                  <a:lnTo>
                    <a:pt x="176" y="410"/>
                  </a:lnTo>
                  <a:lnTo>
                    <a:pt x="137" y="398"/>
                  </a:lnTo>
                  <a:lnTo>
                    <a:pt x="120" y="403"/>
                  </a:lnTo>
                  <a:lnTo>
                    <a:pt x="95" y="403"/>
                  </a:lnTo>
                  <a:lnTo>
                    <a:pt x="63" y="380"/>
                  </a:lnTo>
                  <a:lnTo>
                    <a:pt x="69" y="341"/>
                  </a:lnTo>
                  <a:lnTo>
                    <a:pt x="67" y="329"/>
                  </a:lnTo>
                  <a:lnTo>
                    <a:pt x="50" y="306"/>
                  </a:lnTo>
                  <a:lnTo>
                    <a:pt x="43" y="297"/>
                  </a:lnTo>
                  <a:lnTo>
                    <a:pt x="37" y="285"/>
                  </a:lnTo>
                  <a:lnTo>
                    <a:pt x="7" y="276"/>
                  </a:lnTo>
                  <a:lnTo>
                    <a:pt x="0" y="264"/>
                  </a:lnTo>
                  <a:lnTo>
                    <a:pt x="2" y="252"/>
                  </a:lnTo>
                  <a:lnTo>
                    <a:pt x="9" y="232"/>
                  </a:lnTo>
                  <a:lnTo>
                    <a:pt x="13" y="239"/>
                  </a:lnTo>
                  <a:lnTo>
                    <a:pt x="8" y="255"/>
                  </a:lnTo>
                  <a:lnTo>
                    <a:pt x="13" y="258"/>
                  </a:lnTo>
                  <a:lnTo>
                    <a:pt x="15" y="254"/>
                  </a:lnTo>
                  <a:lnTo>
                    <a:pt x="19" y="237"/>
                  </a:lnTo>
                  <a:lnTo>
                    <a:pt x="24" y="226"/>
                  </a:lnTo>
                  <a:lnTo>
                    <a:pt x="24" y="222"/>
                  </a:lnTo>
                  <a:lnTo>
                    <a:pt x="18" y="221"/>
                  </a:lnTo>
                  <a:lnTo>
                    <a:pt x="14" y="218"/>
                  </a:lnTo>
                  <a:lnTo>
                    <a:pt x="13" y="213"/>
                  </a:lnTo>
                  <a:lnTo>
                    <a:pt x="16" y="203"/>
                  </a:lnTo>
                  <a:lnTo>
                    <a:pt x="24" y="196"/>
                  </a:lnTo>
                  <a:lnTo>
                    <a:pt x="29" y="189"/>
                  </a:lnTo>
                  <a:lnTo>
                    <a:pt x="26" y="180"/>
                  </a:lnTo>
                  <a:lnTo>
                    <a:pt x="17" y="187"/>
                  </a:lnTo>
                  <a:lnTo>
                    <a:pt x="15" y="185"/>
                  </a:lnTo>
                  <a:lnTo>
                    <a:pt x="16" y="164"/>
                  </a:lnTo>
                  <a:lnTo>
                    <a:pt x="24" y="114"/>
                  </a:lnTo>
                  <a:lnTo>
                    <a:pt x="22" y="88"/>
                  </a:lnTo>
                  <a:lnTo>
                    <a:pt x="17" y="70"/>
                  </a:lnTo>
                  <a:lnTo>
                    <a:pt x="15" y="56"/>
                  </a:lnTo>
                  <a:lnTo>
                    <a:pt x="16" y="45"/>
                  </a:lnTo>
                  <a:lnTo>
                    <a:pt x="21" y="31"/>
                  </a:lnTo>
                  <a:lnTo>
                    <a:pt x="31" y="20"/>
                  </a:lnTo>
                  <a:lnTo>
                    <a:pt x="38" y="15"/>
                  </a:lnTo>
                  <a:lnTo>
                    <a:pt x="50" y="29"/>
                  </a:lnTo>
                  <a:lnTo>
                    <a:pt x="83" y="59"/>
                  </a:lnTo>
                  <a:lnTo>
                    <a:pt x="95" y="63"/>
                  </a:lnTo>
                  <a:lnTo>
                    <a:pt x="111" y="73"/>
                  </a:lnTo>
                  <a:lnTo>
                    <a:pt x="130" y="79"/>
                  </a:lnTo>
                  <a:lnTo>
                    <a:pt x="145" y="95"/>
                  </a:lnTo>
                  <a:lnTo>
                    <a:pt x="161" y="98"/>
                  </a:lnTo>
                  <a:lnTo>
                    <a:pt x="161" y="111"/>
                  </a:lnTo>
                  <a:lnTo>
                    <a:pt x="155" y="122"/>
                  </a:lnTo>
                  <a:lnTo>
                    <a:pt x="152" y="125"/>
                  </a:lnTo>
                  <a:lnTo>
                    <a:pt x="143" y="127"/>
                  </a:lnTo>
                  <a:lnTo>
                    <a:pt x="138" y="131"/>
                  </a:lnTo>
                  <a:lnTo>
                    <a:pt x="117" y="155"/>
                  </a:lnTo>
                  <a:lnTo>
                    <a:pt x="112" y="172"/>
                  </a:lnTo>
                  <a:lnTo>
                    <a:pt x="123" y="174"/>
                  </a:lnTo>
                  <a:lnTo>
                    <a:pt x="127" y="166"/>
                  </a:lnTo>
                  <a:lnTo>
                    <a:pt x="124" y="163"/>
                  </a:lnTo>
                  <a:lnTo>
                    <a:pt x="130" y="158"/>
                  </a:lnTo>
                  <a:lnTo>
                    <a:pt x="145" y="151"/>
                  </a:lnTo>
                  <a:lnTo>
                    <a:pt x="163" y="135"/>
                  </a:lnTo>
                  <a:lnTo>
                    <a:pt x="172" y="134"/>
                  </a:lnTo>
                  <a:lnTo>
                    <a:pt x="174" y="136"/>
                  </a:lnTo>
                  <a:lnTo>
                    <a:pt x="176" y="148"/>
                  </a:lnTo>
                  <a:lnTo>
                    <a:pt x="177" y="148"/>
                  </a:lnTo>
                  <a:lnTo>
                    <a:pt x="185" y="131"/>
                  </a:lnTo>
                  <a:lnTo>
                    <a:pt x="192" y="109"/>
                  </a:lnTo>
                  <a:lnTo>
                    <a:pt x="193" y="84"/>
                  </a:lnTo>
                  <a:lnTo>
                    <a:pt x="192" y="78"/>
                  </a:lnTo>
                  <a:lnTo>
                    <a:pt x="187" y="72"/>
                  </a:lnTo>
                  <a:lnTo>
                    <a:pt x="182" y="63"/>
                  </a:lnTo>
                  <a:lnTo>
                    <a:pt x="183" y="61"/>
                  </a:lnTo>
                  <a:lnTo>
                    <a:pt x="189" y="60"/>
                  </a:lnTo>
                  <a:lnTo>
                    <a:pt x="198" y="53"/>
                  </a:lnTo>
                  <a:lnTo>
                    <a:pt x="202" y="41"/>
                  </a:lnTo>
                  <a:lnTo>
                    <a:pt x="207" y="40"/>
                  </a:lnTo>
                  <a:lnTo>
                    <a:pt x="211" y="45"/>
                  </a:lnTo>
                  <a:lnTo>
                    <a:pt x="213" y="44"/>
                  </a:lnTo>
                  <a:lnTo>
                    <a:pt x="211" y="37"/>
                  </a:lnTo>
                  <a:lnTo>
                    <a:pt x="201" y="29"/>
                  </a:lnTo>
                  <a:lnTo>
                    <a:pt x="191" y="26"/>
                  </a:lnTo>
                  <a:lnTo>
                    <a:pt x="187" y="14"/>
                  </a:lnTo>
                  <a:lnTo>
                    <a:pt x="186" y="0"/>
                  </a:lnTo>
                  <a:lnTo>
                    <a:pt x="269" y="30"/>
                  </a:lnTo>
                  <a:close/>
                </a:path>
              </a:pathLst>
            </a:custGeom>
            <a:solidFill>
              <a:srgbClr val="006A3A"/>
            </a:solidFill>
            <a:ln w="6350">
              <a:solidFill>
                <a:srgbClr val="969696"/>
              </a:solidFill>
              <a:round/>
              <a:headEnd/>
              <a:tailEnd/>
            </a:ln>
          </p:spPr>
          <p:txBody>
            <a:bodyPr/>
            <a:lstStyle/>
            <a:p>
              <a:endParaRPr lang="en-US"/>
            </a:p>
          </p:txBody>
        </p:sp>
        <p:sp>
          <p:nvSpPr>
            <p:cNvPr id="56" name="Freeform 66"/>
            <p:cNvSpPr>
              <a:spLocks/>
            </p:cNvSpPr>
            <p:nvPr/>
          </p:nvSpPr>
          <p:spPr bwMode="gray">
            <a:xfrm>
              <a:off x="2702866" y="1486785"/>
              <a:ext cx="1385049" cy="940221"/>
            </a:xfrm>
            <a:custGeom>
              <a:avLst/>
              <a:gdLst>
                <a:gd name="T0" fmla="*/ 2147483647 w 927"/>
                <a:gd name="T1" fmla="*/ 2147483647 h 602"/>
                <a:gd name="T2" fmla="*/ 2147483647 w 927"/>
                <a:gd name="T3" fmla="*/ 2147483647 h 602"/>
                <a:gd name="T4" fmla="*/ 2147483647 w 927"/>
                <a:gd name="T5" fmla="*/ 2147483647 h 602"/>
                <a:gd name="T6" fmla="*/ 2147483647 w 927"/>
                <a:gd name="T7" fmla="*/ 2147483647 h 602"/>
                <a:gd name="T8" fmla="*/ 2147483647 w 927"/>
                <a:gd name="T9" fmla="*/ 2147483647 h 602"/>
                <a:gd name="T10" fmla="*/ 2147483647 w 927"/>
                <a:gd name="T11" fmla="*/ 2147483647 h 602"/>
                <a:gd name="T12" fmla="*/ 2147483647 w 927"/>
                <a:gd name="T13" fmla="*/ 2147483647 h 602"/>
                <a:gd name="T14" fmla="*/ 2147483647 w 927"/>
                <a:gd name="T15" fmla="*/ 2147483647 h 602"/>
                <a:gd name="T16" fmla="*/ 2147483647 w 927"/>
                <a:gd name="T17" fmla="*/ 2147483647 h 602"/>
                <a:gd name="T18" fmla="*/ 2147483647 w 927"/>
                <a:gd name="T19" fmla="*/ 2147483647 h 602"/>
                <a:gd name="T20" fmla="*/ 2147483647 w 927"/>
                <a:gd name="T21" fmla="*/ 2147483647 h 602"/>
                <a:gd name="T22" fmla="*/ 2147483647 w 927"/>
                <a:gd name="T23" fmla="*/ 2147483647 h 602"/>
                <a:gd name="T24" fmla="*/ 2147483647 w 927"/>
                <a:gd name="T25" fmla="*/ 2147483647 h 602"/>
                <a:gd name="T26" fmla="*/ 2147483647 w 927"/>
                <a:gd name="T27" fmla="*/ 2147483647 h 602"/>
                <a:gd name="T28" fmla="*/ 2147483647 w 927"/>
                <a:gd name="T29" fmla="*/ 2147483647 h 602"/>
                <a:gd name="T30" fmla="*/ 2147483647 w 927"/>
                <a:gd name="T31" fmla="*/ 2147483647 h 602"/>
                <a:gd name="T32" fmla="*/ 2147483647 w 927"/>
                <a:gd name="T33" fmla="*/ 2147483647 h 602"/>
                <a:gd name="T34" fmla="*/ 2147483647 w 927"/>
                <a:gd name="T35" fmla="*/ 2147483647 h 602"/>
                <a:gd name="T36" fmla="*/ 2147483647 w 927"/>
                <a:gd name="T37" fmla="*/ 2147483647 h 602"/>
                <a:gd name="T38" fmla="*/ 2147483647 w 927"/>
                <a:gd name="T39" fmla="*/ 2147483647 h 602"/>
                <a:gd name="T40" fmla="*/ 2147483647 w 927"/>
                <a:gd name="T41" fmla="*/ 2147483647 h 602"/>
                <a:gd name="T42" fmla="*/ 2147483647 w 927"/>
                <a:gd name="T43" fmla="*/ 2147483647 h 602"/>
                <a:gd name="T44" fmla="*/ 2147483647 w 927"/>
                <a:gd name="T45" fmla="*/ 2147483647 h 602"/>
                <a:gd name="T46" fmla="*/ 2147483647 w 927"/>
                <a:gd name="T47" fmla="*/ 2147483647 h 602"/>
                <a:gd name="T48" fmla="*/ 2147483647 w 927"/>
                <a:gd name="T49" fmla="*/ 2147483647 h 602"/>
                <a:gd name="T50" fmla="*/ 2147483647 w 927"/>
                <a:gd name="T51" fmla="*/ 2147483647 h 602"/>
                <a:gd name="T52" fmla="*/ 2147483647 w 927"/>
                <a:gd name="T53" fmla="*/ 2147483647 h 602"/>
                <a:gd name="T54" fmla="*/ 2147483647 w 927"/>
                <a:gd name="T55" fmla="*/ 2147483647 h 602"/>
                <a:gd name="T56" fmla="*/ 2147483647 w 927"/>
                <a:gd name="T57" fmla="*/ 2147483647 h 602"/>
                <a:gd name="T58" fmla="*/ 2147483647 w 927"/>
                <a:gd name="T59" fmla="*/ 2147483647 h 602"/>
                <a:gd name="T60" fmla="*/ 2147483647 w 927"/>
                <a:gd name="T61" fmla="*/ 2147483647 h 602"/>
                <a:gd name="T62" fmla="*/ 2147483647 w 927"/>
                <a:gd name="T63" fmla="*/ 2147483647 h 602"/>
                <a:gd name="T64" fmla="*/ 2147483647 w 927"/>
                <a:gd name="T65" fmla="*/ 2147483647 h 602"/>
                <a:gd name="T66" fmla="*/ 2147483647 w 927"/>
                <a:gd name="T67" fmla="*/ 2147483647 h 602"/>
                <a:gd name="T68" fmla="*/ 2147483647 w 927"/>
                <a:gd name="T69" fmla="*/ 2147483647 h 602"/>
                <a:gd name="T70" fmla="*/ 2147483647 w 927"/>
                <a:gd name="T71" fmla="*/ 2147483647 h 602"/>
                <a:gd name="T72" fmla="*/ 2147483647 w 927"/>
                <a:gd name="T73" fmla="*/ 2147483647 h 602"/>
                <a:gd name="T74" fmla="*/ 2147483647 w 927"/>
                <a:gd name="T75" fmla="*/ 2147483647 h 602"/>
                <a:gd name="T76" fmla="*/ 2147483647 w 927"/>
                <a:gd name="T77" fmla="*/ 2147483647 h 602"/>
                <a:gd name="T78" fmla="*/ 2147483647 w 927"/>
                <a:gd name="T79" fmla="*/ 2147483647 h 602"/>
                <a:gd name="T80" fmla="*/ 2147483647 w 927"/>
                <a:gd name="T81" fmla="*/ 2147483647 h 602"/>
                <a:gd name="T82" fmla="*/ 2147483647 w 927"/>
                <a:gd name="T83" fmla="*/ 2147483647 h 602"/>
                <a:gd name="T84" fmla="*/ 2147483647 w 927"/>
                <a:gd name="T85" fmla="*/ 2147483647 h 602"/>
                <a:gd name="T86" fmla="*/ 2147483647 w 927"/>
                <a:gd name="T87" fmla="*/ 0 h 602"/>
                <a:gd name="T88" fmla="*/ 2147483647 w 927"/>
                <a:gd name="T89" fmla="*/ 2147483647 h 602"/>
                <a:gd name="T90" fmla="*/ 2147483647 w 927"/>
                <a:gd name="T91" fmla="*/ 2147483647 h 602"/>
                <a:gd name="T92" fmla="*/ 2147483647 w 927"/>
                <a:gd name="T93" fmla="*/ 2147483647 h 602"/>
                <a:gd name="T94" fmla="*/ 2147483647 w 927"/>
                <a:gd name="T95" fmla="*/ 2147483647 h 602"/>
                <a:gd name="T96" fmla="*/ 2147483647 w 927"/>
                <a:gd name="T97" fmla="*/ 2147483647 h 602"/>
                <a:gd name="T98" fmla="*/ 2147483647 w 927"/>
                <a:gd name="T99" fmla="*/ 2147483647 h 602"/>
                <a:gd name="T100" fmla="*/ 2147483647 w 927"/>
                <a:gd name="T101" fmla="*/ 2147483647 h 602"/>
                <a:gd name="T102" fmla="*/ 2147483647 w 927"/>
                <a:gd name="T103" fmla="*/ 2147483647 h 602"/>
                <a:gd name="T104" fmla="*/ 2147483647 w 927"/>
                <a:gd name="T105" fmla="*/ 2147483647 h 6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27"/>
                <a:gd name="T160" fmla="*/ 0 h 602"/>
                <a:gd name="T161" fmla="*/ 927 w 927"/>
                <a:gd name="T162" fmla="*/ 602 h 60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27" h="602">
                  <a:moveTo>
                    <a:pt x="821" y="597"/>
                  </a:moveTo>
                  <a:lnTo>
                    <a:pt x="742" y="590"/>
                  </a:lnTo>
                  <a:lnTo>
                    <a:pt x="667" y="583"/>
                  </a:lnTo>
                  <a:lnTo>
                    <a:pt x="599" y="576"/>
                  </a:lnTo>
                  <a:lnTo>
                    <a:pt x="527" y="567"/>
                  </a:lnTo>
                  <a:lnTo>
                    <a:pt x="449" y="557"/>
                  </a:lnTo>
                  <a:lnTo>
                    <a:pt x="375" y="545"/>
                  </a:lnTo>
                  <a:lnTo>
                    <a:pt x="323" y="538"/>
                  </a:lnTo>
                  <a:lnTo>
                    <a:pt x="315" y="596"/>
                  </a:lnTo>
                  <a:lnTo>
                    <a:pt x="304" y="584"/>
                  </a:lnTo>
                  <a:lnTo>
                    <a:pt x="298" y="565"/>
                  </a:lnTo>
                  <a:lnTo>
                    <a:pt x="294" y="562"/>
                  </a:lnTo>
                  <a:lnTo>
                    <a:pt x="285" y="566"/>
                  </a:lnTo>
                  <a:lnTo>
                    <a:pt x="285" y="571"/>
                  </a:lnTo>
                  <a:lnTo>
                    <a:pt x="279" y="577"/>
                  </a:lnTo>
                  <a:lnTo>
                    <a:pt x="282" y="585"/>
                  </a:lnTo>
                  <a:lnTo>
                    <a:pt x="266" y="580"/>
                  </a:lnTo>
                  <a:lnTo>
                    <a:pt x="254" y="583"/>
                  </a:lnTo>
                  <a:lnTo>
                    <a:pt x="249" y="576"/>
                  </a:lnTo>
                  <a:lnTo>
                    <a:pt x="231" y="577"/>
                  </a:lnTo>
                  <a:lnTo>
                    <a:pt x="219" y="571"/>
                  </a:lnTo>
                  <a:lnTo>
                    <a:pt x="212" y="574"/>
                  </a:lnTo>
                  <a:lnTo>
                    <a:pt x="205" y="583"/>
                  </a:lnTo>
                  <a:lnTo>
                    <a:pt x="182" y="571"/>
                  </a:lnTo>
                  <a:lnTo>
                    <a:pt x="176" y="573"/>
                  </a:lnTo>
                  <a:lnTo>
                    <a:pt x="169" y="578"/>
                  </a:lnTo>
                  <a:lnTo>
                    <a:pt x="170" y="584"/>
                  </a:lnTo>
                  <a:lnTo>
                    <a:pt x="168" y="586"/>
                  </a:lnTo>
                  <a:lnTo>
                    <a:pt x="155" y="572"/>
                  </a:lnTo>
                  <a:lnTo>
                    <a:pt x="157" y="564"/>
                  </a:lnTo>
                  <a:lnTo>
                    <a:pt x="152" y="554"/>
                  </a:lnTo>
                  <a:lnTo>
                    <a:pt x="155" y="549"/>
                  </a:lnTo>
                  <a:lnTo>
                    <a:pt x="151" y="534"/>
                  </a:lnTo>
                  <a:lnTo>
                    <a:pt x="143" y="527"/>
                  </a:lnTo>
                  <a:lnTo>
                    <a:pt x="135" y="528"/>
                  </a:lnTo>
                  <a:lnTo>
                    <a:pt x="128" y="519"/>
                  </a:lnTo>
                  <a:lnTo>
                    <a:pt x="126" y="511"/>
                  </a:lnTo>
                  <a:lnTo>
                    <a:pt x="130" y="508"/>
                  </a:lnTo>
                  <a:lnTo>
                    <a:pt x="132" y="501"/>
                  </a:lnTo>
                  <a:lnTo>
                    <a:pt x="129" y="488"/>
                  </a:lnTo>
                  <a:lnTo>
                    <a:pt x="124" y="487"/>
                  </a:lnTo>
                  <a:lnTo>
                    <a:pt x="123" y="476"/>
                  </a:lnTo>
                  <a:lnTo>
                    <a:pt x="116" y="463"/>
                  </a:lnTo>
                  <a:lnTo>
                    <a:pt x="118" y="454"/>
                  </a:lnTo>
                  <a:lnTo>
                    <a:pt x="115" y="448"/>
                  </a:lnTo>
                  <a:lnTo>
                    <a:pt x="117" y="440"/>
                  </a:lnTo>
                  <a:lnTo>
                    <a:pt x="112" y="436"/>
                  </a:lnTo>
                  <a:lnTo>
                    <a:pt x="116" y="427"/>
                  </a:lnTo>
                  <a:lnTo>
                    <a:pt x="102" y="414"/>
                  </a:lnTo>
                  <a:lnTo>
                    <a:pt x="101" y="419"/>
                  </a:lnTo>
                  <a:lnTo>
                    <a:pt x="91" y="426"/>
                  </a:lnTo>
                  <a:lnTo>
                    <a:pt x="80" y="428"/>
                  </a:lnTo>
                  <a:lnTo>
                    <a:pt x="72" y="433"/>
                  </a:lnTo>
                  <a:lnTo>
                    <a:pt x="62" y="422"/>
                  </a:lnTo>
                  <a:lnTo>
                    <a:pt x="55" y="420"/>
                  </a:lnTo>
                  <a:lnTo>
                    <a:pt x="62" y="404"/>
                  </a:lnTo>
                  <a:lnTo>
                    <a:pt x="59" y="395"/>
                  </a:lnTo>
                  <a:lnTo>
                    <a:pt x="76" y="384"/>
                  </a:lnTo>
                  <a:lnTo>
                    <a:pt x="74" y="380"/>
                  </a:lnTo>
                  <a:lnTo>
                    <a:pt x="76" y="373"/>
                  </a:lnTo>
                  <a:lnTo>
                    <a:pt x="71" y="370"/>
                  </a:lnTo>
                  <a:lnTo>
                    <a:pt x="75" y="358"/>
                  </a:lnTo>
                  <a:lnTo>
                    <a:pt x="73" y="352"/>
                  </a:lnTo>
                  <a:lnTo>
                    <a:pt x="78" y="350"/>
                  </a:lnTo>
                  <a:lnTo>
                    <a:pt x="78" y="341"/>
                  </a:lnTo>
                  <a:lnTo>
                    <a:pt x="90" y="321"/>
                  </a:lnTo>
                  <a:lnTo>
                    <a:pt x="89" y="313"/>
                  </a:lnTo>
                  <a:lnTo>
                    <a:pt x="95" y="311"/>
                  </a:lnTo>
                  <a:lnTo>
                    <a:pt x="98" y="296"/>
                  </a:lnTo>
                  <a:lnTo>
                    <a:pt x="78" y="295"/>
                  </a:lnTo>
                  <a:lnTo>
                    <a:pt x="74" y="290"/>
                  </a:lnTo>
                  <a:lnTo>
                    <a:pt x="76" y="285"/>
                  </a:lnTo>
                  <a:lnTo>
                    <a:pt x="74" y="281"/>
                  </a:lnTo>
                  <a:lnTo>
                    <a:pt x="66" y="283"/>
                  </a:lnTo>
                  <a:lnTo>
                    <a:pt x="67" y="277"/>
                  </a:lnTo>
                  <a:lnTo>
                    <a:pt x="57" y="266"/>
                  </a:lnTo>
                  <a:lnTo>
                    <a:pt x="58" y="257"/>
                  </a:lnTo>
                  <a:lnTo>
                    <a:pt x="50" y="247"/>
                  </a:lnTo>
                  <a:lnTo>
                    <a:pt x="36" y="211"/>
                  </a:lnTo>
                  <a:lnTo>
                    <a:pt x="24" y="203"/>
                  </a:lnTo>
                  <a:lnTo>
                    <a:pt x="20" y="191"/>
                  </a:lnTo>
                  <a:lnTo>
                    <a:pt x="10" y="183"/>
                  </a:lnTo>
                  <a:lnTo>
                    <a:pt x="18" y="179"/>
                  </a:lnTo>
                  <a:lnTo>
                    <a:pt x="12" y="169"/>
                  </a:lnTo>
                  <a:lnTo>
                    <a:pt x="18" y="164"/>
                  </a:lnTo>
                  <a:lnTo>
                    <a:pt x="17" y="152"/>
                  </a:lnTo>
                  <a:lnTo>
                    <a:pt x="0" y="113"/>
                  </a:lnTo>
                  <a:lnTo>
                    <a:pt x="26" y="0"/>
                  </a:lnTo>
                  <a:lnTo>
                    <a:pt x="174" y="36"/>
                  </a:lnTo>
                  <a:lnTo>
                    <a:pt x="268" y="56"/>
                  </a:lnTo>
                  <a:lnTo>
                    <a:pt x="337" y="69"/>
                  </a:lnTo>
                  <a:lnTo>
                    <a:pt x="409" y="83"/>
                  </a:lnTo>
                  <a:lnTo>
                    <a:pt x="476" y="94"/>
                  </a:lnTo>
                  <a:lnTo>
                    <a:pt x="521" y="101"/>
                  </a:lnTo>
                  <a:lnTo>
                    <a:pt x="594" y="112"/>
                  </a:lnTo>
                  <a:lnTo>
                    <a:pt x="660" y="120"/>
                  </a:lnTo>
                  <a:lnTo>
                    <a:pt x="723" y="129"/>
                  </a:lnTo>
                  <a:lnTo>
                    <a:pt x="792" y="136"/>
                  </a:lnTo>
                  <a:lnTo>
                    <a:pt x="866" y="142"/>
                  </a:lnTo>
                  <a:lnTo>
                    <a:pt x="927" y="149"/>
                  </a:lnTo>
                  <a:lnTo>
                    <a:pt x="918" y="253"/>
                  </a:lnTo>
                  <a:lnTo>
                    <a:pt x="911" y="365"/>
                  </a:lnTo>
                  <a:lnTo>
                    <a:pt x="904" y="465"/>
                  </a:lnTo>
                  <a:lnTo>
                    <a:pt x="902" y="495"/>
                  </a:lnTo>
                  <a:lnTo>
                    <a:pt x="894" y="602"/>
                  </a:lnTo>
                  <a:lnTo>
                    <a:pt x="821" y="597"/>
                  </a:lnTo>
                  <a:close/>
                </a:path>
              </a:pathLst>
            </a:custGeom>
            <a:solidFill>
              <a:srgbClr val="026F3F"/>
            </a:solidFill>
            <a:ln w="6350">
              <a:solidFill>
                <a:srgbClr val="95989C"/>
              </a:solidFill>
              <a:round/>
              <a:headEnd/>
              <a:tailEnd/>
            </a:ln>
          </p:spPr>
          <p:txBody>
            <a:bodyPr/>
            <a:lstStyle/>
            <a:p>
              <a:endParaRPr lang="en-US"/>
            </a:p>
          </p:txBody>
        </p:sp>
        <p:sp>
          <p:nvSpPr>
            <p:cNvPr id="57" name="Freeform 67"/>
            <p:cNvSpPr>
              <a:spLocks/>
            </p:cNvSpPr>
            <p:nvPr/>
          </p:nvSpPr>
          <p:spPr bwMode="gray">
            <a:xfrm>
              <a:off x="7085119" y="1950649"/>
              <a:ext cx="826249" cy="762173"/>
            </a:xfrm>
            <a:custGeom>
              <a:avLst/>
              <a:gdLst>
                <a:gd name="T0" fmla="*/ 2147483647 w 553"/>
                <a:gd name="T1" fmla="*/ 2147483647 h 488"/>
                <a:gd name="T2" fmla="*/ 2147483647 w 553"/>
                <a:gd name="T3" fmla="*/ 2147483647 h 488"/>
                <a:gd name="T4" fmla="*/ 2147483647 w 553"/>
                <a:gd name="T5" fmla="*/ 2147483647 h 488"/>
                <a:gd name="T6" fmla="*/ 2147483647 w 553"/>
                <a:gd name="T7" fmla="*/ 2147483647 h 488"/>
                <a:gd name="T8" fmla="*/ 2147483647 w 553"/>
                <a:gd name="T9" fmla="*/ 2147483647 h 488"/>
                <a:gd name="T10" fmla="*/ 2147483647 w 553"/>
                <a:gd name="T11" fmla="*/ 2147483647 h 488"/>
                <a:gd name="T12" fmla="*/ 2147483647 w 553"/>
                <a:gd name="T13" fmla="*/ 2147483647 h 488"/>
                <a:gd name="T14" fmla="*/ 2147483647 w 553"/>
                <a:gd name="T15" fmla="*/ 2147483647 h 488"/>
                <a:gd name="T16" fmla="*/ 2147483647 w 553"/>
                <a:gd name="T17" fmla="*/ 2147483647 h 488"/>
                <a:gd name="T18" fmla="*/ 2147483647 w 553"/>
                <a:gd name="T19" fmla="*/ 2147483647 h 488"/>
                <a:gd name="T20" fmla="*/ 2147483647 w 553"/>
                <a:gd name="T21" fmla="*/ 2147483647 h 488"/>
                <a:gd name="T22" fmla="*/ 2147483647 w 553"/>
                <a:gd name="T23" fmla="*/ 2147483647 h 488"/>
                <a:gd name="T24" fmla="*/ 2147483647 w 553"/>
                <a:gd name="T25" fmla="*/ 2147483647 h 488"/>
                <a:gd name="T26" fmla="*/ 2147483647 w 553"/>
                <a:gd name="T27" fmla="*/ 2147483647 h 488"/>
                <a:gd name="T28" fmla="*/ 2147483647 w 553"/>
                <a:gd name="T29" fmla="*/ 2147483647 h 488"/>
                <a:gd name="T30" fmla="*/ 2147483647 w 553"/>
                <a:gd name="T31" fmla="*/ 2147483647 h 488"/>
                <a:gd name="T32" fmla="*/ 2147483647 w 553"/>
                <a:gd name="T33" fmla="*/ 2147483647 h 488"/>
                <a:gd name="T34" fmla="*/ 2147483647 w 553"/>
                <a:gd name="T35" fmla="*/ 2147483647 h 488"/>
                <a:gd name="T36" fmla="*/ 2147483647 w 553"/>
                <a:gd name="T37" fmla="*/ 2147483647 h 488"/>
                <a:gd name="T38" fmla="*/ 2147483647 w 553"/>
                <a:gd name="T39" fmla="*/ 2147483647 h 488"/>
                <a:gd name="T40" fmla="*/ 2147483647 w 553"/>
                <a:gd name="T41" fmla="*/ 2147483647 h 488"/>
                <a:gd name="T42" fmla="*/ 2147483647 w 553"/>
                <a:gd name="T43" fmla="*/ 2147483647 h 488"/>
                <a:gd name="T44" fmla="*/ 2147483647 w 553"/>
                <a:gd name="T45" fmla="*/ 2147483647 h 488"/>
                <a:gd name="T46" fmla="*/ 2147483647 w 553"/>
                <a:gd name="T47" fmla="*/ 2147483647 h 488"/>
                <a:gd name="T48" fmla="*/ 2147483647 w 553"/>
                <a:gd name="T49" fmla="*/ 2147483647 h 488"/>
                <a:gd name="T50" fmla="*/ 2147483647 w 553"/>
                <a:gd name="T51" fmla="*/ 2147483647 h 488"/>
                <a:gd name="T52" fmla="*/ 2147483647 w 553"/>
                <a:gd name="T53" fmla="*/ 2147483647 h 488"/>
                <a:gd name="T54" fmla="*/ 2147483647 w 553"/>
                <a:gd name="T55" fmla="*/ 2147483647 h 488"/>
                <a:gd name="T56" fmla="*/ 2147483647 w 553"/>
                <a:gd name="T57" fmla="*/ 2147483647 h 488"/>
                <a:gd name="T58" fmla="*/ 2147483647 w 553"/>
                <a:gd name="T59" fmla="*/ 2147483647 h 488"/>
                <a:gd name="T60" fmla="*/ 2147483647 w 553"/>
                <a:gd name="T61" fmla="*/ 2147483647 h 488"/>
                <a:gd name="T62" fmla="*/ 2147483647 w 553"/>
                <a:gd name="T63" fmla="*/ 2147483647 h 488"/>
                <a:gd name="T64" fmla="*/ 2147483647 w 553"/>
                <a:gd name="T65" fmla="*/ 2147483647 h 488"/>
                <a:gd name="T66" fmla="*/ 2147483647 w 553"/>
                <a:gd name="T67" fmla="*/ 2147483647 h 488"/>
                <a:gd name="T68" fmla="*/ 2147483647 w 553"/>
                <a:gd name="T69" fmla="*/ 2147483647 h 488"/>
                <a:gd name="T70" fmla="*/ 2147483647 w 553"/>
                <a:gd name="T71" fmla="*/ 2147483647 h 488"/>
                <a:gd name="T72" fmla="*/ 2147483647 w 553"/>
                <a:gd name="T73" fmla="*/ 2147483647 h 488"/>
                <a:gd name="T74" fmla="*/ 2147483647 w 553"/>
                <a:gd name="T75" fmla="*/ 2147483647 h 488"/>
                <a:gd name="T76" fmla="*/ 2147483647 w 553"/>
                <a:gd name="T77" fmla="*/ 2147483647 h 488"/>
                <a:gd name="T78" fmla="*/ 2147483647 w 553"/>
                <a:gd name="T79" fmla="*/ 2147483647 h 488"/>
                <a:gd name="T80" fmla="*/ 2147483647 w 553"/>
                <a:gd name="T81" fmla="*/ 2147483647 h 488"/>
                <a:gd name="T82" fmla="*/ 2147483647 w 553"/>
                <a:gd name="T83" fmla="*/ 2147483647 h 48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53"/>
                <a:gd name="T127" fmla="*/ 0 h 488"/>
                <a:gd name="T128" fmla="*/ 553 w 553"/>
                <a:gd name="T129" fmla="*/ 488 h 48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53" h="488">
                  <a:moveTo>
                    <a:pt x="370" y="377"/>
                  </a:moveTo>
                  <a:lnTo>
                    <a:pt x="306" y="395"/>
                  </a:lnTo>
                  <a:lnTo>
                    <a:pt x="226" y="417"/>
                  </a:lnTo>
                  <a:lnTo>
                    <a:pt x="150" y="437"/>
                  </a:lnTo>
                  <a:lnTo>
                    <a:pt x="80" y="454"/>
                  </a:lnTo>
                  <a:lnTo>
                    <a:pt x="7" y="471"/>
                  </a:lnTo>
                  <a:lnTo>
                    <a:pt x="0" y="442"/>
                  </a:lnTo>
                  <a:lnTo>
                    <a:pt x="22" y="418"/>
                  </a:lnTo>
                  <a:lnTo>
                    <a:pt x="33" y="400"/>
                  </a:lnTo>
                  <a:lnTo>
                    <a:pt x="39" y="398"/>
                  </a:lnTo>
                  <a:lnTo>
                    <a:pt x="42" y="393"/>
                  </a:lnTo>
                  <a:lnTo>
                    <a:pt x="47" y="383"/>
                  </a:lnTo>
                  <a:lnTo>
                    <a:pt x="61" y="361"/>
                  </a:lnTo>
                  <a:lnTo>
                    <a:pt x="52" y="344"/>
                  </a:lnTo>
                  <a:lnTo>
                    <a:pt x="42" y="334"/>
                  </a:lnTo>
                  <a:lnTo>
                    <a:pt x="35" y="321"/>
                  </a:lnTo>
                  <a:lnTo>
                    <a:pt x="48" y="310"/>
                  </a:lnTo>
                  <a:lnTo>
                    <a:pt x="76" y="295"/>
                  </a:lnTo>
                  <a:lnTo>
                    <a:pt x="107" y="283"/>
                  </a:lnTo>
                  <a:lnTo>
                    <a:pt x="118" y="280"/>
                  </a:lnTo>
                  <a:lnTo>
                    <a:pt x="140" y="280"/>
                  </a:lnTo>
                  <a:lnTo>
                    <a:pt x="156" y="287"/>
                  </a:lnTo>
                  <a:lnTo>
                    <a:pt x="170" y="277"/>
                  </a:lnTo>
                  <a:lnTo>
                    <a:pt x="176" y="277"/>
                  </a:lnTo>
                  <a:lnTo>
                    <a:pt x="205" y="269"/>
                  </a:lnTo>
                  <a:lnTo>
                    <a:pt x="218" y="261"/>
                  </a:lnTo>
                  <a:lnTo>
                    <a:pt x="236" y="236"/>
                  </a:lnTo>
                  <a:lnTo>
                    <a:pt x="259" y="224"/>
                  </a:lnTo>
                  <a:lnTo>
                    <a:pt x="259" y="214"/>
                  </a:lnTo>
                  <a:lnTo>
                    <a:pt x="252" y="200"/>
                  </a:lnTo>
                  <a:lnTo>
                    <a:pt x="244" y="193"/>
                  </a:lnTo>
                  <a:lnTo>
                    <a:pt x="241" y="190"/>
                  </a:lnTo>
                  <a:lnTo>
                    <a:pt x="242" y="185"/>
                  </a:lnTo>
                  <a:lnTo>
                    <a:pt x="248" y="184"/>
                  </a:lnTo>
                  <a:lnTo>
                    <a:pt x="252" y="179"/>
                  </a:lnTo>
                  <a:lnTo>
                    <a:pt x="250" y="173"/>
                  </a:lnTo>
                  <a:lnTo>
                    <a:pt x="245" y="169"/>
                  </a:lnTo>
                  <a:lnTo>
                    <a:pt x="234" y="172"/>
                  </a:lnTo>
                  <a:lnTo>
                    <a:pt x="230" y="165"/>
                  </a:lnTo>
                  <a:lnTo>
                    <a:pt x="233" y="153"/>
                  </a:lnTo>
                  <a:lnTo>
                    <a:pt x="257" y="128"/>
                  </a:lnTo>
                  <a:lnTo>
                    <a:pt x="262" y="111"/>
                  </a:lnTo>
                  <a:lnTo>
                    <a:pt x="261" y="102"/>
                  </a:lnTo>
                  <a:lnTo>
                    <a:pt x="262" y="102"/>
                  </a:lnTo>
                  <a:lnTo>
                    <a:pt x="263" y="92"/>
                  </a:lnTo>
                  <a:lnTo>
                    <a:pt x="286" y="68"/>
                  </a:lnTo>
                  <a:lnTo>
                    <a:pt x="303" y="40"/>
                  </a:lnTo>
                  <a:lnTo>
                    <a:pt x="325" y="33"/>
                  </a:lnTo>
                  <a:lnTo>
                    <a:pt x="430" y="0"/>
                  </a:lnTo>
                  <a:lnTo>
                    <a:pt x="436" y="7"/>
                  </a:lnTo>
                  <a:lnTo>
                    <a:pt x="434" y="14"/>
                  </a:lnTo>
                  <a:lnTo>
                    <a:pt x="440" y="21"/>
                  </a:lnTo>
                  <a:lnTo>
                    <a:pt x="442" y="40"/>
                  </a:lnTo>
                  <a:lnTo>
                    <a:pt x="455" y="56"/>
                  </a:lnTo>
                  <a:lnTo>
                    <a:pt x="454" y="67"/>
                  </a:lnTo>
                  <a:lnTo>
                    <a:pt x="461" y="78"/>
                  </a:lnTo>
                  <a:lnTo>
                    <a:pt x="456" y="85"/>
                  </a:lnTo>
                  <a:lnTo>
                    <a:pt x="457" y="103"/>
                  </a:lnTo>
                  <a:lnTo>
                    <a:pt x="474" y="136"/>
                  </a:lnTo>
                  <a:lnTo>
                    <a:pt x="473" y="149"/>
                  </a:lnTo>
                  <a:lnTo>
                    <a:pt x="477" y="155"/>
                  </a:lnTo>
                  <a:lnTo>
                    <a:pt x="483" y="147"/>
                  </a:lnTo>
                  <a:lnTo>
                    <a:pt x="492" y="154"/>
                  </a:lnTo>
                  <a:lnTo>
                    <a:pt x="513" y="235"/>
                  </a:lnTo>
                  <a:lnTo>
                    <a:pt x="519" y="244"/>
                  </a:lnTo>
                  <a:lnTo>
                    <a:pt x="523" y="327"/>
                  </a:lnTo>
                  <a:lnTo>
                    <a:pt x="525" y="326"/>
                  </a:lnTo>
                  <a:lnTo>
                    <a:pt x="545" y="409"/>
                  </a:lnTo>
                  <a:lnTo>
                    <a:pt x="553" y="417"/>
                  </a:lnTo>
                  <a:lnTo>
                    <a:pt x="538" y="436"/>
                  </a:lnTo>
                  <a:lnTo>
                    <a:pt x="547" y="443"/>
                  </a:lnTo>
                  <a:lnTo>
                    <a:pt x="543" y="462"/>
                  </a:lnTo>
                  <a:lnTo>
                    <a:pt x="534" y="464"/>
                  </a:lnTo>
                  <a:lnTo>
                    <a:pt x="526" y="488"/>
                  </a:lnTo>
                  <a:lnTo>
                    <a:pt x="527" y="454"/>
                  </a:lnTo>
                  <a:lnTo>
                    <a:pt x="447" y="431"/>
                  </a:lnTo>
                  <a:lnTo>
                    <a:pt x="442" y="425"/>
                  </a:lnTo>
                  <a:lnTo>
                    <a:pt x="420" y="424"/>
                  </a:lnTo>
                  <a:lnTo>
                    <a:pt x="408" y="413"/>
                  </a:lnTo>
                  <a:lnTo>
                    <a:pt x="405" y="394"/>
                  </a:lnTo>
                  <a:lnTo>
                    <a:pt x="400" y="393"/>
                  </a:lnTo>
                  <a:lnTo>
                    <a:pt x="401" y="389"/>
                  </a:lnTo>
                  <a:lnTo>
                    <a:pt x="385" y="388"/>
                  </a:lnTo>
                  <a:lnTo>
                    <a:pt x="381" y="380"/>
                  </a:lnTo>
                  <a:lnTo>
                    <a:pt x="370" y="377"/>
                  </a:lnTo>
                  <a:close/>
                </a:path>
              </a:pathLst>
            </a:custGeom>
            <a:solidFill>
              <a:srgbClr val="006A3A"/>
            </a:solidFill>
            <a:ln w="6350">
              <a:solidFill>
                <a:srgbClr val="969696"/>
              </a:solidFill>
              <a:round/>
              <a:headEnd/>
              <a:tailEnd/>
            </a:ln>
          </p:spPr>
          <p:txBody>
            <a:bodyPr/>
            <a:lstStyle/>
            <a:p>
              <a:endParaRPr lang="en-US"/>
            </a:p>
          </p:txBody>
        </p:sp>
        <p:sp>
          <p:nvSpPr>
            <p:cNvPr id="58" name="Freeform 68"/>
            <p:cNvSpPr>
              <a:spLocks/>
            </p:cNvSpPr>
            <p:nvPr/>
          </p:nvSpPr>
          <p:spPr bwMode="gray">
            <a:xfrm>
              <a:off x="4854398" y="1658586"/>
              <a:ext cx="868083" cy="1049549"/>
            </a:xfrm>
            <a:custGeom>
              <a:avLst/>
              <a:gdLst>
                <a:gd name="T0" fmla="*/ 2147483647 w 581"/>
                <a:gd name="T1" fmla="*/ 2147483647 h 672"/>
                <a:gd name="T2" fmla="*/ 2147483647 w 581"/>
                <a:gd name="T3" fmla="*/ 2147483647 h 672"/>
                <a:gd name="T4" fmla="*/ 2147483647 w 581"/>
                <a:gd name="T5" fmla="*/ 2147483647 h 672"/>
                <a:gd name="T6" fmla="*/ 2147483647 w 581"/>
                <a:gd name="T7" fmla="*/ 2147483647 h 672"/>
                <a:gd name="T8" fmla="*/ 2147483647 w 581"/>
                <a:gd name="T9" fmla="*/ 2147483647 h 672"/>
                <a:gd name="T10" fmla="*/ 2147483647 w 581"/>
                <a:gd name="T11" fmla="*/ 2147483647 h 672"/>
                <a:gd name="T12" fmla="*/ 2147483647 w 581"/>
                <a:gd name="T13" fmla="*/ 2147483647 h 672"/>
                <a:gd name="T14" fmla="*/ 2147483647 w 581"/>
                <a:gd name="T15" fmla="*/ 2147483647 h 672"/>
                <a:gd name="T16" fmla="*/ 2147483647 w 581"/>
                <a:gd name="T17" fmla="*/ 2147483647 h 672"/>
                <a:gd name="T18" fmla="*/ 2147483647 w 581"/>
                <a:gd name="T19" fmla="*/ 2147483647 h 672"/>
                <a:gd name="T20" fmla="*/ 2147483647 w 581"/>
                <a:gd name="T21" fmla="*/ 2147483647 h 672"/>
                <a:gd name="T22" fmla="*/ 2147483647 w 581"/>
                <a:gd name="T23" fmla="*/ 2147483647 h 672"/>
                <a:gd name="T24" fmla="*/ 2147483647 w 581"/>
                <a:gd name="T25" fmla="*/ 2147483647 h 672"/>
                <a:gd name="T26" fmla="*/ 2147483647 w 581"/>
                <a:gd name="T27" fmla="*/ 2147483647 h 672"/>
                <a:gd name="T28" fmla="*/ 2147483647 w 581"/>
                <a:gd name="T29" fmla="*/ 2147483647 h 672"/>
                <a:gd name="T30" fmla="*/ 2147483647 w 581"/>
                <a:gd name="T31" fmla="*/ 2147483647 h 672"/>
                <a:gd name="T32" fmla="*/ 2147483647 w 581"/>
                <a:gd name="T33" fmla="*/ 2147483647 h 672"/>
                <a:gd name="T34" fmla="*/ 2147483647 w 581"/>
                <a:gd name="T35" fmla="*/ 2147483647 h 672"/>
                <a:gd name="T36" fmla="*/ 2147483647 w 581"/>
                <a:gd name="T37" fmla="*/ 2147483647 h 672"/>
                <a:gd name="T38" fmla="*/ 2147483647 w 581"/>
                <a:gd name="T39" fmla="*/ 2147483647 h 672"/>
                <a:gd name="T40" fmla="*/ 2147483647 w 581"/>
                <a:gd name="T41" fmla="*/ 2147483647 h 672"/>
                <a:gd name="T42" fmla="*/ 2147483647 w 581"/>
                <a:gd name="T43" fmla="*/ 2147483647 h 672"/>
                <a:gd name="T44" fmla="*/ 2147483647 w 581"/>
                <a:gd name="T45" fmla="*/ 2147483647 h 672"/>
                <a:gd name="T46" fmla="*/ 2147483647 w 581"/>
                <a:gd name="T47" fmla="*/ 2147483647 h 672"/>
                <a:gd name="T48" fmla="*/ 2147483647 w 581"/>
                <a:gd name="T49" fmla="*/ 2147483647 h 672"/>
                <a:gd name="T50" fmla="*/ 2147483647 w 581"/>
                <a:gd name="T51" fmla="*/ 2147483647 h 672"/>
                <a:gd name="T52" fmla="*/ 2147483647 w 581"/>
                <a:gd name="T53" fmla="*/ 2147483647 h 672"/>
                <a:gd name="T54" fmla="*/ 2147483647 w 581"/>
                <a:gd name="T55" fmla="*/ 2147483647 h 672"/>
                <a:gd name="T56" fmla="*/ 2147483647 w 581"/>
                <a:gd name="T57" fmla="*/ 2147483647 h 672"/>
                <a:gd name="T58" fmla="*/ 2147483647 w 581"/>
                <a:gd name="T59" fmla="*/ 2147483647 h 672"/>
                <a:gd name="T60" fmla="*/ 2147483647 w 581"/>
                <a:gd name="T61" fmla="*/ 2147483647 h 672"/>
                <a:gd name="T62" fmla="*/ 2147483647 w 581"/>
                <a:gd name="T63" fmla="*/ 2147483647 h 672"/>
                <a:gd name="T64" fmla="*/ 2147483647 w 581"/>
                <a:gd name="T65" fmla="*/ 2147483647 h 672"/>
                <a:gd name="T66" fmla="*/ 2147483647 w 581"/>
                <a:gd name="T67" fmla="*/ 2147483647 h 672"/>
                <a:gd name="T68" fmla="*/ 2147483647 w 581"/>
                <a:gd name="T69" fmla="*/ 0 h 672"/>
                <a:gd name="T70" fmla="*/ 2147483647 w 581"/>
                <a:gd name="T71" fmla="*/ 2147483647 h 672"/>
                <a:gd name="T72" fmla="*/ 0 w 581"/>
                <a:gd name="T73" fmla="*/ 2147483647 h 672"/>
                <a:gd name="T74" fmla="*/ 2147483647 w 581"/>
                <a:gd name="T75" fmla="*/ 2147483647 h 672"/>
                <a:gd name="T76" fmla="*/ 2147483647 w 581"/>
                <a:gd name="T77" fmla="*/ 2147483647 h 672"/>
                <a:gd name="T78" fmla="*/ 2147483647 w 581"/>
                <a:gd name="T79" fmla="*/ 2147483647 h 672"/>
                <a:gd name="T80" fmla="*/ 2147483647 w 581"/>
                <a:gd name="T81" fmla="*/ 2147483647 h 672"/>
                <a:gd name="T82" fmla="*/ 2147483647 w 581"/>
                <a:gd name="T83" fmla="*/ 2147483647 h 672"/>
                <a:gd name="T84" fmla="*/ 2147483647 w 581"/>
                <a:gd name="T85" fmla="*/ 2147483647 h 672"/>
                <a:gd name="T86" fmla="*/ 2147483647 w 581"/>
                <a:gd name="T87" fmla="*/ 2147483647 h 672"/>
                <a:gd name="T88" fmla="*/ 2147483647 w 581"/>
                <a:gd name="T89" fmla="*/ 2147483647 h 672"/>
                <a:gd name="T90" fmla="*/ 2147483647 w 581"/>
                <a:gd name="T91" fmla="*/ 2147483647 h 672"/>
                <a:gd name="T92" fmla="*/ 2147483647 w 581"/>
                <a:gd name="T93" fmla="*/ 2147483647 h 672"/>
                <a:gd name="T94" fmla="*/ 2147483647 w 581"/>
                <a:gd name="T95" fmla="*/ 2147483647 h 67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72"/>
                <a:gd name="T146" fmla="*/ 581 w 581"/>
                <a:gd name="T147" fmla="*/ 672 h 67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72">
                  <a:moveTo>
                    <a:pt x="102" y="671"/>
                  </a:moveTo>
                  <a:lnTo>
                    <a:pt x="179" y="668"/>
                  </a:lnTo>
                  <a:lnTo>
                    <a:pt x="260" y="664"/>
                  </a:lnTo>
                  <a:lnTo>
                    <a:pt x="334" y="659"/>
                  </a:lnTo>
                  <a:lnTo>
                    <a:pt x="404" y="654"/>
                  </a:lnTo>
                  <a:lnTo>
                    <a:pt x="480" y="648"/>
                  </a:lnTo>
                  <a:lnTo>
                    <a:pt x="514" y="645"/>
                  </a:lnTo>
                  <a:lnTo>
                    <a:pt x="507" y="613"/>
                  </a:lnTo>
                  <a:lnTo>
                    <a:pt x="498" y="599"/>
                  </a:lnTo>
                  <a:lnTo>
                    <a:pt x="458" y="576"/>
                  </a:lnTo>
                  <a:lnTo>
                    <a:pt x="451" y="561"/>
                  </a:lnTo>
                  <a:lnTo>
                    <a:pt x="433" y="545"/>
                  </a:lnTo>
                  <a:lnTo>
                    <a:pt x="420" y="539"/>
                  </a:lnTo>
                  <a:lnTo>
                    <a:pt x="405" y="541"/>
                  </a:lnTo>
                  <a:lnTo>
                    <a:pt x="396" y="530"/>
                  </a:lnTo>
                  <a:lnTo>
                    <a:pt x="377" y="525"/>
                  </a:lnTo>
                  <a:lnTo>
                    <a:pt x="370" y="515"/>
                  </a:lnTo>
                  <a:lnTo>
                    <a:pt x="373" y="496"/>
                  </a:lnTo>
                  <a:lnTo>
                    <a:pt x="368" y="479"/>
                  </a:lnTo>
                  <a:lnTo>
                    <a:pt x="372" y="474"/>
                  </a:lnTo>
                  <a:lnTo>
                    <a:pt x="370" y="454"/>
                  </a:lnTo>
                  <a:lnTo>
                    <a:pt x="376" y="438"/>
                  </a:lnTo>
                  <a:lnTo>
                    <a:pt x="368" y="424"/>
                  </a:lnTo>
                  <a:lnTo>
                    <a:pt x="356" y="422"/>
                  </a:lnTo>
                  <a:lnTo>
                    <a:pt x="355" y="407"/>
                  </a:lnTo>
                  <a:lnTo>
                    <a:pt x="363" y="400"/>
                  </a:lnTo>
                  <a:lnTo>
                    <a:pt x="369" y="383"/>
                  </a:lnTo>
                  <a:lnTo>
                    <a:pt x="395" y="368"/>
                  </a:lnTo>
                  <a:lnTo>
                    <a:pt x="400" y="361"/>
                  </a:lnTo>
                  <a:lnTo>
                    <a:pt x="395" y="296"/>
                  </a:lnTo>
                  <a:lnTo>
                    <a:pt x="401" y="296"/>
                  </a:lnTo>
                  <a:lnTo>
                    <a:pt x="404" y="286"/>
                  </a:lnTo>
                  <a:lnTo>
                    <a:pt x="412" y="292"/>
                  </a:lnTo>
                  <a:lnTo>
                    <a:pt x="421" y="280"/>
                  </a:lnTo>
                  <a:lnTo>
                    <a:pt x="470" y="227"/>
                  </a:lnTo>
                  <a:lnTo>
                    <a:pt x="526" y="174"/>
                  </a:lnTo>
                  <a:lnTo>
                    <a:pt x="552" y="161"/>
                  </a:lnTo>
                  <a:lnTo>
                    <a:pt x="581" y="129"/>
                  </a:lnTo>
                  <a:lnTo>
                    <a:pt x="574" y="130"/>
                  </a:lnTo>
                  <a:lnTo>
                    <a:pt x="553" y="123"/>
                  </a:lnTo>
                  <a:lnTo>
                    <a:pt x="518" y="125"/>
                  </a:lnTo>
                  <a:lnTo>
                    <a:pt x="493" y="119"/>
                  </a:lnTo>
                  <a:lnTo>
                    <a:pt x="479" y="121"/>
                  </a:lnTo>
                  <a:lnTo>
                    <a:pt x="463" y="132"/>
                  </a:lnTo>
                  <a:lnTo>
                    <a:pt x="453" y="135"/>
                  </a:lnTo>
                  <a:lnTo>
                    <a:pt x="436" y="127"/>
                  </a:lnTo>
                  <a:lnTo>
                    <a:pt x="423" y="115"/>
                  </a:lnTo>
                  <a:lnTo>
                    <a:pt x="406" y="112"/>
                  </a:lnTo>
                  <a:lnTo>
                    <a:pt x="396" y="104"/>
                  </a:lnTo>
                  <a:lnTo>
                    <a:pt x="383" y="101"/>
                  </a:lnTo>
                  <a:lnTo>
                    <a:pt x="375" y="98"/>
                  </a:lnTo>
                  <a:lnTo>
                    <a:pt x="368" y="89"/>
                  </a:lnTo>
                  <a:lnTo>
                    <a:pt x="353" y="82"/>
                  </a:lnTo>
                  <a:lnTo>
                    <a:pt x="340" y="78"/>
                  </a:lnTo>
                  <a:lnTo>
                    <a:pt x="303" y="77"/>
                  </a:lnTo>
                  <a:lnTo>
                    <a:pt x="293" y="86"/>
                  </a:lnTo>
                  <a:lnTo>
                    <a:pt x="278" y="88"/>
                  </a:lnTo>
                  <a:lnTo>
                    <a:pt x="268" y="84"/>
                  </a:lnTo>
                  <a:lnTo>
                    <a:pt x="268" y="82"/>
                  </a:lnTo>
                  <a:lnTo>
                    <a:pt x="265" y="80"/>
                  </a:lnTo>
                  <a:lnTo>
                    <a:pt x="247" y="75"/>
                  </a:lnTo>
                  <a:lnTo>
                    <a:pt x="240" y="72"/>
                  </a:lnTo>
                  <a:lnTo>
                    <a:pt x="226" y="75"/>
                  </a:lnTo>
                  <a:lnTo>
                    <a:pt x="220" y="75"/>
                  </a:lnTo>
                  <a:lnTo>
                    <a:pt x="218" y="73"/>
                  </a:lnTo>
                  <a:lnTo>
                    <a:pt x="206" y="75"/>
                  </a:lnTo>
                  <a:lnTo>
                    <a:pt x="193" y="47"/>
                  </a:lnTo>
                  <a:lnTo>
                    <a:pt x="191" y="45"/>
                  </a:lnTo>
                  <a:lnTo>
                    <a:pt x="172" y="1"/>
                  </a:lnTo>
                  <a:lnTo>
                    <a:pt x="161" y="0"/>
                  </a:lnTo>
                  <a:lnTo>
                    <a:pt x="156" y="0"/>
                  </a:lnTo>
                  <a:lnTo>
                    <a:pt x="158" y="49"/>
                  </a:lnTo>
                  <a:lnTo>
                    <a:pt x="75" y="52"/>
                  </a:lnTo>
                  <a:lnTo>
                    <a:pt x="0" y="54"/>
                  </a:lnTo>
                  <a:lnTo>
                    <a:pt x="10" y="88"/>
                  </a:lnTo>
                  <a:lnTo>
                    <a:pt x="6" y="101"/>
                  </a:lnTo>
                  <a:lnTo>
                    <a:pt x="8" y="145"/>
                  </a:lnTo>
                  <a:lnTo>
                    <a:pt x="32" y="209"/>
                  </a:lnTo>
                  <a:lnTo>
                    <a:pt x="35" y="273"/>
                  </a:lnTo>
                  <a:lnTo>
                    <a:pt x="37" y="284"/>
                  </a:lnTo>
                  <a:lnTo>
                    <a:pt x="40" y="285"/>
                  </a:lnTo>
                  <a:lnTo>
                    <a:pt x="38" y="316"/>
                  </a:lnTo>
                  <a:lnTo>
                    <a:pt x="45" y="339"/>
                  </a:lnTo>
                  <a:lnTo>
                    <a:pt x="55" y="353"/>
                  </a:lnTo>
                  <a:lnTo>
                    <a:pt x="58" y="370"/>
                  </a:lnTo>
                  <a:lnTo>
                    <a:pt x="59" y="395"/>
                  </a:lnTo>
                  <a:lnTo>
                    <a:pt x="57" y="407"/>
                  </a:lnTo>
                  <a:lnTo>
                    <a:pt x="58" y="407"/>
                  </a:lnTo>
                  <a:lnTo>
                    <a:pt x="52" y="418"/>
                  </a:lnTo>
                  <a:lnTo>
                    <a:pt x="38" y="429"/>
                  </a:lnTo>
                  <a:lnTo>
                    <a:pt x="36" y="436"/>
                  </a:lnTo>
                  <a:lnTo>
                    <a:pt x="50" y="456"/>
                  </a:lnTo>
                  <a:lnTo>
                    <a:pt x="62" y="460"/>
                  </a:lnTo>
                  <a:lnTo>
                    <a:pt x="70" y="468"/>
                  </a:lnTo>
                  <a:lnTo>
                    <a:pt x="73" y="559"/>
                  </a:lnTo>
                  <a:lnTo>
                    <a:pt x="76" y="672"/>
                  </a:lnTo>
                  <a:lnTo>
                    <a:pt x="102" y="671"/>
                  </a:lnTo>
                  <a:close/>
                </a:path>
              </a:pathLst>
            </a:custGeom>
            <a:solidFill>
              <a:srgbClr val="026F3F"/>
            </a:solidFill>
            <a:ln w="6350">
              <a:solidFill>
                <a:srgbClr val="95989C"/>
              </a:solidFill>
              <a:round/>
              <a:headEnd/>
              <a:tailEnd/>
            </a:ln>
          </p:spPr>
          <p:txBody>
            <a:bodyPr/>
            <a:lstStyle/>
            <a:p>
              <a:endParaRPr lang="en-US"/>
            </a:p>
          </p:txBody>
        </p:sp>
        <p:sp>
          <p:nvSpPr>
            <p:cNvPr id="59" name="Freeform 69"/>
            <p:cNvSpPr>
              <a:spLocks/>
            </p:cNvSpPr>
            <p:nvPr/>
          </p:nvSpPr>
          <p:spPr bwMode="gray">
            <a:xfrm>
              <a:off x="3995279" y="2784666"/>
              <a:ext cx="1131049" cy="543516"/>
            </a:xfrm>
            <a:custGeom>
              <a:avLst/>
              <a:gdLst>
                <a:gd name="T0" fmla="*/ 2147483647 w 757"/>
                <a:gd name="T1" fmla="*/ 2147483647 h 348"/>
                <a:gd name="T2" fmla="*/ 2147483647 w 757"/>
                <a:gd name="T3" fmla="*/ 2147483647 h 348"/>
                <a:gd name="T4" fmla="*/ 2147483647 w 757"/>
                <a:gd name="T5" fmla="*/ 2147483647 h 348"/>
                <a:gd name="T6" fmla="*/ 2147483647 w 757"/>
                <a:gd name="T7" fmla="*/ 2147483647 h 348"/>
                <a:gd name="T8" fmla="*/ 2147483647 w 757"/>
                <a:gd name="T9" fmla="*/ 2147483647 h 348"/>
                <a:gd name="T10" fmla="*/ 2147483647 w 757"/>
                <a:gd name="T11" fmla="*/ 2147483647 h 348"/>
                <a:gd name="T12" fmla="*/ 2147483647 w 757"/>
                <a:gd name="T13" fmla="*/ 0 h 348"/>
                <a:gd name="T14" fmla="*/ 2147483647 w 757"/>
                <a:gd name="T15" fmla="*/ 2147483647 h 348"/>
                <a:gd name="T16" fmla="*/ 0 w 757"/>
                <a:gd name="T17" fmla="*/ 2147483647 h 348"/>
                <a:gd name="T18" fmla="*/ 2147483647 w 757"/>
                <a:gd name="T19" fmla="*/ 2147483647 h 348"/>
                <a:gd name="T20" fmla="*/ 2147483647 w 757"/>
                <a:gd name="T21" fmla="*/ 2147483647 h 348"/>
                <a:gd name="T22" fmla="*/ 2147483647 w 757"/>
                <a:gd name="T23" fmla="*/ 2147483647 h 348"/>
                <a:gd name="T24" fmla="*/ 2147483647 w 757"/>
                <a:gd name="T25" fmla="*/ 2147483647 h 348"/>
                <a:gd name="T26" fmla="*/ 2147483647 w 757"/>
                <a:gd name="T27" fmla="*/ 2147483647 h 348"/>
                <a:gd name="T28" fmla="*/ 2147483647 w 757"/>
                <a:gd name="T29" fmla="*/ 2147483647 h 348"/>
                <a:gd name="T30" fmla="*/ 2147483647 w 757"/>
                <a:gd name="T31" fmla="*/ 2147483647 h 348"/>
                <a:gd name="T32" fmla="*/ 2147483647 w 757"/>
                <a:gd name="T33" fmla="*/ 2147483647 h 348"/>
                <a:gd name="T34" fmla="*/ 2147483647 w 757"/>
                <a:gd name="T35" fmla="*/ 2147483647 h 348"/>
                <a:gd name="T36" fmla="*/ 2147483647 w 757"/>
                <a:gd name="T37" fmla="*/ 2147483647 h 348"/>
                <a:gd name="T38" fmla="*/ 2147483647 w 757"/>
                <a:gd name="T39" fmla="*/ 2147483647 h 348"/>
                <a:gd name="T40" fmla="*/ 2147483647 w 757"/>
                <a:gd name="T41" fmla="*/ 2147483647 h 348"/>
                <a:gd name="T42" fmla="*/ 2147483647 w 757"/>
                <a:gd name="T43" fmla="*/ 2147483647 h 348"/>
                <a:gd name="T44" fmla="*/ 2147483647 w 757"/>
                <a:gd name="T45" fmla="*/ 2147483647 h 348"/>
                <a:gd name="T46" fmla="*/ 2147483647 w 757"/>
                <a:gd name="T47" fmla="*/ 2147483647 h 348"/>
                <a:gd name="T48" fmla="*/ 2147483647 w 757"/>
                <a:gd name="T49" fmla="*/ 2147483647 h 348"/>
                <a:gd name="T50" fmla="*/ 2147483647 w 757"/>
                <a:gd name="T51" fmla="*/ 2147483647 h 348"/>
                <a:gd name="T52" fmla="*/ 2147483647 w 757"/>
                <a:gd name="T53" fmla="*/ 2147483647 h 348"/>
                <a:gd name="T54" fmla="*/ 2147483647 w 757"/>
                <a:gd name="T55" fmla="*/ 2147483647 h 348"/>
                <a:gd name="T56" fmla="*/ 2147483647 w 757"/>
                <a:gd name="T57" fmla="*/ 2147483647 h 348"/>
                <a:gd name="T58" fmla="*/ 2147483647 w 757"/>
                <a:gd name="T59" fmla="*/ 2147483647 h 348"/>
                <a:gd name="T60" fmla="*/ 2147483647 w 757"/>
                <a:gd name="T61" fmla="*/ 2147483647 h 348"/>
                <a:gd name="T62" fmla="*/ 2147483647 w 757"/>
                <a:gd name="T63" fmla="*/ 2147483647 h 348"/>
                <a:gd name="T64" fmla="*/ 2147483647 w 757"/>
                <a:gd name="T65" fmla="*/ 2147483647 h 348"/>
                <a:gd name="T66" fmla="*/ 2147483647 w 757"/>
                <a:gd name="T67" fmla="*/ 2147483647 h 348"/>
                <a:gd name="T68" fmla="*/ 2147483647 w 757"/>
                <a:gd name="T69" fmla="*/ 2147483647 h 348"/>
                <a:gd name="T70" fmla="*/ 2147483647 w 757"/>
                <a:gd name="T71" fmla="*/ 2147483647 h 348"/>
                <a:gd name="T72" fmla="*/ 2147483647 w 757"/>
                <a:gd name="T73" fmla="*/ 2147483647 h 348"/>
                <a:gd name="T74" fmla="*/ 2147483647 w 757"/>
                <a:gd name="T75" fmla="*/ 2147483647 h 348"/>
                <a:gd name="T76" fmla="*/ 2147483647 w 757"/>
                <a:gd name="T77" fmla="*/ 2147483647 h 348"/>
                <a:gd name="T78" fmla="*/ 2147483647 w 757"/>
                <a:gd name="T79" fmla="*/ 2147483647 h 348"/>
                <a:gd name="T80" fmla="*/ 2147483647 w 757"/>
                <a:gd name="T81" fmla="*/ 2147483647 h 348"/>
                <a:gd name="T82" fmla="*/ 2147483647 w 757"/>
                <a:gd name="T83" fmla="*/ 2147483647 h 348"/>
                <a:gd name="T84" fmla="*/ 2147483647 w 757"/>
                <a:gd name="T85" fmla="*/ 2147483647 h 348"/>
                <a:gd name="T86" fmla="*/ 2147483647 w 757"/>
                <a:gd name="T87" fmla="*/ 2147483647 h 348"/>
                <a:gd name="T88" fmla="*/ 2147483647 w 757"/>
                <a:gd name="T89" fmla="*/ 2147483647 h 348"/>
                <a:gd name="T90" fmla="*/ 2147483647 w 757"/>
                <a:gd name="T91" fmla="*/ 2147483647 h 348"/>
                <a:gd name="T92" fmla="*/ 2147483647 w 757"/>
                <a:gd name="T93" fmla="*/ 2147483647 h 348"/>
                <a:gd name="T94" fmla="*/ 2147483647 w 757"/>
                <a:gd name="T95" fmla="*/ 2147483647 h 348"/>
                <a:gd name="T96" fmla="*/ 2147483647 w 757"/>
                <a:gd name="T97" fmla="*/ 2147483647 h 348"/>
                <a:gd name="T98" fmla="*/ 2147483647 w 757"/>
                <a:gd name="T99" fmla="*/ 2147483647 h 348"/>
                <a:gd name="T100" fmla="*/ 2147483647 w 757"/>
                <a:gd name="T101" fmla="*/ 2147483647 h 348"/>
                <a:gd name="T102" fmla="*/ 2147483647 w 757"/>
                <a:gd name="T103" fmla="*/ 2147483647 h 348"/>
                <a:gd name="T104" fmla="*/ 2147483647 w 757"/>
                <a:gd name="T105" fmla="*/ 2147483647 h 348"/>
                <a:gd name="T106" fmla="*/ 2147483647 w 757"/>
                <a:gd name="T107" fmla="*/ 2147483647 h 348"/>
                <a:gd name="T108" fmla="*/ 2147483647 w 757"/>
                <a:gd name="T109" fmla="*/ 2147483647 h 348"/>
                <a:gd name="T110" fmla="*/ 2147483647 w 757"/>
                <a:gd name="T111" fmla="*/ 2147483647 h 348"/>
                <a:gd name="T112" fmla="*/ 2147483647 w 757"/>
                <a:gd name="T113" fmla="*/ 2147483647 h 348"/>
                <a:gd name="T114" fmla="*/ 2147483647 w 757"/>
                <a:gd name="T115" fmla="*/ 2147483647 h 348"/>
                <a:gd name="T116" fmla="*/ 2147483647 w 757"/>
                <a:gd name="T117" fmla="*/ 2147483647 h 348"/>
                <a:gd name="T118" fmla="*/ 2147483647 w 757"/>
                <a:gd name="T119" fmla="*/ 2147483647 h 34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57"/>
                <a:gd name="T181" fmla="*/ 0 h 348"/>
                <a:gd name="T182" fmla="*/ 757 w 757"/>
                <a:gd name="T183" fmla="*/ 348 h 34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57" h="348">
                  <a:moveTo>
                    <a:pt x="449" y="12"/>
                  </a:moveTo>
                  <a:lnTo>
                    <a:pt x="371" y="12"/>
                  </a:lnTo>
                  <a:lnTo>
                    <a:pt x="301" y="11"/>
                  </a:lnTo>
                  <a:lnTo>
                    <a:pt x="226" y="9"/>
                  </a:lnTo>
                  <a:lnTo>
                    <a:pt x="144" y="6"/>
                  </a:lnTo>
                  <a:lnTo>
                    <a:pt x="67" y="3"/>
                  </a:lnTo>
                  <a:lnTo>
                    <a:pt x="13" y="0"/>
                  </a:lnTo>
                  <a:lnTo>
                    <a:pt x="7" y="113"/>
                  </a:lnTo>
                  <a:lnTo>
                    <a:pt x="0" y="228"/>
                  </a:lnTo>
                  <a:lnTo>
                    <a:pt x="89" y="233"/>
                  </a:lnTo>
                  <a:lnTo>
                    <a:pt x="175" y="236"/>
                  </a:lnTo>
                  <a:lnTo>
                    <a:pt x="172" y="346"/>
                  </a:lnTo>
                  <a:lnTo>
                    <a:pt x="253" y="347"/>
                  </a:lnTo>
                  <a:lnTo>
                    <a:pt x="339" y="348"/>
                  </a:lnTo>
                  <a:lnTo>
                    <a:pt x="417" y="348"/>
                  </a:lnTo>
                  <a:lnTo>
                    <a:pt x="491" y="348"/>
                  </a:lnTo>
                  <a:lnTo>
                    <a:pt x="572" y="346"/>
                  </a:lnTo>
                  <a:lnTo>
                    <a:pt x="658" y="343"/>
                  </a:lnTo>
                  <a:lnTo>
                    <a:pt x="739" y="341"/>
                  </a:lnTo>
                  <a:lnTo>
                    <a:pt x="756" y="340"/>
                  </a:lnTo>
                  <a:lnTo>
                    <a:pt x="757" y="331"/>
                  </a:lnTo>
                  <a:lnTo>
                    <a:pt x="750" y="322"/>
                  </a:lnTo>
                  <a:lnTo>
                    <a:pt x="750" y="317"/>
                  </a:lnTo>
                  <a:lnTo>
                    <a:pt x="734" y="310"/>
                  </a:lnTo>
                  <a:lnTo>
                    <a:pt x="730" y="287"/>
                  </a:lnTo>
                  <a:lnTo>
                    <a:pt x="723" y="284"/>
                  </a:lnTo>
                  <a:lnTo>
                    <a:pt x="723" y="278"/>
                  </a:lnTo>
                  <a:lnTo>
                    <a:pt x="721" y="271"/>
                  </a:lnTo>
                  <a:lnTo>
                    <a:pt x="712" y="263"/>
                  </a:lnTo>
                  <a:lnTo>
                    <a:pt x="717" y="246"/>
                  </a:lnTo>
                  <a:lnTo>
                    <a:pt x="711" y="227"/>
                  </a:lnTo>
                  <a:lnTo>
                    <a:pt x="712" y="213"/>
                  </a:lnTo>
                  <a:lnTo>
                    <a:pt x="706" y="210"/>
                  </a:lnTo>
                  <a:lnTo>
                    <a:pt x="709" y="198"/>
                  </a:lnTo>
                  <a:lnTo>
                    <a:pt x="702" y="195"/>
                  </a:lnTo>
                  <a:lnTo>
                    <a:pt x="705" y="182"/>
                  </a:lnTo>
                  <a:lnTo>
                    <a:pt x="698" y="179"/>
                  </a:lnTo>
                  <a:lnTo>
                    <a:pt x="698" y="171"/>
                  </a:lnTo>
                  <a:lnTo>
                    <a:pt x="690" y="173"/>
                  </a:lnTo>
                  <a:lnTo>
                    <a:pt x="688" y="156"/>
                  </a:lnTo>
                  <a:lnTo>
                    <a:pt x="691" y="143"/>
                  </a:lnTo>
                  <a:lnTo>
                    <a:pt x="683" y="132"/>
                  </a:lnTo>
                  <a:lnTo>
                    <a:pt x="683" y="123"/>
                  </a:lnTo>
                  <a:lnTo>
                    <a:pt x="674" y="117"/>
                  </a:lnTo>
                  <a:lnTo>
                    <a:pt x="673" y="108"/>
                  </a:lnTo>
                  <a:lnTo>
                    <a:pt x="665" y="101"/>
                  </a:lnTo>
                  <a:lnTo>
                    <a:pt x="666" y="90"/>
                  </a:lnTo>
                  <a:lnTo>
                    <a:pt x="659" y="80"/>
                  </a:lnTo>
                  <a:lnTo>
                    <a:pt x="659" y="66"/>
                  </a:lnTo>
                  <a:lnTo>
                    <a:pt x="653" y="65"/>
                  </a:lnTo>
                  <a:lnTo>
                    <a:pt x="640" y="63"/>
                  </a:lnTo>
                  <a:lnTo>
                    <a:pt x="633" y="47"/>
                  </a:lnTo>
                  <a:lnTo>
                    <a:pt x="597" y="35"/>
                  </a:lnTo>
                  <a:lnTo>
                    <a:pt x="586" y="25"/>
                  </a:lnTo>
                  <a:lnTo>
                    <a:pt x="535" y="27"/>
                  </a:lnTo>
                  <a:lnTo>
                    <a:pt x="529" y="36"/>
                  </a:lnTo>
                  <a:lnTo>
                    <a:pt x="522" y="36"/>
                  </a:lnTo>
                  <a:lnTo>
                    <a:pt x="490" y="22"/>
                  </a:lnTo>
                  <a:lnTo>
                    <a:pt x="481" y="12"/>
                  </a:lnTo>
                  <a:lnTo>
                    <a:pt x="449" y="12"/>
                  </a:lnTo>
                  <a:close/>
                </a:path>
              </a:pathLst>
            </a:custGeom>
            <a:solidFill>
              <a:srgbClr val="026F3F"/>
            </a:solidFill>
            <a:ln w="6350">
              <a:solidFill>
                <a:srgbClr val="95989C"/>
              </a:solidFill>
              <a:round/>
              <a:headEnd/>
              <a:tailEnd/>
            </a:ln>
          </p:spPr>
          <p:txBody>
            <a:bodyPr/>
            <a:lstStyle/>
            <a:p>
              <a:endParaRPr lang="en-US"/>
            </a:p>
          </p:txBody>
        </p:sp>
        <p:sp>
          <p:nvSpPr>
            <p:cNvPr id="60" name="Freeform 70"/>
            <p:cNvSpPr>
              <a:spLocks/>
            </p:cNvSpPr>
            <p:nvPr/>
          </p:nvSpPr>
          <p:spPr bwMode="gray">
            <a:xfrm>
              <a:off x="5075528" y="3181371"/>
              <a:ext cx="944283" cy="791848"/>
            </a:xfrm>
            <a:custGeom>
              <a:avLst/>
              <a:gdLst>
                <a:gd name="T0" fmla="*/ 2147483647 w 632"/>
                <a:gd name="T1" fmla="*/ 2147483647 h 507"/>
                <a:gd name="T2" fmla="*/ 2147483647 w 632"/>
                <a:gd name="T3" fmla="*/ 2147483647 h 507"/>
                <a:gd name="T4" fmla="*/ 0 w 632"/>
                <a:gd name="T5" fmla="*/ 2147483647 h 507"/>
                <a:gd name="T6" fmla="*/ 2147483647 w 632"/>
                <a:gd name="T7" fmla="*/ 2147483647 h 507"/>
                <a:gd name="T8" fmla="*/ 2147483647 w 632"/>
                <a:gd name="T9" fmla="*/ 2147483647 h 507"/>
                <a:gd name="T10" fmla="*/ 2147483647 w 632"/>
                <a:gd name="T11" fmla="*/ 2147483647 h 507"/>
                <a:gd name="T12" fmla="*/ 2147483647 w 632"/>
                <a:gd name="T13" fmla="*/ 2147483647 h 507"/>
                <a:gd name="T14" fmla="*/ 2147483647 w 632"/>
                <a:gd name="T15" fmla="*/ 2147483647 h 507"/>
                <a:gd name="T16" fmla="*/ 2147483647 w 632"/>
                <a:gd name="T17" fmla="*/ 2147483647 h 507"/>
                <a:gd name="T18" fmla="*/ 2147483647 w 632"/>
                <a:gd name="T19" fmla="*/ 2147483647 h 507"/>
                <a:gd name="T20" fmla="*/ 2147483647 w 632"/>
                <a:gd name="T21" fmla="*/ 2147483647 h 507"/>
                <a:gd name="T22" fmla="*/ 2147483647 w 632"/>
                <a:gd name="T23" fmla="*/ 2147483647 h 507"/>
                <a:gd name="T24" fmla="*/ 2147483647 w 632"/>
                <a:gd name="T25" fmla="*/ 2147483647 h 507"/>
                <a:gd name="T26" fmla="*/ 2147483647 w 632"/>
                <a:gd name="T27" fmla="*/ 2147483647 h 507"/>
                <a:gd name="T28" fmla="*/ 2147483647 w 632"/>
                <a:gd name="T29" fmla="*/ 2147483647 h 507"/>
                <a:gd name="T30" fmla="*/ 2147483647 w 632"/>
                <a:gd name="T31" fmla="*/ 2147483647 h 507"/>
                <a:gd name="T32" fmla="*/ 2147483647 w 632"/>
                <a:gd name="T33" fmla="*/ 2147483647 h 507"/>
                <a:gd name="T34" fmla="*/ 2147483647 w 632"/>
                <a:gd name="T35" fmla="*/ 2147483647 h 507"/>
                <a:gd name="T36" fmla="*/ 2147483647 w 632"/>
                <a:gd name="T37" fmla="*/ 2147483647 h 507"/>
                <a:gd name="T38" fmla="*/ 2147483647 w 632"/>
                <a:gd name="T39" fmla="*/ 2147483647 h 507"/>
                <a:gd name="T40" fmla="*/ 2147483647 w 632"/>
                <a:gd name="T41" fmla="*/ 2147483647 h 507"/>
                <a:gd name="T42" fmla="*/ 2147483647 w 632"/>
                <a:gd name="T43" fmla="*/ 2147483647 h 507"/>
                <a:gd name="T44" fmla="*/ 2147483647 w 632"/>
                <a:gd name="T45" fmla="*/ 2147483647 h 507"/>
                <a:gd name="T46" fmla="*/ 2147483647 w 632"/>
                <a:gd name="T47" fmla="*/ 2147483647 h 507"/>
                <a:gd name="T48" fmla="*/ 2147483647 w 632"/>
                <a:gd name="T49" fmla="*/ 2147483647 h 507"/>
                <a:gd name="T50" fmla="*/ 2147483647 w 632"/>
                <a:gd name="T51" fmla="*/ 2147483647 h 507"/>
                <a:gd name="T52" fmla="*/ 2147483647 w 632"/>
                <a:gd name="T53" fmla="*/ 2147483647 h 507"/>
                <a:gd name="T54" fmla="*/ 2147483647 w 632"/>
                <a:gd name="T55" fmla="*/ 2147483647 h 507"/>
                <a:gd name="T56" fmla="*/ 2147483647 w 632"/>
                <a:gd name="T57" fmla="*/ 2147483647 h 507"/>
                <a:gd name="T58" fmla="*/ 2147483647 w 632"/>
                <a:gd name="T59" fmla="*/ 2147483647 h 507"/>
                <a:gd name="T60" fmla="*/ 2147483647 w 632"/>
                <a:gd name="T61" fmla="*/ 2147483647 h 507"/>
                <a:gd name="T62" fmla="*/ 2147483647 w 632"/>
                <a:gd name="T63" fmla="*/ 2147483647 h 507"/>
                <a:gd name="T64" fmla="*/ 2147483647 w 632"/>
                <a:gd name="T65" fmla="*/ 2147483647 h 507"/>
                <a:gd name="T66" fmla="*/ 2147483647 w 632"/>
                <a:gd name="T67" fmla="*/ 2147483647 h 507"/>
                <a:gd name="T68" fmla="*/ 2147483647 w 632"/>
                <a:gd name="T69" fmla="*/ 2147483647 h 507"/>
                <a:gd name="T70" fmla="*/ 2147483647 w 632"/>
                <a:gd name="T71" fmla="*/ 2147483647 h 507"/>
                <a:gd name="T72" fmla="*/ 2147483647 w 632"/>
                <a:gd name="T73" fmla="*/ 2147483647 h 507"/>
                <a:gd name="T74" fmla="*/ 2147483647 w 632"/>
                <a:gd name="T75" fmla="*/ 2147483647 h 507"/>
                <a:gd name="T76" fmla="*/ 2147483647 w 632"/>
                <a:gd name="T77" fmla="*/ 0 h 50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32"/>
                <a:gd name="T118" fmla="*/ 0 h 507"/>
                <a:gd name="T119" fmla="*/ 632 w 632"/>
                <a:gd name="T120" fmla="*/ 507 h 50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32" h="507">
                  <a:moveTo>
                    <a:pt x="298" y="4"/>
                  </a:moveTo>
                  <a:lnTo>
                    <a:pt x="221" y="10"/>
                  </a:lnTo>
                  <a:lnTo>
                    <a:pt x="136" y="15"/>
                  </a:lnTo>
                  <a:lnTo>
                    <a:pt x="55" y="20"/>
                  </a:lnTo>
                  <a:lnTo>
                    <a:pt x="0" y="22"/>
                  </a:lnTo>
                  <a:lnTo>
                    <a:pt x="0" y="30"/>
                  </a:lnTo>
                  <a:lnTo>
                    <a:pt x="7" y="32"/>
                  </a:lnTo>
                  <a:lnTo>
                    <a:pt x="11" y="56"/>
                  </a:lnTo>
                  <a:lnTo>
                    <a:pt x="28" y="63"/>
                  </a:lnTo>
                  <a:lnTo>
                    <a:pt x="27" y="68"/>
                  </a:lnTo>
                  <a:lnTo>
                    <a:pt x="34" y="77"/>
                  </a:lnTo>
                  <a:lnTo>
                    <a:pt x="34" y="86"/>
                  </a:lnTo>
                  <a:lnTo>
                    <a:pt x="54" y="100"/>
                  </a:lnTo>
                  <a:lnTo>
                    <a:pt x="62" y="104"/>
                  </a:lnTo>
                  <a:lnTo>
                    <a:pt x="76" y="100"/>
                  </a:lnTo>
                  <a:lnTo>
                    <a:pt x="83" y="116"/>
                  </a:lnTo>
                  <a:lnTo>
                    <a:pt x="75" y="117"/>
                  </a:lnTo>
                  <a:lnTo>
                    <a:pt x="63" y="139"/>
                  </a:lnTo>
                  <a:lnTo>
                    <a:pt x="83" y="158"/>
                  </a:lnTo>
                  <a:lnTo>
                    <a:pt x="90" y="177"/>
                  </a:lnTo>
                  <a:lnTo>
                    <a:pt x="110" y="181"/>
                  </a:lnTo>
                  <a:lnTo>
                    <a:pt x="118" y="294"/>
                  </a:lnTo>
                  <a:lnTo>
                    <a:pt x="125" y="425"/>
                  </a:lnTo>
                  <a:lnTo>
                    <a:pt x="128" y="482"/>
                  </a:lnTo>
                  <a:lnTo>
                    <a:pt x="213" y="475"/>
                  </a:lnTo>
                  <a:lnTo>
                    <a:pt x="303" y="469"/>
                  </a:lnTo>
                  <a:lnTo>
                    <a:pt x="384" y="462"/>
                  </a:lnTo>
                  <a:lnTo>
                    <a:pt x="462" y="454"/>
                  </a:lnTo>
                  <a:lnTo>
                    <a:pt x="539" y="447"/>
                  </a:lnTo>
                  <a:lnTo>
                    <a:pt x="550" y="461"/>
                  </a:lnTo>
                  <a:lnTo>
                    <a:pt x="551" y="471"/>
                  </a:lnTo>
                  <a:lnTo>
                    <a:pt x="533" y="493"/>
                  </a:lnTo>
                  <a:lnTo>
                    <a:pt x="525" y="507"/>
                  </a:lnTo>
                  <a:lnTo>
                    <a:pt x="586" y="500"/>
                  </a:lnTo>
                  <a:lnTo>
                    <a:pt x="596" y="484"/>
                  </a:lnTo>
                  <a:lnTo>
                    <a:pt x="587" y="472"/>
                  </a:lnTo>
                  <a:lnTo>
                    <a:pt x="598" y="470"/>
                  </a:lnTo>
                  <a:lnTo>
                    <a:pt x="591" y="462"/>
                  </a:lnTo>
                  <a:lnTo>
                    <a:pt x="600" y="455"/>
                  </a:lnTo>
                  <a:lnTo>
                    <a:pt x="594" y="437"/>
                  </a:lnTo>
                  <a:lnTo>
                    <a:pt x="600" y="436"/>
                  </a:lnTo>
                  <a:lnTo>
                    <a:pt x="603" y="447"/>
                  </a:lnTo>
                  <a:lnTo>
                    <a:pt x="606" y="441"/>
                  </a:lnTo>
                  <a:lnTo>
                    <a:pt x="611" y="426"/>
                  </a:lnTo>
                  <a:lnTo>
                    <a:pt x="623" y="431"/>
                  </a:lnTo>
                  <a:lnTo>
                    <a:pt x="632" y="407"/>
                  </a:lnTo>
                  <a:lnTo>
                    <a:pt x="629" y="385"/>
                  </a:lnTo>
                  <a:lnTo>
                    <a:pt x="622" y="383"/>
                  </a:lnTo>
                  <a:lnTo>
                    <a:pt x="615" y="373"/>
                  </a:lnTo>
                  <a:lnTo>
                    <a:pt x="611" y="375"/>
                  </a:lnTo>
                  <a:lnTo>
                    <a:pt x="615" y="383"/>
                  </a:lnTo>
                  <a:lnTo>
                    <a:pt x="604" y="378"/>
                  </a:lnTo>
                  <a:lnTo>
                    <a:pt x="594" y="357"/>
                  </a:lnTo>
                  <a:lnTo>
                    <a:pt x="589" y="355"/>
                  </a:lnTo>
                  <a:lnTo>
                    <a:pt x="594" y="339"/>
                  </a:lnTo>
                  <a:lnTo>
                    <a:pt x="585" y="323"/>
                  </a:lnTo>
                  <a:lnTo>
                    <a:pt x="584" y="309"/>
                  </a:lnTo>
                  <a:lnTo>
                    <a:pt x="543" y="282"/>
                  </a:lnTo>
                  <a:lnTo>
                    <a:pt x="533" y="281"/>
                  </a:lnTo>
                  <a:lnTo>
                    <a:pt x="501" y="256"/>
                  </a:lnTo>
                  <a:lnTo>
                    <a:pt x="498" y="242"/>
                  </a:lnTo>
                  <a:lnTo>
                    <a:pt x="512" y="209"/>
                  </a:lnTo>
                  <a:lnTo>
                    <a:pt x="510" y="199"/>
                  </a:lnTo>
                  <a:lnTo>
                    <a:pt x="515" y="188"/>
                  </a:lnTo>
                  <a:lnTo>
                    <a:pt x="515" y="184"/>
                  </a:lnTo>
                  <a:lnTo>
                    <a:pt x="500" y="176"/>
                  </a:lnTo>
                  <a:lnTo>
                    <a:pt x="485" y="173"/>
                  </a:lnTo>
                  <a:lnTo>
                    <a:pt x="475" y="183"/>
                  </a:lnTo>
                  <a:lnTo>
                    <a:pt x="469" y="183"/>
                  </a:lnTo>
                  <a:lnTo>
                    <a:pt x="463" y="175"/>
                  </a:lnTo>
                  <a:lnTo>
                    <a:pt x="450" y="138"/>
                  </a:lnTo>
                  <a:lnTo>
                    <a:pt x="426" y="125"/>
                  </a:lnTo>
                  <a:lnTo>
                    <a:pt x="420" y="115"/>
                  </a:lnTo>
                  <a:lnTo>
                    <a:pt x="393" y="95"/>
                  </a:lnTo>
                  <a:lnTo>
                    <a:pt x="376" y="53"/>
                  </a:lnTo>
                  <a:lnTo>
                    <a:pt x="378" y="25"/>
                  </a:lnTo>
                  <a:lnTo>
                    <a:pt x="357" y="5"/>
                  </a:lnTo>
                  <a:lnTo>
                    <a:pt x="352" y="0"/>
                  </a:lnTo>
                  <a:lnTo>
                    <a:pt x="298" y="4"/>
                  </a:lnTo>
                  <a:close/>
                </a:path>
              </a:pathLst>
            </a:custGeom>
            <a:solidFill>
              <a:srgbClr val="DBFEBC"/>
            </a:solidFill>
            <a:ln w="6350">
              <a:solidFill>
                <a:srgbClr val="969696"/>
              </a:solidFill>
              <a:round/>
              <a:headEnd/>
              <a:tailEnd/>
            </a:ln>
          </p:spPr>
          <p:txBody>
            <a:bodyPr/>
            <a:lstStyle/>
            <a:p>
              <a:endParaRPr lang="en-US"/>
            </a:p>
          </p:txBody>
        </p:sp>
        <p:sp>
          <p:nvSpPr>
            <p:cNvPr id="61" name="Freeform 71"/>
            <p:cNvSpPr>
              <a:spLocks/>
            </p:cNvSpPr>
            <p:nvPr/>
          </p:nvSpPr>
          <p:spPr bwMode="gray">
            <a:xfrm>
              <a:off x="4102856" y="3843586"/>
              <a:ext cx="1214719" cy="601304"/>
            </a:xfrm>
            <a:custGeom>
              <a:avLst/>
              <a:gdLst>
                <a:gd name="T0" fmla="*/ 2147483647 w 813"/>
                <a:gd name="T1" fmla="*/ 2147483647 h 385"/>
                <a:gd name="T2" fmla="*/ 2147483647 w 813"/>
                <a:gd name="T3" fmla="*/ 2147483647 h 385"/>
                <a:gd name="T4" fmla="*/ 2147483647 w 813"/>
                <a:gd name="T5" fmla="*/ 2147483647 h 385"/>
                <a:gd name="T6" fmla="*/ 2147483647 w 813"/>
                <a:gd name="T7" fmla="*/ 2147483647 h 385"/>
                <a:gd name="T8" fmla="*/ 2147483647 w 813"/>
                <a:gd name="T9" fmla="*/ 2147483647 h 385"/>
                <a:gd name="T10" fmla="*/ 2147483647 w 813"/>
                <a:gd name="T11" fmla="*/ 2147483647 h 385"/>
                <a:gd name="T12" fmla="*/ 2147483647 w 813"/>
                <a:gd name="T13" fmla="*/ 2147483647 h 385"/>
                <a:gd name="T14" fmla="*/ 2147483647 w 813"/>
                <a:gd name="T15" fmla="*/ 2147483647 h 385"/>
                <a:gd name="T16" fmla="*/ 2147483647 w 813"/>
                <a:gd name="T17" fmla="*/ 2147483647 h 385"/>
                <a:gd name="T18" fmla="*/ 2147483647 w 813"/>
                <a:gd name="T19" fmla="*/ 2147483647 h 385"/>
                <a:gd name="T20" fmla="*/ 2147483647 w 813"/>
                <a:gd name="T21" fmla="*/ 2147483647 h 385"/>
                <a:gd name="T22" fmla="*/ 2147483647 w 813"/>
                <a:gd name="T23" fmla="*/ 2147483647 h 385"/>
                <a:gd name="T24" fmla="*/ 2147483647 w 813"/>
                <a:gd name="T25" fmla="*/ 2147483647 h 385"/>
                <a:gd name="T26" fmla="*/ 2147483647 w 813"/>
                <a:gd name="T27" fmla="*/ 2147483647 h 385"/>
                <a:gd name="T28" fmla="*/ 2147483647 w 813"/>
                <a:gd name="T29" fmla="*/ 2147483647 h 385"/>
                <a:gd name="T30" fmla="*/ 2147483647 w 813"/>
                <a:gd name="T31" fmla="*/ 2147483647 h 385"/>
                <a:gd name="T32" fmla="*/ 2147483647 w 813"/>
                <a:gd name="T33" fmla="*/ 2147483647 h 385"/>
                <a:gd name="T34" fmla="*/ 2147483647 w 813"/>
                <a:gd name="T35" fmla="*/ 2147483647 h 385"/>
                <a:gd name="T36" fmla="*/ 2147483647 w 813"/>
                <a:gd name="T37" fmla="*/ 2147483647 h 385"/>
                <a:gd name="T38" fmla="*/ 2147483647 w 813"/>
                <a:gd name="T39" fmla="*/ 2147483647 h 385"/>
                <a:gd name="T40" fmla="*/ 2147483647 w 813"/>
                <a:gd name="T41" fmla="*/ 2147483647 h 385"/>
                <a:gd name="T42" fmla="*/ 2147483647 w 813"/>
                <a:gd name="T43" fmla="*/ 2147483647 h 385"/>
                <a:gd name="T44" fmla="*/ 2147483647 w 813"/>
                <a:gd name="T45" fmla="*/ 2147483647 h 385"/>
                <a:gd name="T46" fmla="*/ 2147483647 w 813"/>
                <a:gd name="T47" fmla="*/ 2147483647 h 385"/>
                <a:gd name="T48" fmla="*/ 2147483647 w 813"/>
                <a:gd name="T49" fmla="*/ 2147483647 h 385"/>
                <a:gd name="T50" fmla="*/ 2147483647 w 813"/>
                <a:gd name="T51" fmla="*/ 0 h 385"/>
                <a:gd name="T52" fmla="*/ 2147483647 w 813"/>
                <a:gd name="T53" fmla="*/ 2147483647 h 385"/>
                <a:gd name="T54" fmla="*/ 2147483647 w 813"/>
                <a:gd name="T55" fmla="*/ 2147483647 h 385"/>
                <a:gd name="T56" fmla="*/ 2147483647 w 813"/>
                <a:gd name="T57" fmla="*/ 2147483647 h 385"/>
                <a:gd name="T58" fmla="*/ 2147483647 w 813"/>
                <a:gd name="T59" fmla="*/ 2147483647 h 385"/>
                <a:gd name="T60" fmla="*/ 2147483647 w 813"/>
                <a:gd name="T61" fmla="*/ 2147483647 h 385"/>
                <a:gd name="T62" fmla="*/ 2147483647 w 813"/>
                <a:gd name="T63" fmla="*/ 214748364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3"/>
                <a:gd name="T97" fmla="*/ 0 h 385"/>
                <a:gd name="T98" fmla="*/ 813 w 813"/>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3" h="385">
                  <a:moveTo>
                    <a:pt x="51" y="72"/>
                  </a:moveTo>
                  <a:lnTo>
                    <a:pt x="137" y="74"/>
                  </a:lnTo>
                  <a:lnTo>
                    <a:pt x="226" y="74"/>
                  </a:lnTo>
                  <a:lnTo>
                    <a:pt x="279" y="74"/>
                  </a:lnTo>
                  <a:lnTo>
                    <a:pt x="281" y="295"/>
                  </a:lnTo>
                  <a:lnTo>
                    <a:pt x="292" y="295"/>
                  </a:lnTo>
                  <a:lnTo>
                    <a:pt x="316" y="316"/>
                  </a:lnTo>
                  <a:lnTo>
                    <a:pt x="324" y="312"/>
                  </a:lnTo>
                  <a:lnTo>
                    <a:pt x="337" y="316"/>
                  </a:lnTo>
                  <a:lnTo>
                    <a:pt x="342" y="307"/>
                  </a:lnTo>
                  <a:lnTo>
                    <a:pt x="357" y="320"/>
                  </a:lnTo>
                  <a:lnTo>
                    <a:pt x="360" y="335"/>
                  </a:lnTo>
                  <a:lnTo>
                    <a:pt x="379" y="334"/>
                  </a:lnTo>
                  <a:lnTo>
                    <a:pt x="402" y="342"/>
                  </a:lnTo>
                  <a:lnTo>
                    <a:pt x="415" y="340"/>
                  </a:lnTo>
                  <a:lnTo>
                    <a:pt x="429" y="350"/>
                  </a:lnTo>
                  <a:lnTo>
                    <a:pt x="438" y="341"/>
                  </a:lnTo>
                  <a:lnTo>
                    <a:pt x="463" y="340"/>
                  </a:lnTo>
                  <a:lnTo>
                    <a:pt x="465" y="354"/>
                  </a:lnTo>
                  <a:lnTo>
                    <a:pt x="478" y="358"/>
                  </a:lnTo>
                  <a:lnTo>
                    <a:pt x="478" y="368"/>
                  </a:lnTo>
                  <a:lnTo>
                    <a:pt x="486" y="372"/>
                  </a:lnTo>
                  <a:lnTo>
                    <a:pt x="508" y="357"/>
                  </a:lnTo>
                  <a:lnTo>
                    <a:pt x="512" y="359"/>
                  </a:lnTo>
                  <a:lnTo>
                    <a:pt x="513" y="366"/>
                  </a:lnTo>
                  <a:lnTo>
                    <a:pt x="524" y="366"/>
                  </a:lnTo>
                  <a:lnTo>
                    <a:pt x="529" y="375"/>
                  </a:lnTo>
                  <a:lnTo>
                    <a:pt x="551" y="365"/>
                  </a:lnTo>
                  <a:lnTo>
                    <a:pt x="550" y="378"/>
                  </a:lnTo>
                  <a:lnTo>
                    <a:pt x="557" y="385"/>
                  </a:lnTo>
                  <a:lnTo>
                    <a:pt x="564" y="374"/>
                  </a:lnTo>
                  <a:lnTo>
                    <a:pt x="562" y="370"/>
                  </a:lnTo>
                  <a:lnTo>
                    <a:pt x="590" y="361"/>
                  </a:lnTo>
                  <a:lnTo>
                    <a:pt x="600" y="370"/>
                  </a:lnTo>
                  <a:lnTo>
                    <a:pt x="627" y="376"/>
                  </a:lnTo>
                  <a:lnTo>
                    <a:pt x="635" y="384"/>
                  </a:lnTo>
                  <a:lnTo>
                    <a:pt x="637" y="378"/>
                  </a:lnTo>
                  <a:lnTo>
                    <a:pt x="647" y="377"/>
                  </a:lnTo>
                  <a:lnTo>
                    <a:pt x="652" y="370"/>
                  </a:lnTo>
                  <a:lnTo>
                    <a:pt x="671" y="360"/>
                  </a:lnTo>
                  <a:lnTo>
                    <a:pt x="686" y="364"/>
                  </a:lnTo>
                  <a:lnTo>
                    <a:pt x="687" y="359"/>
                  </a:lnTo>
                  <a:lnTo>
                    <a:pt x="704" y="353"/>
                  </a:lnTo>
                  <a:lnTo>
                    <a:pt x="710" y="360"/>
                  </a:lnTo>
                  <a:lnTo>
                    <a:pt x="729" y="360"/>
                  </a:lnTo>
                  <a:lnTo>
                    <a:pt x="738" y="349"/>
                  </a:lnTo>
                  <a:lnTo>
                    <a:pt x="763" y="359"/>
                  </a:lnTo>
                  <a:lnTo>
                    <a:pt x="774" y="371"/>
                  </a:lnTo>
                  <a:lnTo>
                    <a:pt x="813" y="381"/>
                  </a:lnTo>
                  <a:lnTo>
                    <a:pt x="801" y="184"/>
                  </a:lnTo>
                  <a:lnTo>
                    <a:pt x="779" y="57"/>
                  </a:lnTo>
                  <a:lnTo>
                    <a:pt x="776" y="0"/>
                  </a:lnTo>
                  <a:lnTo>
                    <a:pt x="696" y="5"/>
                  </a:lnTo>
                  <a:lnTo>
                    <a:pt x="611" y="9"/>
                  </a:lnTo>
                  <a:lnTo>
                    <a:pt x="521" y="12"/>
                  </a:lnTo>
                  <a:lnTo>
                    <a:pt x="437" y="15"/>
                  </a:lnTo>
                  <a:lnTo>
                    <a:pt x="360" y="15"/>
                  </a:lnTo>
                  <a:lnTo>
                    <a:pt x="279" y="16"/>
                  </a:lnTo>
                  <a:lnTo>
                    <a:pt x="189" y="16"/>
                  </a:lnTo>
                  <a:lnTo>
                    <a:pt x="104" y="15"/>
                  </a:lnTo>
                  <a:lnTo>
                    <a:pt x="92" y="15"/>
                  </a:lnTo>
                  <a:lnTo>
                    <a:pt x="2" y="13"/>
                  </a:lnTo>
                  <a:lnTo>
                    <a:pt x="0" y="71"/>
                  </a:lnTo>
                  <a:lnTo>
                    <a:pt x="51" y="72"/>
                  </a:lnTo>
                  <a:close/>
                </a:path>
              </a:pathLst>
            </a:custGeom>
            <a:solidFill>
              <a:srgbClr val="026F3F"/>
            </a:solidFill>
            <a:ln w="6350">
              <a:solidFill>
                <a:srgbClr val="95989C"/>
              </a:solidFill>
              <a:round/>
              <a:headEnd/>
              <a:tailEnd/>
            </a:ln>
          </p:spPr>
          <p:txBody>
            <a:bodyPr/>
            <a:lstStyle/>
            <a:p>
              <a:endParaRPr lang="en-US"/>
            </a:p>
          </p:txBody>
        </p:sp>
        <p:sp>
          <p:nvSpPr>
            <p:cNvPr id="62" name="Freeform 72"/>
            <p:cNvSpPr>
              <a:spLocks/>
            </p:cNvSpPr>
            <p:nvPr/>
          </p:nvSpPr>
          <p:spPr bwMode="gray">
            <a:xfrm>
              <a:off x="4948528" y="2665968"/>
              <a:ext cx="835213" cy="556011"/>
            </a:xfrm>
            <a:custGeom>
              <a:avLst/>
              <a:gdLst>
                <a:gd name="T0" fmla="*/ 2147483647 w 559"/>
                <a:gd name="T1" fmla="*/ 2147483647 h 356"/>
                <a:gd name="T2" fmla="*/ 2147483647 w 559"/>
                <a:gd name="T3" fmla="*/ 2147483647 h 356"/>
                <a:gd name="T4" fmla="*/ 2147483647 w 559"/>
                <a:gd name="T5" fmla="*/ 2147483647 h 356"/>
                <a:gd name="T6" fmla="*/ 2147483647 w 559"/>
                <a:gd name="T7" fmla="*/ 2147483647 h 356"/>
                <a:gd name="T8" fmla="*/ 2147483647 w 559"/>
                <a:gd name="T9" fmla="*/ 2147483647 h 356"/>
                <a:gd name="T10" fmla="*/ 2147483647 w 559"/>
                <a:gd name="T11" fmla="*/ 2147483647 h 356"/>
                <a:gd name="T12" fmla="*/ 2147483647 w 559"/>
                <a:gd name="T13" fmla="*/ 2147483647 h 356"/>
                <a:gd name="T14" fmla="*/ 2147483647 w 559"/>
                <a:gd name="T15" fmla="*/ 2147483647 h 356"/>
                <a:gd name="T16" fmla="*/ 2147483647 w 559"/>
                <a:gd name="T17" fmla="*/ 2147483647 h 356"/>
                <a:gd name="T18" fmla="*/ 2147483647 w 559"/>
                <a:gd name="T19" fmla="*/ 2147483647 h 356"/>
                <a:gd name="T20" fmla="*/ 2147483647 w 559"/>
                <a:gd name="T21" fmla="*/ 2147483647 h 356"/>
                <a:gd name="T22" fmla="*/ 2147483647 w 559"/>
                <a:gd name="T23" fmla="*/ 2147483647 h 356"/>
                <a:gd name="T24" fmla="*/ 2147483647 w 559"/>
                <a:gd name="T25" fmla="*/ 2147483647 h 356"/>
                <a:gd name="T26" fmla="*/ 2147483647 w 559"/>
                <a:gd name="T27" fmla="*/ 2147483647 h 356"/>
                <a:gd name="T28" fmla="*/ 2147483647 w 559"/>
                <a:gd name="T29" fmla="*/ 2147483647 h 356"/>
                <a:gd name="T30" fmla="*/ 2147483647 w 559"/>
                <a:gd name="T31" fmla="*/ 2147483647 h 356"/>
                <a:gd name="T32" fmla="*/ 2147483647 w 559"/>
                <a:gd name="T33" fmla="*/ 2147483647 h 356"/>
                <a:gd name="T34" fmla="*/ 2147483647 w 559"/>
                <a:gd name="T35" fmla="*/ 2147483647 h 356"/>
                <a:gd name="T36" fmla="*/ 2147483647 w 559"/>
                <a:gd name="T37" fmla="*/ 2147483647 h 356"/>
                <a:gd name="T38" fmla="*/ 2147483647 w 559"/>
                <a:gd name="T39" fmla="*/ 2147483647 h 356"/>
                <a:gd name="T40" fmla="*/ 2147483647 w 559"/>
                <a:gd name="T41" fmla="*/ 2147483647 h 356"/>
                <a:gd name="T42" fmla="*/ 2147483647 w 559"/>
                <a:gd name="T43" fmla="*/ 2147483647 h 356"/>
                <a:gd name="T44" fmla="*/ 2147483647 w 559"/>
                <a:gd name="T45" fmla="*/ 2147483647 h 356"/>
                <a:gd name="T46" fmla="*/ 2147483647 w 559"/>
                <a:gd name="T47" fmla="*/ 2147483647 h 356"/>
                <a:gd name="T48" fmla="*/ 2147483647 w 559"/>
                <a:gd name="T49" fmla="*/ 2147483647 h 356"/>
                <a:gd name="T50" fmla="*/ 2147483647 w 559"/>
                <a:gd name="T51" fmla="*/ 2147483647 h 356"/>
                <a:gd name="T52" fmla="*/ 2147483647 w 559"/>
                <a:gd name="T53" fmla="*/ 2147483647 h 356"/>
                <a:gd name="T54" fmla="*/ 2147483647 w 559"/>
                <a:gd name="T55" fmla="*/ 2147483647 h 356"/>
                <a:gd name="T56" fmla="*/ 2147483647 w 559"/>
                <a:gd name="T57" fmla="*/ 2147483647 h 356"/>
                <a:gd name="T58" fmla="*/ 2147483647 w 559"/>
                <a:gd name="T59" fmla="*/ 2147483647 h 356"/>
                <a:gd name="T60" fmla="*/ 2147483647 w 559"/>
                <a:gd name="T61" fmla="*/ 2147483647 h 356"/>
                <a:gd name="T62" fmla="*/ 2147483647 w 559"/>
                <a:gd name="T63" fmla="*/ 2147483647 h 356"/>
                <a:gd name="T64" fmla="*/ 2147483647 w 559"/>
                <a:gd name="T65" fmla="*/ 2147483647 h 356"/>
                <a:gd name="T66" fmla="*/ 2147483647 w 559"/>
                <a:gd name="T67" fmla="*/ 2147483647 h 356"/>
                <a:gd name="T68" fmla="*/ 2147483647 w 559"/>
                <a:gd name="T69" fmla="*/ 2147483647 h 356"/>
                <a:gd name="T70" fmla="*/ 2147483647 w 559"/>
                <a:gd name="T71" fmla="*/ 2147483647 h 356"/>
                <a:gd name="T72" fmla="*/ 2147483647 w 559"/>
                <a:gd name="T73" fmla="*/ 2147483647 h 356"/>
                <a:gd name="T74" fmla="*/ 2147483647 w 559"/>
                <a:gd name="T75" fmla="*/ 2147483647 h 35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59"/>
                <a:gd name="T115" fmla="*/ 0 h 356"/>
                <a:gd name="T116" fmla="*/ 559 w 559"/>
                <a:gd name="T117" fmla="*/ 356 h 35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59" h="356">
                  <a:moveTo>
                    <a:pt x="40" y="26"/>
                  </a:moveTo>
                  <a:lnTo>
                    <a:pt x="117" y="23"/>
                  </a:lnTo>
                  <a:lnTo>
                    <a:pt x="197" y="19"/>
                  </a:lnTo>
                  <a:lnTo>
                    <a:pt x="271" y="14"/>
                  </a:lnTo>
                  <a:lnTo>
                    <a:pt x="341" y="9"/>
                  </a:lnTo>
                  <a:lnTo>
                    <a:pt x="417" y="3"/>
                  </a:lnTo>
                  <a:lnTo>
                    <a:pt x="451" y="0"/>
                  </a:lnTo>
                  <a:lnTo>
                    <a:pt x="464" y="66"/>
                  </a:lnTo>
                  <a:lnTo>
                    <a:pt x="474" y="84"/>
                  </a:lnTo>
                  <a:lnTo>
                    <a:pt x="505" y="92"/>
                  </a:lnTo>
                  <a:lnTo>
                    <a:pt x="511" y="102"/>
                  </a:lnTo>
                  <a:lnTo>
                    <a:pt x="511" y="111"/>
                  </a:lnTo>
                  <a:lnTo>
                    <a:pt x="529" y="123"/>
                  </a:lnTo>
                  <a:lnTo>
                    <a:pt x="534" y="134"/>
                  </a:lnTo>
                  <a:lnTo>
                    <a:pt x="555" y="147"/>
                  </a:lnTo>
                  <a:lnTo>
                    <a:pt x="559" y="160"/>
                  </a:lnTo>
                  <a:lnTo>
                    <a:pt x="557" y="180"/>
                  </a:lnTo>
                  <a:lnTo>
                    <a:pt x="548" y="190"/>
                  </a:lnTo>
                  <a:lnTo>
                    <a:pt x="546" y="208"/>
                  </a:lnTo>
                  <a:lnTo>
                    <a:pt x="520" y="225"/>
                  </a:lnTo>
                  <a:lnTo>
                    <a:pt x="489" y="235"/>
                  </a:lnTo>
                  <a:lnTo>
                    <a:pt x="485" y="254"/>
                  </a:lnTo>
                  <a:lnTo>
                    <a:pt x="499" y="268"/>
                  </a:lnTo>
                  <a:lnTo>
                    <a:pt x="501" y="284"/>
                  </a:lnTo>
                  <a:lnTo>
                    <a:pt x="491" y="299"/>
                  </a:lnTo>
                  <a:lnTo>
                    <a:pt x="488" y="318"/>
                  </a:lnTo>
                  <a:lnTo>
                    <a:pt x="466" y="332"/>
                  </a:lnTo>
                  <a:lnTo>
                    <a:pt x="471" y="350"/>
                  </a:lnTo>
                  <a:lnTo>
                    <a:pt x="463" y="356"/>
                  </a:lnTo>
                  <a:lnTo>
                    <a:pt x="441" y="336"/>
                  </a:lnTo>
                  <a:lnTo>
                    <a:pt x="437" y="331"/>
                  </a:lnTo>
                  <a:lnTo>
                    <a:pt x="383" y="335"/>
                  </a:lnTo>
                  <a:lnTo>
                    <a:pt x="306" y="341"/>
                  </a:lnTo>
                  <a:lnTo>
                    <a:pt x="221" y="347"/>
                  </a:lnTo>
                  <a:lnTo>
                    <a:pt x="140" y="351"/>
                  </a:lnTo>
                  <a:lnTo>
                    <a:pt x="85" y="354"/>
                  </a:lnTo>
                  <a:lnTo>
                    <a:pt x="84" y="348"/>
                  </a:lnTo>
                  <a:lnTo>
                    <a:pt x="74" y="340"/>
                  </a:lnTo>
                  <a:lnTo>
                    <a:pt x="79" y="322"/>
                  </a:lnTo>
                  <a:lnTo>
                    <a:pt x="73" y="303"/>
                  </a:lnTo>
                  <a:lnTo>
                    <a:pt x="74" y="289"/>
                  </a:lnTo>
                  <a:lnTo>
                    <a:pt x="68" y="287"/>
                  </a:lnTo>
                  <a:lnTo>
                    <a:pt x="71" y="274"/>
                  </a:lnTo>
                  <a:lnTo>
                    <a:pt x="65" y="271"/>
                  </a:lnTo>
                  <a:lnTo>
                    <a:pt x="67" y="258"/>
                  </a:lnTo>
                  <a:lnTo>
                    <a:pt x="61" y="255"/>
                  </a:lnTo>
                  <a:lnTo>
                    <a:pt x="60" y="247"/>
                  </a:lnTo>
                  <a:lnTo>
                    <a:pt x="52" y="249"/>
                  </a:lnTo>
                  <a:lnTo>
                    <a:pt x="50" y="232"/>
                  </a:lnTo>
                  <a:lnTo>
                    <a:pt x="53" y="219"/>
                  </a:lnTo>
                  <a:lnTo>
                    <a:pt x="45" y="208"/>
                  </a:lnTo>
                  <a:lnTo>
                    <a:pt x="45" y="199"/>
                  </a:lnTo>
                  <a:lnTo>
                    <a:pt x="36" y="192"/>
                  </a:lnTo>
                  <a:lnTo>
                    <a:pt x="36" y="184"/>
                  </a:lnTo>
                  <a:lnTo>
                    <a:pt x="27" y="176"/>
                  </a:lnTo>
                  <a:lnTo>
                    <a:pt x="28" y="166"/>
                  </a:lnTo>
                  <a:lnTo>
                    <a:pt x="21" y="156"/>
                  </a:lnTo>
                  <a:lnTo>
                    <a:pt x="22" y="141"/>
                  </a:lnTo>
                  <a:lnTo>
                    <a:pt x="15" y="140"/>
                  </a:lnTo>
                  <a:lnTo>
                    <a:pt x="15" y="134"/>
                  </a:lnTo>
                  <a:lnTo>
                    <a:pt x="9" y="127"/>
                  </a:lnTo>
                  <a:lnTo>
                    <a:pt x="11" y="124"/>
                  </a:lnTo>
                  <a:lnTo>
                    <a:pt x="0" y="115"/>
                  </a:lnTo>
                  <a:lnTo>
                    <a:pt x="8" y="101"/>
                  </a:lnTo>
                  <a:lnTo>
                    <a:pt x="12" y="84"/>
                  </a:lnTo>
                  <a:lnTo>
                    <a:pt x="11" y="84"/>
                  </a:lnTo>
                  <a:lnTo>
                    <a:pt x="15" y="70"/>
                  </a:lnTo>
                  <a:lnTo>
                    <a:pt x="12" y="59"/>
                  </a:lnTo>
                  <a:lnTo>
                    <a:pt x="4" y="58"/>
                  </a:lnTo>
                  <a:lnTo>
                    <a:pt x="6" y="55"/>
                  </a:lnTo>
                  <a:lnTo>
                    <a:pt x="3" y="52"/>
                  </a:lnTo>
                  <a:lnTo>
                    <a:pt x="8" y="51"/>
                  </a:lnTo>
                  <a:lnTo>
                    <a:pt x="8" y="42"/>
                  </a:lnTo>
                  <a:lnTo>
                    <a:pt x="2" y="34"/>
                  </a:lnTo>
                  <a:lnTo>
                    <a:pt x="1" y="28"/>
                  </a:lnTo>
                  <a:lnTo>
                    <a:pt x="14" y="27"/>
                  </a:lnTo>
                  <a:lnTo>
                    <a:pt x="40" y="26"/>
                  </a:lnTo>
                  <a:close/>
                </a:path>
              </a:pathLst>
            </a:custGeom>
            <a:solidFill>
              <a:srgbClr val="026F3F"/>
            </a:solidFill>
            <a:ln w="6350">
              <a:solidFill>
                <a:srgbClr val="95989C"/>
              </a:solidFill>
              <a:round/>
              <a:headEnd/>
              <a:tailEnd/>
            </a:ln>
          </p:spPr>
          <p:txBody>
            <a:bodyPr/>
            <a:lstStyle/>
            <a:p>
              <a:endParaRPr lang="en-US"/>
            </a:p>
          </p:txBody>
        </p:sp>
        <p:sp>
          <p:nvSpPr>
            <p:cNvPr id="63" name="Freeform 73"/>
            <p:cNvSpPr>
              <a:spLocks/>
            </p:cNvSpPr>
            <p:nvPr/>
          </p:nvSpPr>
          <p:spPr bwMode="gray">
            <a:xfrm>
              <a:off x="4014703" y="2258330"/>
              <a:ext cx="956236" cy="626293"/>
            </a:xfrm>
            <a:custGeom>
              <a:avLst/>
              <a:gdLst>
                <a:gd name="T0" fmla="*/ 2147483647 w 640"/>
                <a:gd name="T1" fmla="*/ 2147483647 h 401"/>
                <a:gd name="T2" fmla="*/ 2147483647 w 640"/>
                <a:gd name="T3" fmla="*/ 2147483647 h 401"/>
                <a:gd name="T4" fmla="*/ 2147483647 w 640"/>
                <a:gd name="T5" fmla="*/ 2147483647 h 401"/>
                <a:gd name="T6" fmla="*/ 2147483647 w 640"/>
                <a:gd name="T7" fmla="*/ 2147483647 h 401"/>
                <a:gd name="T8" fmla="*/ 2147483647 w 640"/>
                <a:gd name="T9" fmla="*/ 2147483647 h 401"/>
                <a:gd name="T10" fmla="*/ 2147483647 w 640"/>
                <a:gd name="T11" fmla="*/ 2147483647 h 401"/>
                <a:gd name="T12" fmla="*/ 2147483647 w 640"/>
                <a:gd name="T13" fmla="*/ 2147483647 h 401"/>
                <a:gd name="T14" fmla="*/ 2147483647 w 640"/>
                <a:gd name="T15" fmla="*/ 2147483647 h 401"/>
                <a:gd name="T16" fmla="*/ 2147483647 w 640"/>
                <a:gd name="T17" fmla="*/ 0 h 401"/>
                <a:gd name="T18" fmla="*/ 2147483647 w 640"/>
                <a:gd name="T19" fmla="*/ 2147483647 h 401"/>
                <a:gd name="T20" fmla="*/ 2147483647 w 640"/>
                <a:gd name="T21" fmla="*/ 2147483647 h 401"/>
                <a:gd name="T22" fmla="*/ 0 w 640"/>
                <a:gd name="T23" fmla="*/ 2147483647 h 401"/>
                <a:gd name="T24" fmla="*/ 2147483647 w 640"/>
                <a:gd name="T25" fmla="*/ 2147483647 h 401"/>
                <a:gd name="T26" fmla="*/ 2147483647 w 640"/>
                <a:gd name="T27" fmla="*/ 2147483647 h 401"/>
                <a:gd name="T28" fmla="*/ 2147483647 w 640"/>
                <a:gd name="T29" fmla="*/ 2147483647 h 401"/>
                <a:gd name="T30" fmla="*/ 2147483647 w 640"/>
                <a:gd name="T31" fmla="*/ 2147483647 h 401"/>
                <a:gd name="T32" fmla="*/ 2147483647 w 640"/>
                <a:gd name="T33" fmla="*/ 2147483647 h 401"/>
                <a:gd name="T34" fmla="*/ 2147483647 w 640"/>
                <a:gd name="T35" fmla="*/ 2147483647 h 401"/>
                <a:gd name="T36" fmla="*/ 2147483647 w 640"/>
                <a:gd name="T37" fmla="*/ 2147483647 h 401"/>
                <a:gd name="T38" fmla="*/ 2147483647 w 640"/>
                <a:gd name="T39" fmla="*/ 2147483647 h 401"/>
                <a:gd name="T40" fmla="*/ 2147483647 w 640"/>
                <a:gd name="T41" fmla="*/ 2147483647 h 401"/>
                <a:gd name="T42" fmla="*/ 2147483647 w 640"/>
                <a:gd name="T43" fmla="*/ 2147483647 h 401"/>
                <a:gd name="T44" fmla="*/ 2147483647 w 640"/>
                <a:gd name="T45" fmla="*/ 2147483647 h 401"/>
                <a:gd name="T46" fmla="*/ 2147483647 w 640"/>
                <a:gd name="T47" fmla="*/ 2147483647 h 401"/>
                <a:gd name="T48" fmla="*/ 2147483647 w 640"/>
                <a:gd name="T49" fmla="*/ 2147483647 h 401"/>
                <a:gd name="T50" fmla="*/ 2147483647 w 640"/>
                <a:gd name="T51" fmla="*/ 2147483647 h 401"/>
                <a:gd name="T52" fmla="*/ 2147483647 w 640"/>
                <a:gd name="T53" fmla="*/ 2147483647 h 401"/>
                <a:gd name="T54" fmla="*/ 2147483647 w 640"/>
                <a:gd name="T55" fmla="*/ 2147483647 h 401"/>
                <a:gd name="T56" fmla="*/ 2147483647 w 640"/>
                <a:gd name="T57" fmla="*/ 2147483647 h 401"/>
                <a:gd name="T58" fmla="*/ 2147483647 w 640"/>
                <a:gd name="T59" fmla="*/ 2147483647 h 401"/>
                <a:gd name="T60" fmla="*/ 2147483647 w 640"/>
                <a:gd name="T61" fmla="*/ 2147483647 h 401"/>
                <a:gd name="T62" fmla="*/ 2147483647 w 640"/>
                <a:gd name="T63" fmla="*/ 2147483647 h 401"/>
                <a:gd name="T64" fmla="*/ 2147483647 w 640"/>
                <a:gd name="T65" fmla="*/ 2147483647 h 401"/>
                <a:gd name="T66" fmla="*/ 2147483647 w 640"/>
                <a:gd name="T67" fmla="*/ 2147483647 h 401"/>
                <a:gd name="T68" fmla="*/ 2147483647 w 640"/>
                <a:gd name="T69" fmla="*/ 2147483647 h 401"/>
                <a:gd name="T70" fmla="*/ 2147483647 w 640"/>
                <a:gd name="T71" fmla="*/ 2147483647 h 401"/>
                <a:gd name="T72" fmla="*/ 2147483647 w 640"/>
                <a:gd name="T73" fmla="*/ 2147483647 h 401"/>
                <a:gd name="T74" fmla="*/ 2147483647 w 640"/>
                <a:gd name="T75" fmla="*/ 2147483647 h 401"/>
                <a:gd name="T76" fmla="*/ 2147483647 w 640"/>
                <a:gd name="T77" fmla="*/ 2147483647 h 401"/>
                <a:gd name="T78" fmla="*/ 2147483647 w 640"/>
                <a:gd name="T79" fmla="*/ 2147483647 h 401"/>
                <a:gd name="T80" fmla="*/ 2147483647 w 640"/>
                <a:gd name="T81" fmla="*/ 2147483647 h 401"/>
                <a:gd name="T82" fmla="*/ 2147483647 w 640"/>
                <a:gd name="T83" fmla="*/ 2147483647 h 401"/>
                <a:gd name="T84" fmla="*/ 2147483647 w 640"/>
                <a:gd name="T85" fmla="*/ 2147483647 h 401"/>
                <a:gd name="T86" fmla="*/ 2147483647 w 640"/>
                <a:gd name="T87" fmla="*/ 2147483647 h 401"/>
                <a:gd name="T88" fmla="*/ 2147483647 w 640"/>
                <a:gd name="T89" fmla="*/ 2147483647 h 401"/>
                <a:gd name="T90" fmla="*/ 2147483647 w 640"/>
                <a:gd name="T91" fmla="*/ 2147483647 h 401"/>
                <a:gd name="T92" fmla="*/ 2147483647 w 640"/>
                <a:gd name="T93" fmla="*/ 2147483647 h 401"/>
                <a:gd name="T94" fmla="*/ 2147483647 w 640"/>
                <a:gd name="T95" fmla="*/ 2147483647 h 401"/>
                <a:gd name="T96" fmla="*/ 2147483647 w 640"/>
                <a:gd name="T97" fmla="*/ 2147483647 h 401"/>
                <a:gd name="T98" fmla="*/ 2147483647 w 640"/>
                <a:gd name="T99" fmla="*/ 2147483647 h 401"/>
                <a:gd name="T100" fmla="*/ 2147483647 w 640"/>
                <a:gd name="T101" fmla="*/ 2147483647 h 401"/>
                <a:gd name="T102" fmla="*/ 2147483647 w 640"/>
                <a:gd name="T103" fmla="*/ 2147483647 h 401"/>
                <a:gd name="T104" fmla="*/ 2147483647 w 640"/>
                <a:gd name="T105" fmla="*/ 2147483647 h 401"/>
                <a:gd name="T106" fmla="*/ 2147483647 w 640"/>
                <a:gd name="T107" fmla="*/ 2147483647 h 401"/>
                <a:gd name="T108" fmla="*/ 2147483647 w 640"/>
                <a:gd name="T109" fmla="*/ 2147483647 h 401"/>
                <a:gd name="T110" fmla="*/ 2147483647 w 640"/>
                <a:gd name="T111" fmla="*/ 2147483647 h 40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40"/>
                <a:gd name="T169" fmla="*/ 0 h 401"/>
                <a:gd name="T170" fmla="*/ 640 w 640"/>
                <a:gd name="T171" fmla="*/ 401 h 40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40" h="401">
                  <a:moveTo>
                    <a:pt x="588" y="14"/>
                  </a:moveTo>
                  <a:lnTo>
                    <a:pt x="514" y="15"/>
                  </a:lnTo>
                  <a:lnTo>
                    <a:pt x="436" y="15"/>
                  </a:lnTo>
                  <a:lnTo>
                    <a:pt x="363" y="15"/>
                  </a:lnTo>
                  <a:lnTo>
                    <a:pt x="295" y="12"/>
                  </a:lnTo>
                  <a:lnTo>
                    <a:pt x="224" y="10"/>
                  </a:lnTo>
                  <a:lnTo>
                    <a:pt x="146" y="7"/>
                  </a:lnTo>
                  <a:lnTo>
                    <a:pt x="73" y="3"/>
                  </a:lnTo>
                  <a:lnTo>
                    <a:pt x="22" y="0"/>
                  </a:lnTo>
                  <a:lnTo>
                    <a:pt x="14" y="107"/>
                  </a:lnTo>
                  <a:lnTo>
                    <a:pt x="7" y="219"/>
                  </a:lnTo>
                  <a:lnTo>
                    <a:pt x="0" y="336"/>
                  </a:lnTo>
                  <a:lnTo>
                    <a:pt x="54" y="339"/>
                  </a:lnTo>
                  <a:lnTo>
                    <a:pt x="131" y="343"/>
                  </a:lnTo>
                  <a:lnTo>
                    <a:pt x="213" y="345"/>
                  </a:lnTo>
                  <a:lnTo>
                    <a:pt x="288" y="347"/>
                  </a:lnTo>
                  <a:lnTo>
                    <a:pt x="358" y="348"/>
                  </a:lnTo>
                  <a:lnTo>
                    <a:pt x="436" y="348"/>
                  </a:lnTo>
                  <a:lnTo>
                    <a:pt x="468" y="348"/>
                  </a:lnTo>
                  <a:lnTo>
                    <a:pt x="477" y="358"/>
                  </a:lnTo>
                  <a:lnTo>
                    <a:pt x="509" y="373"/>
                  </a:lnTo>
                  <a:lnTo>
                    <a:pt x="516" y="372"/>
                  </a:lnTo>
                  <a:lnTo>
                    <a:pt x="522" y="363"/>
                  </a:lnTo>
                  <a:lnTo>
                    <a:pt x="573" y="361"/>
                  </a:lnTo>
                  <a:lnTo>
                    <a:pt x="584" y="371"/>
                  </a:lnTo>
                  <a:lnTo>
                    <a:pt x="620" y="383"/>
                  </a:lnTo>
                  <a:lnTo>
                    <a:pt x="627" y="400"/>
                  </a:lnTo>
                  <a:lnTo>
                    <a:pt x="640" y="401"/>
                  </a:lnTo>
                  <a:lnTo>
                    <a:pt x="640" y="395"/>
                  </a:lnTo>
                  <a:lnTo>
                    <a:pt x="634" y="388"/>
                  </a:lnTo>
                  <a:lnTo>
                    <a:pt x="636" y="385"/>
                  </a:lnTo>
                  <a:lnTo>
                    <a:pt x="625" y="376"/>
                  </a:lnTo>
                  <a:lnTo>
                    <a:pt x="633" y="362"/>
                  </a:lnTo>
                  <a:lnTo>
                    <a:pt x="636" y="345"/>
                  </a:lnTo>
                  <a:lnTo>
                    <a:pt x="640" y="331"/>
                  </a:lnTo>
                  <a:lnTo>
                    <a:pt x="637" y="320"/>
                  </a:lnTo>
                  <a:lnTo>
                    <a:pt x="628" y="319"/>
                  </a:lnTo>
                  <a:lnTo>
                    <a:pt x="631" y="317"/>
                  </a:lnTo>
                  <a:lnTo>
                    <a:pt x="628" y="313"/>
                  </a:lnTo>
                  <a:lnTo>
                    <a:pt x="632" y="312"/>
                  </a:lnTo>
                  <a:lnTo>
                    <a:pt x="633" y="303"/>
                  </a:lnTo>
                  <a:lnTo>
                    <a:pt x="626" y="295"/>
                  </a:lnTo>
                  <a:lnTo>
                    <a:pt x="626" y="289"/>
                  </a:lnTo>
                  <a:lnTo>
                    <a:pt x="638" y="288"/>
                  </a:lnTo>
                  <a:lnTo>
                    <a:pt x="635" y="176"/>
                  </a:lnTo>
                  <a:lnTo>
                    <a:pt x="633" y="84"/>
                  </a:lnTo>
                  <a:lnTo>
                    <a:pt x="625" y="76"/>
                  </a:lnTo>
                  <a:lnTo>
                    <a:pt x="613" y="72"/>
                  </a:lnTo>
                  <a:lnTo>
                    <a:pt x="598" y="52"/>
                  </a:lnTo>
                  <a:lnTo>
                    <a:pt x="600" y="45"/>
                  </a:lnTo>
                  <a:lnTo>
                    <a:pt x="614" y="34"/>
                  </a:lnTo>
                  <a:lnTo>
                    <a:pt x="621" y="24"/>
                  </a:lnTo>
                  <a:lnTo>
                    <a:pt x="620" y="24"/>
                  </a:lnTo>
                  <a:lnTo>
                    <a:pt x="622" y="12"/>
                  </a:lnTo>
                  <a:lnTo>
                    <a:pt x="588" y="14"/>
                  </a:lnTo>
                  <a:close/>
                </a:path>
              </a:pathLst>
            </a:custGeom>
            <a:solidFill>
              <a:srgbClr val="026F3F"/>
            </a:solidFill>
            <a:ln w="6350">
              <a:solidFill>
                <a:srgbClr val="95989C"/>
              </a:solidFill>
              <a:round/>
              <a:headEnd/>
              <a:tailEnd/>
            </a:ln>
          </p:spPr>
          <p:txBody>
            <a:bodyPr/>
            <a:lstStyle/>
            <a:p>
              <a:endParaRPr lang="en-US"/>
            </a:p>
          </p:txBody>
        </p:sp>
        <p:sp>
          <p:nvSpPr>
            <p:cNvPr id="64" name="Freeform 74"/>
            <p:cNvSpPr>
              <a:spLocks/>
            </p:cNvSpPr>
            <p:nvPr/>
          </p:nvSpPr>
          <p:spPr bwMode="gray">
            <a:xfrm>
              <a:off x="4049067" y="1719499"/>
              <a:ext cx="893484" cy="562258"/>
            </a:xfrm>
            <a:custGeom>
              <a:avLst/>
              <a:gdLst>
                <a:gd name="T0" fmla="*/ 2147483647 w 598"/>
                <a:gd name="T1" fmla="*/ 2147483647 h 360"/>
                <a:gd name="T2" fmla="*/ 2147483647 w 598"/>
                <a:gd name="T3" fmla="*/ 2147483647 h 360"/>
                <a:gd name="T4" fmla="*/ 2147483647 w 598"/>
                <a:gd name="T5" fmla="*/ 2147483647 h 360"/>
                <a:gd name="T6" fmla="*/ 2147483647 w 598"/>
                <a:gd name="T7" fmla="*/ 2147483647 h 360"/>
                <a:gd name="T8" fmla="*/ 2147483647 w 598"/>
                <a:gd name="T9" fmla="*/ 2147483647 h 360"/>
                <a:gd name="T10" fmla="*/ 2147483647 w 598"/>
                <a:gd name="T11" fmla="*/ 2147483647 h 360"/>
                <a:gd name="T12" fmla="*/ 2147483647 w 598"/>
                <a:gd name="T13" fmla="*/ 0 h 360"/>
                <a:gd name="T14" fmla="*/ 2147483647 w 598"/>
                <a:gd name="T15" fmla="*/ 2147483647 h 360"/>
                <a:gd name="T16" fmla="*/ 2147483647 w 598"/>
                <a:gd name="T17" fmla="*/ 2147483647 h 360"/>
                <a:gd name="T18" fmla="*/ 2147483647 w 598"/>
                <a:gd name="T19" fmla="*/ 2147483647 h 360"/>
                <a:gd name="T20" fmla="*/ 0 w 598"/>
                <a:gd name="T21" fmla="*/ 2147483647 h 360"/>
                <a:gd name="T22" fmla="*/ 2147483647 w 598"/>
                <a:gd name="T23" fmla="*/ 2147483647 h 360"/>
                <a:gd name="T24" fmla="*/ 2147483647 w 598"/>
                <a:gd name="T25" fmla="*/ 2147483647 h 360"/>
                <a:gd name="T26" fmla="*/ 2147483647 w 598"/>
                <a:gd name="T27" fmla="*/ 2147483647 h 360"/>
                <a:gd name="T28" fmla="*/ 2147483647 w 598"/>
                <a:gd name="T29" fmla="*/ 2147483647 h 360"/>
                <a:gd name="T30" fmla="*/ 2147483647 w 598"/>
                <a:gd name="T31" fmla="*/ 2147483647 h 360"/>
                <a:gd name="T32" fmla="*/ 2147483647 w 598"/>
                <a:gd name="T33" fmla="*/ 2147483647 h 360"/>
                <a:gd name="T34" fmla="*/ 2147483647 w 598"/>
                <a:gd name="T35" fmla="*/ 2147483647 h 360"/>
                <a:gd name="T36" fmla="*/ 2147483647 w 598"/>
                <a:gd name="T37" fmla="*/ 2147483647 h 360"/>
                <a:gd name="T38" fmla="*/ 2147483647 w 598"/>
                <a:gd name="T39" fmla="*/ 2147483647 h 360"/>
                <a:gd name="T40" fmla="*/ 2147483647 w 598"/>
                <a:gd name="T41" fmla="*/ 2147483647 h 360"/>
                <a:gd name="T42" fmla="*/ 2147483647 w 598"/>
                <a:gd name="T43" fmla="*/ 2147483647 h 360"/>
                <a:gd name="T44" fmla="*/ 2147483647 w 598"/>
                <a:gd name="T45" fmla="*/ 2147483647 h 360"/>
                <a:gd name="T46" fmla="*/ 2147483647 w 598"/>
                <a:gd name="T47" fmla="*/ 2147483647 h 360"/>
                <a:gd name="T48" fmla="*/ 2147483647 w 598"/>
                <a:gd name="T49" fmla="*/ 2147483647 h 360"/>
                <a:gd name="T50" fmla="*/ 2147483647 w 598"/>
                <a:gd name="T51" fmla="*/ 2147483647 h 360"/>
                <a:gd name="T52" fmla="*/ 2147483647 w 598"/>
                <a:gd name="T53" fmla="*/ 2147483647 h 360"/>
                <a:gd name="T54" fmla="*/ 2147483647 w 598"/>
                <a:gd name="T55" fmla="*/ 2147483647 h 360"/>
                <a:gd name="T56" fmla="*/ 2147483647 w 598"/>
                <a:gd name="T57" fmla="*/ 2147483647 h 360"/>
                <a:gd name="T58" fmla="*/ 2147483647 w 598"/>
                <a:gd name="T59" fmla="*/ 2147483647 h 360"/>
                <a:gd name="T60" fmla="*/ 2147483647 w 598"/>
                <a:gd name="T61" fmla="*/ 2147483647 h 360"/>
                <a:gd name="T62" fmla="*/ 2147483647 w 598"/>
                <a:gd name="T63" fmla="*/ 2147483647 h 360"/>
                <a:gd name="T64" fmla="*/ 2147483647 w 598"/>
                <a:gd name="T65" fmla="*/ 2147483647 h 36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98"/>
                <a:gd name="T100" fmla="*/ 0 h 360"/>
                <a:gd name="T101" fmla="*/ 598 w 598"/>
                <a:gd name="T102" fmla="*/ 360 h 36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98" h="360">
                  <a:moveTo>
                    <a:pt x="523" y="16"/>
                  </a:moveTo>
                  <a:lnTo>
                    <a:pt x="459" y="16"/>
                  </a:lnTo>
                  <a:lnTo>
                    <a:pt x="393" y="16"/>
                  </a:lnTo>
                  <a:lnTo>
                    <a:pt x="319" y="14"/>
                  </a:lnTo>
                  <a:lnTo>
                    <a:pt x="250" y="12"/>
                  </a:lnTo>
                  <a:lnTo>
                    <a:pt x="226" y="11"/>
                  </a:lnTo>
                  <a:lnTo>
                    <a:pt x="25" y="0"/>
                  </a:lnTo>
                  <a:lnTo>
                    <a:pt x="16" y="104"/>
                  </a:lnTo>
                  <a:lnTo>
                    <a:pt x="9" y="215"/>
                  </a:lnTo>
                  <a:lnTo>
                    <a:pt x="2" y="316"/>
                  </a:lnTo>
                  <a:lnTo>
                    <a:pt x="0" y="345"/>
                  </a:lnTo>
                  <a:lnTo>
                    <a:pt x="51" y="348"/>
                  </a:lnTo>
                  <a:lnTo>
                    <a:pt x="124" y="352"/>
                  </a:lnTo>
                  <a:lnTo>
                    <a:pt x="201" y="355"/>
                  </a:lnTo>
                  <a:lnTo>
                    <a:pt x="272" y="357"/>
                  </a:lnTo>
                  <a:lnTo>
                    <a:pt x="340" y="360"/>
                  </a:lnTo>
                  <a:lnTo>
                    <a:pt x="413" y="360"/>
                  </a:lnTo>
                  <a:lnTo>
                    <a:pt x="491" y="360"/>
                  </a:lnTo>
                  <a:lnTo>
                    <a:pt x="564" y="359"/>
                  </a:lnTo>
                  <a:lnTo>
                    <a:pt x="598" y="357"/>
                  </a:lnTo>
                  <a:lnTo>
                    <a:pt x="597" y="332"/>
                  </a:lnTo>
                  <a:lnTo>
                    <a:pt x="594" y="315"/>
                  </a:lnTo>
                  <a:lnTo>
                    <a:pt x="585" y="301"/>
                  </a:lnTo>
                  <a:lnTo>
                    <a:pt x="577" y="278"/>
                  </a:lnTo>
                  <a:lnTo>
                    <a:pt x="579" y="247"/>
                  </a:lnTo>
                  <a:lnTo>
                    <a:pt x="576" y="246"/>
                  </a:lnTo>
                  <a:lnTo>
                    <a:pt x="574" y="235"/>
                  </a:lnTo>
                  <a:lnTo>
                    <a:pt x="571" y="171"/>
                  </a:lnTo>
                  <a:lnTo>
                    <a:pt x="547" y="107"/>
                  </a:lnTo>
                  <a:lnTo>
                    <a:pt x="545" y="63"/>
                  </a:lnTo>
                  <a:lnTo>
                    <a:pt x="549" y="50"/>
                  </a:lnTo>
                  <a:lnTo>
                    <a:pt x="539" y="16"/>
                  </a:lnTo>
                  <a:lnTo>
                    <a:pt x="523" y="16"/>
                  </a:lnTo>
                  <a:close/>
                </a:path>
              </a:pathLst>
            </a:custGeom>
            <a:solidFill>
              <a:srgbClr val="026F3F"/>
            </a:solidFill>
            <a:ln w="6350">
              <a:solidFill>
                <a:srgbClr val="95989C"/>
              </a:solidFill>
              <a:round/>
              <a:headEnd/>
              <a:tailEnd/>
            </a:ln>
          </p:spPr>
          <p:txBody>
            <a:bodyPr/>
            <a:lstStyle/>
            <a:p>
              <a:endParaRPr lang="en-US"/>
            </a:p>
          </p:txBody>
        </p:sp>
        <p:sp>
          <p:nvSpPr>
            <p:cNvPr id="65" name="Freeform 75"/>
            <p:cNvSpPr>
              <a:spLocks/>
            </p:cNvSpPr>
            <p:nvPr/>
          </p:nvSpPr>
          <p:spPr bwMode="gray">
            <a:xfrm>
              <a:off x="3195925" y="3806102"/>
              <a:ext cx="909919" cy="1041741"/>
            </a:xfrm>
            <a:custGeom>
              <a:avLst/>
              <a:gdLst>
                <a:gd name="T0" fmla="*/ 2147483647 w 609"/>
                <a:gd name="T1" fmla="*/ 2147483647 h 667"/>
                <a:gd name="T2" fmla="*/ 2147483647 w 609"/>
                <a:gd name="T3" fmla="*/ 2147483647 h 667"/>
                <a:gd name="T4" fmla="*/ 2147483647 w 609"/>
                <a:gd name="T5" fmla="*/ 2147483647 h 667"/>
                <a:gd name="T6" fmla="*/ 2147483647 w 609"/>
                <a:gd name="T7" fmla="*/ 2147483647 h 667"/>
                <a:gd name="T8" fmla="*/ 2147483647 w 609"/>
                <a:gd name="T9" fmla="*/ 2147483647 h 667"/>
                <a:gd name="T10" fmla="*/ 2147483647 w 609"/>
                <a:gd name="T11" fmla="*/ 2147483647 h 667"/>
                <a:gd name="T12" fmla="*/ 2147483647 w 609"/>
                <a:gd name="T13" fmla="*/ 2147483647 h 667"/>
                <a:gd name="T14" fmla="*/ 2147483647 w 609"/>
                <a:gd name="T15" fmla="*/ 2147483647 h 667"/>
                <a:gd name="T16" fmla="*/ 2147483647 w 609"/>
                <a:gd name="T17" fmla="*/ 2147483647 h 667"/>
                <a:gd name="T18" fmla="*/ 2147483647 w 609"/>
                <a:gd name="T19" fmla="*/ 2147483647 h 667"/>
                <a:gd name="T20" fmla="*/ 2147483647 w 609"/>
                <a:gd name="T21" fmla="*/ 2147483647 h 667"/>
                <a:gd name="T22" fmla="*/ 2147483647 w 609"/>
                <a:gd name="T23" fmla="*/ 2147483647 h 667"/>
                <a:gd name="T24" fmla="*/ 2147483647 w 609"/>
                <a:gd name="T25" fmla="*/ 2147483647 h 667"/>
                <a:gd name="T26" fmla="*/ 2147483647 w 609"/>
                <a:gd name="T27" fmla="*/ 2147483647 h 667"/>
                <a:gd name="T28" fmla="*/ 2147483647 w 609"/>
                <a:gd name="T29" fmla="*/ 2147483647 h 667"/>
                <a:gd name="T30" fmla="*/ 2147483647 w 609"/>
                <a:gd name="T31" fmla="*/ 2147483647 h 667"/>
                <a:gd name="T32" fmla="*/ 2147483647 w 609"/>
                <a:gd name="T33" fmla="*/ 2147483647 h 667"/>
                <a:gd name="T34" fmla="*/ 2147483647 w 609"/>
                <a:gd name="T35" fmla="*/ 2147483647 h 667"/>
                <a:gd name="T36" fmla="*/ 2147483647 w 609"/>
                <a:gd name="T37" fmla="*/ 2147483647 h 667"/>
                <a:gd name="T38" fmla="*/ 2147483647 w 609"/>
                <a:gd name="T39" fmla="*/ 0 h 667"/>
                <a:gd name="T40" fmla="*/ 2147483647 w 609"/>
                <a:gd name="T41" fmla="*/ 2147483647 h 667"/>
                <a:gd name="T42" fmla="*/ 2147483647 w 609"/>
                <a:gd name="T43" fmla="*/ 2147483647 h 667"/>
                <a:gd name="T44" fmla="*/ 2147483647 w 609"/>
                <a:gd name="T45" fmla="*/ 2147483647 h 667"/>
                <a:gd name="T46" fmla="*/ 2147483647 w 609"/>
                <a:gd name="T47" fmla="*/ 2147483647 h 667"/>
                <a:gd name="T48" fmla="*/ 2147483647 w 609"/>
                <a:gd name="T49" fmla="*/ 2147483647 h 667"/>
                <a:gd name="T50" fmla="*/ 0 w 609"/>
                <a:gd name="T51" fmla="*/ 2147483647 h 667"/>
                <a:gd name="T52" fmla="*/ 2147483647 w 609"/>
                <a:gd name="T53" fmla="*/ 2147483647 h 667"/>
                <a:gd name="T54" fmla="*/ 2147483647 w 609"/>
                <a:gd name="T55" fmla="*/ 2147483647 h 667"/>
                <a:gd name="T56" fmla="*/ 2147483647 w 609"/>
                <a:gd name="T57" fmla="*/ 2147483647 h 66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9"/>
                <a:gd name="T88" fmla="*/ 0 h 667"/>
                <a:gd name="T89" fmla="*/ 609 w 609"/>
                <a:gd name="T90" fmla="*/ 667 h 66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9" h="667">
                  <a:moveTo>
                    <a:pt x="244" y="620"/>
                  </a:moveTo>
                  <a:lnTo>
                    <a:pt x="239" y="600"/>
                  </a:lnTo>
                  <a:lnTo>
                    <a:pt x="290" y="603"/>
                  </a:lnTo>
                  <a:lnTo>
                    <a:pt x="380" y="606"/>
                  </a:lnTo>
                  <a:lnTo>
                    <a:pt x="475" y="610"/>
                  </a:lnTo>
                  <a:lnTo>
                    <a:pt x="561" y="612"/>
                  </a:lnTo>
                  <a:lnTo>
                    <a:pt x="593" y="613"/>
                  </a:lnTo>
                  <a:lnTo>
                    <a:pt x="595" y="503"/>
                  </a:lnTo>
                  <a:lnTo>
                    <a:pt x="596" y="401"/>
                  </a:lnTo>
                  <a:lnTo>
                    <a:pt x="598" y="289"/>
                  </a:lnTo>
                  <a:lnTo>
                    <a:pt x="601" y="184"/>
                  </a:lnTo>
                  <a:lnTo>
                    <a:pt x="603" y="95"/>
                  </a:lnTo>
                  <a:lnTo>
                    <a:pt x="607" y="95"/>
                  </a:lnTo>
                  <a:lnTo>
                    <a:pt x="609" y="37"/>
                  </a:lnTo>
                  <a:lnTo>
                    <a:pt x="508" y="33"/>
                  </a:lnTo>
                  <a:lnTo>
                    <a:pt x="431" y="28"/>
                  </a:lnTo>
                  <a:lnTo>
                    <a:pt x="350" y="24"/>
                  </a:lnTo>
                  <a:lnTo>
                    <a:pt x="260" y="18"/>
                  </a:lnTo>
                  <a:lnTo>
                    <a:pt x="147" y="9"/>
                  </a:lnTo>
                  <a:lnTo>
                    <a:pt x="53" y="0"/>
                  </a:lnTo>
                  <a:lnTo>
                    <a:pt x="42" y="108"/>
                  </a:lnTo>
                  <a:lnTo>
                    <a:pt x="33" y="219"/>
                  </a:lnTo>
                  <a:lnTo>
                    <a:pt x="24" y="323"/>
                  </a:lnTo>
                  <a:lnTo>
                    <a:pt x="17" y="421"/>
                  </a:lnTo>
                  <a:lnTo>
                    <a:pt x="9" y="528"/>
                  </a:lnTo>
                  <a:lnTo>
                    <a:pt x="0" y="661"/>
                  </a:lnTo>
                  <a:lnTo>
                    <a:pt x="80" y="667"/>
                  </a:lnTo>
                  <a:lnTo>
                    <a:pt x="83" y="612"/>
                  </a:lnTo>
                  <a:lnTo>
                    <a:pt x="244" y="620"/>
                  </a:lnTo>
                  <a:close/>
                </a:path>
              </a:pathLst>
            </a:custGeom>
            <a:solidFill>
              <a:srgbClr val="C6EDB1"/>
            </a:solidFill>
            <a:ln w="6350">
              <a:solidFill>
                <a:srgbClr val="969696"/>
              </a:solidFill>
              <a:round/>
              <a:headEnd/>
              <a:tailEnd/>
            </a:ln>
          </p:spPr>
          <p:txBody>
            <a:bodyPr/>
            <a:lstStyle/>
            <a:p>
              <a:endParaRPr lang="en-US"/>
            </a:p>
          </p:txBody>
        </p:sp>
        <p:sp>
          <p:nvSpPr>
            <p:cNvPr id="66" name="Freeform 76"/>
            <p:cNvSpPr>
              <a:spLocks/>
            </p:cNvSpPr>
            <p:nvPr/>
          </p:nvSpPr>
          <p:spPr bwMode="gray">
            <a:xfrm>
              <a:off x="3275114" y="3082975"/>
              <a:ext cx="981637" cy="785599"/>
            </a:xfrm>
            <a:custGeom>
              <a:avLst/>
              <a:gdLst>
                <a:gd name="T0" fmla="*/ 2147483647 w 657"/>
                <a:gd name="T1" fmla="*/ 2147483647 h 503"/>
                <a:gd name="T2" fmla="*/ 2147483647 w 657"/>
                <a:gd name="T3" fmla="*/ 2147483647 h 503"/>
                <a:gd name="T4" fmla="*/ 2147483647 w 657"/>
                <a:gd name="T5" fmla="*/ 2147483647 h 503"/>
                <a:gd name="T6" fmla="*/ 2147483647 w 657"/>
                <a:gd name="T7" fmla="*/ 2147483647 h 503"/>
                <a:gd name="T8" fmla="*/ 2147483647 w 657"/>
                <a:gd name="T9" fmla="*/ 2147483647 h 503"/>
                <a:gd name="T10" fmla="*/ 0 w 657"/>
                <a:gd name="T11" fmla="*/ 2147483647 h 503"/>
                <a:gd name="T12" fmla="*/ 2147483647 w 657"/>
                <a:gd name="T13" fmla="*/ 2147483647 h 503"/>
                <a:gd name="T14" fmla="*/ 2147483647 w 657"/>
                <a:gd name="T15" fmla="*/ 2147483647 h 503"/>
                <a:gd name="T16" fmla="*/ 2147483647 w 657"/>
                <a:gd name="T17" fmla="*/ 2147483647 h 503"/>
                <a:gd name="T18" fmla="*/ 2147483647 w 657"/>
                <a:gd name="T19" fmla="*/ 2147483647 h 503"/>
                <a:gd name="T20" fmla="*/ 2147483647 w 657"/>
                <a:gd name="T21" fmla="*/ 0 h 503"/>
                <a:gd name="T22" fmla="*/ 2147483647 w 657"/>
                <a:gd name="T23" fmla="*/ 2147483647 h 503"/>
                <a:gd name="T24" fmla="*/ 2147483647 w 657"/>
                <a:gd name="T25" fmla="*/ 2147483647 h 503"/>
                <a:gd name="T26" fmla="*/ 2147483647 w 657"/>
                <a:gd name="T27" fmla="*/ 2147483647 h 503"/>
                <a:gd name="T28" fmla="*/ 2147483647 w 657"/>
                <a:gd name="T29" fmla="*/ 2147483647 h 503"/>
                <a:gd name="T30" fmla="*/ 2147483647 w 657"/>
                <a:gd name="T31" fmla="*/ 2147483647 h 503"/>
                <a:gd name="T32" fmla="*/ 2147483647 w 657"/>
                <a:gd name="T33" fmla="*/ 2147483647 h 503"/>
                <a:gd name="T34" fmla="*/ 2147483647 w 657"/>
                <a:gd name="T35" fmla="*/ 2147483647 h 503"/>
                <a:gd name="T36" fmla="*/ 2147483647 w 657"/>
                <a:gd name="T37" fmla="*/ 2147483647 h 503"/>
                <a:gd name="T38" fmla="*/ 2147483647 w 657"/>
                <a:gd name="T39" fmla="*/ 2147483647 h 503"/>
                <a:gd name="T40" fmla="*/ 2147483647 w 657"/>
                <a:gd name="T41" fmla="*/ 2147483647 h 503"/>
                <a:gd name="T42" fmla="*/ 2147483647 w 657"/>
                <a:gd name="T43" fmla="*/ 2147483647 h 503"/>
                <a:gd name="T44" fmla="*/ 2147483647 w 657"/>
                <a:gd name="T45" fmla="*/ 2147483647 h 503"/>
                <a:gd name="T46" fmla="*/ 2147483647 w 657"/>
                <a:gd name="T47" fmla="*/ 2147483647 h 503"/>
                <a:gd name="T48" fmla="*/ 2147483647 w 657"/>
                <a:gd name="T49" fmla="*/ 2147483647 h 503"/>
                <a:gd name="T50" fmla="*/ 2147483647 w 657"/>
                <a:gd name="T51" fmla="*/ 2147483647 h 50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57"/>
                <a:gd name="T79" fmla="*/ 0 h 503"/>
                <a:gd name="T80" fmla="*/ 657 w 657"/>
                <a:gd name="T81" fmla="*/ 503 h 50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57" h="503">
                  <a:moveTo>
                    <a:pt x="454" y="497"/>
                  </a:moveTo>
                  <a:lnTo>
                    <a:pt x="377" y="492"/>
                  </a:lnTo>
                  <a:lnTo>
                    <a:pt x="297" y="488"/>
                  </a:lnTo>
                  <a:lnTo>
                    <a:pt x="207" y="482"/>
                  </a:lnTo>
                  <a:lnTo>
                    <a:pt x="94" y="473"/>
                  </a:lnTo>
                  <a:lnTo>
                    <a:pt x="0" y="464"/>
                  </a:lnTo>
                  <a:lnTo>
                    <a:pt x="4" y="419"/>
                  </a:lnTo>
                  <a:lnTo>
                    <a:pt x="13" y="322"/>
                  </a:lnTo>
                  <a:lnTo>
                    <a:pt x="24" y="219"/>
                  </a:lnTo>
                  <a:lnTo>
                    <a:pt x="35" y="106"/>
                  </a:lnTo>
                  <a:lnTo>
                    <a:pt x="46" y="0"/>
                  </a:lnTo>
                  <a:lnTo>
                    <a:pt x="102" y="6"/>
                  </a:lnTo>
                  <a:lnTo>
                    <a:pt x="181" y="15"/>
                  </a:lnTo>
                  <a:lnTo>
                    <a:pt x="265" y="22"/>
                  </a:lnTo>
                  <a:lnTo>
                    <a:pt x="341" y="28"/>
                  </a:lnTo>
                  <a:lnTo>
                    <a:pt x="414" y="33"/>
                  </a:lnTo>
                  <a:lnTo>
                    <a:pt x="482" y="37"/>
                  </a:lnTo>
                  <a:lnTo>
                    <a:pt x="571" y="42"/>
                  </a:lnTo>
                  <a:lnTo>
                    <a:pt x="657" y="45"/>
                  </a:lnTo>
                  <a:lnTo>
                    <a:pt x="654" y="156"/>
                  </a:lnTo>
                  <a:lnTo>
                    <a:pt x="651" y="261"/>
                  </a:lnTo>
                  <a:lnTo>
                    <a:pt x="649" y="372"/>
                  </a:lnTo>
                  <a:lnTo>
                    <a:pt x="647" y="474"/>
                  </a:lnTo>
                  <a:lnTo>
                    <a:pt x="646" y="503"/>
                  </a:lnTo>
                  <a:lnTo>
                    <a:pt x="555" y="501"/>
                  </a:lnTo>
                  <a:lnTo>
                    <a:pt x="454" y="497"/>
                  </a:lnTo>
                  <a:close/>
                </a:path>
              </a:pathLst>
            </a:custGeom>
            <a:solidFill>
              <a:srgbClr val="026F3F"/>
            </a:solidFill>
            <a:ln w="6350">
              <a:solidFill>
                <a:srgbClr val="95989C"/>
              </a:solidFill>
              <a:round/>
              <a:headEnd/>
              <a:tailEnd/>
            </a:ln>
          </p:spPr>
          <p:txBody>
            <a:bodyPr/>
            <a:lstStyle/>
            <a:p>
              <a:endParaRPr lang="en-US"/>
            </a:p>
          </p:txBody>
        </p:sp>
        <p:sp>
          <p:nvSpPr>
            <p:cNvPr id="67" name="Freeform 77"/>
            <p:cNvSpPr>
              <a:spLocks/>
            </p:cNvSpPr>
            <p:nvPr/>
          </p:nvSpPr>
          <p:spPr bwMode="gray">
            <a:xfrm>
              <a:off x="3085360" y="2325488"/>
              <a:ext cx="951754" cy="815276"/>
            </a:xfrm>
            <a:custGeom>
              <a:avLst/>
              <a:gdLst>
                <a:gd name="T0" fmla="*/ 2147483647 w 637"/>
                <a:gd name="T1" fmla="*/ 2147483647 h 522"/>
                <a:gd name="T2" fmla="*/ 2147483647 w 637"/>
                <a:gd name="T3" fmla="*/ 2147483647 h 522"/>
                <a:gd name="T4" fmla="*/ 2147483647 w 637"/>
                <a:gd name="T5" fmla="*/ 2147483647 h 522"/>
                <a:gd name="T6" fmla="*/ 2147483647 w 637"/>
                <a:gd name="T7" fmla="*/ 2147483647 h 522"/>
                <a:gd name="T8" fmla="*/ 2147483647 w 637"/>
                <a:gd name="T9" fmla="*/ 2147483647 h 522"/>
                <a:gd name="T10" fmla="*/ 2147483647 w 637"/>
                <a:gd name="T11" fmla="*/ 2147483647 h 522"/>
                <a:gd name="T12" fmla="*/ 2147483647 w 637"/>
                <a:gd name="T13" fmla="*/ 2147483647 h 522"/>
                <a:gd name="T14" fmla="*/ 2147483647 w 637"/>
                <a:gd name="T15" fmla="*/ 0 h 522"/>
                <a:gd name="T16" fmla="*/ 2147483647 w 637"/>
                <a:gd name="T17" fmla="*/ 2147483647 h 522"/>
                <a:gd name="T18" fmla="*/ 2147483647 w 637"/>
                <a:gd name="T19" fmla="*/ 2147483647 h 522"/>
                <a:gd name="T20" fmla="*/ 2147483647 w 637"/>
                <a:gd name="T21" fmla="*/ 2147483647 h 522"/>
                <a:gd name="T22" fmla="*/ 0 w 637"/>
                <a:gd name="T23" fmla="*/ 2147483647 h 522"/>
                <a:gd name="T24" fmla="*/ 2147483647 w 637"/>
                <a:gd name="T25" fmla="*/ 2147483647 h 522"/>
                <a:gd name="T26" fmla="*/ 2147483647 w 637"/>
                <a:gd name="T27" fmla="*/ 2147483647 h 522"/>
                <a:gd name="T28" fmla="*/ 2147483647 w 637"/>
                <a:gd name="T29" fmla="*/ 2147483647 h 522"/>
                <a:gd name="T30" fmla="*/ 2147483647 w 637"/>
                <a:gd name="T31" fmla="*/ 2147483647 h 522"/>
                <a:gd name="T32" fmla="*/ 2147483647 w 637"/>
                <a:gd name="T33" fmla="*/ 2147483647 h 522"/>
                <a:gd name="T34" fmla="*/ 2147483647 w 637"/>
                <a:gd name="T35" fmla="*/ 2147483647 h 522"/>
                <a:gd name="T36" fmla="*/ 2147483647 w 637"/>
                <a:gd name="T37" fmla="*/ 2147483647 h 522"/>
                <a:gd name="T38" fmla="*/ 2147483647 w 637"/>
                <a:gd name="T39" fmla="*/ 2147483647 h 522"/>
                <a:gd name="T40" fmla="*/ 2147483647 w 637"/>
                <a:gd name="T41" fmla="*/ 2147483647 h 522"/>
                <a:gd name="T42" fmla="*/ 2147483647 w 637"/>
                <a:gd name="T43" fmla="*/ 2147483647 h 522"/>
                <a:gd name="T44" fmla="*/ 2147483647 w 637"/>
                <a:gd name="T45" fmla="*/ 2147483647 h 522"/>
                <a:gd name="T46" fmla="*/ 2147483647 w 637"/>
                <a:gd name="T47" fmla="*/ 2147483647 h 522"/>
                <a:gd name="T48" fmla="*/ 2147483647 w 637"/>
                <a:gd name="T49" fmla="*/ 2147483647 h 5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37"/>
                <a:gd name="T76" fmla="*/ 0 h 522"/>
                <a:gd name="T77" fmla="*/ 637 w 637"/>
                <a:gd name="T78" fmla="*/ 522 h 5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37" h="522">
                  <a:moveTo>
                    <a:pt x="564" y="59"/>
                  </a:moveTo>
                  <a:lnTo>
                    <a:pt x="485" y="52"/>
                  </a:lnTo>
                  <a:lnTo>
                    <a:pt x="410" y="45"/>
                  </a:lnTo>
                  <a:lnTo>
                    <a:pt x="342" y="38"/>
                  </a:lnTo>
                  <a:lnTo>
                    <a:pt x="271" y="29"/>
                  </a:lnTo>
                  <a:lnTo>
                    <a:pt x="192" y="19"/>
                  </a:lnTo>
                  <a:lnTo>
                    <a:pt x="118" y="7"/>
                  </a:lnTo>
                  <a:lnTo>
                    <a:pt x="67" y="0"/>
                  </a:lnTo>
                  <a:lnTo>
                    <a:pt x="58" y="58"/>
                  </a:lnTo>
                  <a:lnTo>
                    <a:pt x="38" y="195"/>
                  </a:lnTo>
                  <a:lnTo>
                    <a:pt x="16" y="346"/>
                  </a:lnTo>
                  <a:lnTo>
                    <a:pt x="0" y="462"/>
                  </a:lnTo>
                  <a:lnTo>
                    <a:pt x="84" y="474"/>
                  </a:lnTo>
                  <a:lnTo>
                    <a:pt x="173" y="485"/>
                  </a:lnTo>
                  <a:lnTo>
                    <a:pt x="229" y="491"/>
                  </a:lnTo>
                  <a:lnTo>
                    <a:pt x="308" y="501"/>
                  </a:lnTo>
                  <a:lnTo>
                    <a:pt x="392" y="508"/>
                  </a:lnTo>
                  <a:lnTo>
                    <a:pt x="468" y="514"/>
                  </a:lnTo>
                  <a:lnTo>
                    <a:pt x="541" y="518"/>
                  </a:lnTo>
                  <a:lnTo>
                    <a:pt x="610" y="522"/>
                  </a:lnTo>
                  <a:lnTo>
                    <a:pt x="617" y="407"/>
                  </a:lnTo>
                  <a:lnTo>
                    <a:pt x="623" y="293"/>
                  </a:lnTo>
                  <a:lnTo>
                    <a:pt x="630" y="176"/>
                  </a:lnTo>
                  <a:lnTo>
                    <a:pt x="637" y="64"/>
                  </a:lnTo>
                  <a:lnTo>
                    <a:pt x="564" y="59"/>
                  </a:lnTo>
                  <a:close/>
                </a:path>
              </a:pathLst>
            </a:custGeom>
            <a:solidFill>
              <a:srgbClr val="026F3F"/>
            </a:solidFill>
            <a:ln w="6350">
              <a:solidFill>
                <a:srgbClr val="95989C"/>
              </a:solidFill>
              <a:round/>
              <a:headEnd/>
              <a:tailEnd/>
            </a:ln>
          </p:spPr>
          <p:txBody>
            <a:bodyPr/>
            <a:lstStyle/>
            <a:p>
              <a:endParaRPr lang="en-US"/>
            </a:p>
          </p:txBody>
        </p:sp>
        <p:sp>
          <p:nvSpPr>
            <p:cNvPr id="68" name="Freeform 78"/>
            <p:cNvSpPr>
              <a:spLocks/>
            </p:cNvSpPr>
            <p:nvPr/>
          </p:nvSpPr>
          <p:spPr bwMode="gray">
            <a:xfrm>
              <a:off x="2381630" y="3710830"/>
              <a:ext cx="893484" cy="1127640"/>
            </a:xfrm>
            <a:custGeom>
              <a:avLst/>
              <a:gdLst>
                <a:gd name="T0" fmla="*/ 2147483647 w 598"/>
                <a:gd name="T1" fmla="*/ 2147483647 h 722"/>
                <a:gd name="T2" fmla="*/ 2147483647 w 598"/>
                <a:gd name="T3" fmla="*/ 2147483647 h 722"/>
                <a:gd name="T4" fmla="*/ 2147483647 w 598"/>
                <a:gd name="T5" fmla="*/ 2147483647 h 722"/>
                <a:gd name="T6" fmla="*/ 2147483647 w 598"/>
                <a:gd name="T7" fmla="*/ 2147483647 h 722"/>
                <a:gd name="T8" fmla="*/ 2147483647 w 598"/>
                <a:gd name="T9" fmla="*/ 2147483647 h 722"/>
                <a:gd name="T10" fmla="*/ 2147483647 w 598"/>
                <a:gd name="T11" fmla="*/ 2147483647 h 722"/>
                <a:gd name="T12" fmla="*/ 2147483647 w 598"/>
                <a:gd name="T13" fmla="*/ 2147483647 h 722"/>
                <a:gd name="T14" fmla="*/ 2147483647 w 598"/>
                <a:gd name="T15" fmla="*/ 2147483647 h 722"/>
                <a:gd name="T16" fmla="*/ 2147483647 w 598"/>
                <a:gd name="T17" fmla="*/ 2147483647 h 722"/>
                <a:gd name="T18" fmla="*/ 2147483647 w 598"/>
                <a:gd name="T19" fmla="*/ 2147483647 h 722"/>
                <a:gd name="T20" fmla="*/ 2147483647 w 598"/>
                <a:gd name="T21" fmla="*/ 2147483647 h 722"/>
                <a:gd name="T22" fmla="*/ 2147483647 w 598"/>
                <a:gd name="T23" fmla="*/ 2147483647 h 722"/>
                <a:gd name="T24" fmla="*/ 2147483647 w 598"/>
                <a:gd name="T25" fmla="*/ 2147483647 h 722"/>
                <a:gd name="T26" fmla="*/ 2147483647 w 598"/>
                <a:gd name="T27" fmla="*/ 2147483647 h 722"/>
                <a:gd name="T28" fmla="*/ 0 w 598"/>
                <a:gd name="T29" fmla="*/ 2147483647 h 722"/>
                <a:gd name="T30" fmla="*/ 2147483647 w 598"/>
                <a:gd name="T31" fmla="*/ 2147483647 h 722"/>
                <a:gd name="T32" fmla="*/ 2147483647 w 598"/>
                <a:gd name="T33" fmla="*/ 2147483647 h 722"/>
                <a:gd name="T34" fmla="*/ 2147483647 w 598"/>
                <a:gd name="T35" fmla="*/ 2147483647 h 722"/>
                <a:gd name="T36" fmla="*/ 2147483647 w 598"/>
                <a:gd name="T37" fmla="*/ 2147483647 h 722"/>
                <a:gd name="T38" fmla="*/ 2147483647 w 598"/>
                <a:gd name="T39" fmla="*/ 2147483647 h 722"/>
                <a:gd name="T40" fmla="*/ 2147483647 w 598"/>
                <a:gd name="T41" fmla="*/ 2147483647 h 722"/>
                <a:gd name="T42" fmla="*/ 2147483647 w 598"/>
                <a:gd name="T43" fmla="*/ 2147483647 h 722"/>
                <a:gd name="T44" fmla="*/ 2147483647 w 598"/>
                <a:gd name="T45" fmla="*/ 2147483647 h 722"/>
                <a:gd name="T46" fmla="*/ 2147483647 w 598"/>
                <a:gd name="T47" fmla="*/ 2147483647 h 722"/>
                <a:gd name="T48" fmla="*/ 2147483647 w 598"/>
                <a:gd name="T49" fmla="*/ 2147483647 h 722"/>
                <a:gd name="T50" fmla="*/ 2147483647 w 598"/>
                <a:gd name="T51" fmla="*/ 2147483647 h 722"/>
                <a:gd name="T52" fmla="*/ 2147483647 w 598"/>
                <a:gd name="T53" fmla="*/ 2147483647 h 722"/>
                <a:gd name="T54" fmla="*/ 2147483647 w 598"/>
                <a:gd name="T55" fmla="*/ 2147483647 h 722"/>
                <a:gd name="T56" fmla="*/ 2147483647 w 598"/>
                <a:gd name="T57" fmla="*/ 2147483647 h 722"/>
                <a:gd name="T58" fmla="*/ 2147483647 w 598"/>
                <a:gd name="T59" fmla="*/ 2147483647 h 722"/>
                <a:gd name="T60" fmla="*/ 2147483647 w 598"/>
                <a:gd name="T61" fmla="*/ 2147483647 h 722"/>
                <a:gd name="T62" fmla="*/ 2147483647 w 598"/>
                <a:gd name="T63" fmla="*/ 2147483647 h 722"/>
                <a:gd name="T64" fmla="*/ 2147483647 w 598"/>
                <a:gd name="T65" fmla="*/ 2147483647 h 722"/>
                <a:gd name="T66" fmla="*/ 2147483647 w 598"/>
                <a:gd name="T67" fmla="*/ 2147483647 h 722"/>
                <a:gd name="T68" fmla="*/ 2147483647 w 598"/>
                <a:gd name="T69" fmla="*/ 2147483647 h 722"/>
                <a:gd name="T70" fmla="*/ 2147483647 w 598"/>
                <a:gd name="T71" fmla="*/ 2147483647 h 722"/>
                <a:gd name="T72" fmla="*/ 2147483647 w 598"/>
                <a:gd name="T73" fmla="*/ 2147483647 h 722"/>
                <a:gd name="T74" fmla="*/ 2147483647 w 598"/>
                <a:gd name="T75" fmla="*/ 2147483647 h 722"/>
                <a:gd name="T76" fmla="*/ 2147483647 w 598"/>
                <a:gd name="T77" fmla="*/ 2147483647 h 722"/>
                <a:gd name="T78" fmla="*/ 2147483647 w 598"/>
                <a:gd name="T79" fmla="*/ 2147483647 h 722"/>
                <a:gd name="T80" fmla="*/ 2147483647 w 598"/>
                <a:gd name="T81" fmla="*/ 2147483647 h 722"/>
                <a:gd name="T82" fmla="*/ 2147483647 w 598"/>
                <a:gd name="T83" fmla="*/ 2147483647 h 722"/>
                <a:gd name="T84" fmla="*/ 2147483647 w 598"/>
                <a:gd name="T85" fmla="*/ 2147483647 h 722"/>
                <a:gd name="T86" fmla="*/ 2147483647 w 598"/>
                <a:gd name="T87" fmla="*/ 2147483647 h 722"/>
                <a:gd name="T88" fmla="*/ 2147483647 w 598"/>
                <a:gd name="T89" fmla="*/ 2147483647 h 722"/>
                <a:gd name="T90" fmla="*/ 2147483647 w 598"/>
                <a:gd name="T91" fmla="*/ 2147483647 h 722"/>
                <a:gd name="T92" fmla="*/ 2147483647 w 598"/>
                <a:gd name="T93" fmla="*/ 2147483647 h 722"/>
                <a:gd name="T94" fmla="*/ 2147483647 w 598"/>
                <a:gd name="T95" fmla="*/ 2147483647 h 722"/>
                <a:gd name="T96" fmla="*/ 2147483647 w 598"/>
                <a:gd name="T97" fmla="*/ 2147483647 h 722"/>
                <a:gd name="T98" fmla="*/ 2147483647 w 598"/>
                <a:gd name="T99" fmla="*/ 0 h 722"/>
                <a:gd name="T100" fmla="*/ 2147483647 w 598"/>
                <a:gd name="T101" fmla="*/ 2147483647 h 72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98"/>
                <a:gd name="T154" fmla="*/ 0 h 722"/>
                <a:gd name="T155" fmla="*/ 598 w 598"/>
                <a:gd name="T156" fmla="*/ 722 h 72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98" h="722">
                  <a:moveTo>
                    <a:pt x="209" y="11"/>
                  </a:moveTo>
                  <a:lnTo>
                    <a:pt x="292" y="24"/>
                  </a:lnTo>
                  <a:lnTo>
                    <a:pt x="382" y="35"/>
                  </a:lnTo>
                  <a:lnTo>
                    <a:pt x="462" y="46"/>
                  </a:lnTo>
                  <a:lnTo>
                    <a:pt x="539" y="55"/>
                  </a:lnTo>
                  <a:lnTo>
                    <a:pt x="598" y="61"/>
                  </a:lnTo>
                  <a:lnTo>
                    <a:pt x="588" y="168"/>
                  </a:lnTo>
                  <a:lnTo>
                    <a:pt x="579" y="280"/>
                  </a:lnTo>
                  <a:lnTo>
                    <a:pt x="570" y="384"/>
                  </a:lnTo>
                  <a:lnTo>
                    <a:pt x="562" y="482"/>
                  </a:lnTo>
                  <a:lnTo>
                    <a:pt x="554" y="588"/>
                  </a:lnTo>
                  <a:lnTo>
                    <a:pt x="545" y="722"/>
                  </a:lnTo>
                  <a:lnTo>
                    <a:pt x="358" y="705"/>
                  </a:lnTo>
                  <a:lnTo>
                    <a:pt x="1" y="516"/>
                  </a:lnTo>
                  <a:lnTo>
                    <a:pt x="0" y="505"/>
                  </a:lnTo>
                  <a:lnTo>
                    <a:pt x="11" y="494"/>
                  </a:lnTo>
                  <a:lnTo>
                    <a:pt x="25" y="498"/>
                  </a:lnTo>
                  <a:lnTo>
                    <a:pt x="35" y="483"/>
                  </a:lnTo>
                  <a:lnTo>
                    <a:pt x="36" y="470"/>
                  </a:lnTo>
                  <a:lnTo>
                    <a:pt x="15" y="453"/>
                  </a:lnTo>
                  <a:lnTo>
                    <a:pt x="20" y="439"/>
                  </a:lnTo>
                  <a:lnTo>
                    <a:pt x="16" y="427"/>
                  </a:lnTo>
                  <a:lnTo>
                    <a:pt x="17" y="415"/>
                  </a:lnTo>
                  <a:lnTo>
                    <a:pt x="26" y="415"/>
                  </a:lnTo>
                  <a:lnTo>
                    <a:pt x="39" y="399"/>
                  </a:lnTo>
                  <a:lnTo>
                    <a:pt x="41" y="386"/>
                  </a:lnTo>
                  <a:lnTo>
                    <a:pt x="45" y="381"/>
                  </a:lnTo>
                  <a:lnTo>
                    <a:pt x="46" y="352"/>
                  </a:lnTo>
                  <a:lnTo>
                    <a:pt x="55" y="346"/>
                  </a:lnTo>
                  <a:lnTo>
                    <a:pt x="60" y="337"/>
                  </a:lnTo>
                  <a:lnTo>
                    <a:pt x="88" y="321"/>
                  </a:lnTo>
                  <a:lnTo>
                    <a:pt x="80" y="297"/>
                  </a:lnTo>
                  <a:lnTo>
                    <a:pt x="68" y="285"/>
                  </a:lnTo>
                  <a:lnTo>
                    <a:pt x="50" y="242"/>
                  </a:lnTo>
                  <a:lnTo>
                    <a:pt x="51" y="228"/>
                  </a:lnTo>
                  <a:lnTo>
                    <a:pt x="53" y="212"/>
                  </a:lnTo>
                  <a:lnTo>
                    <a:pt x="60" y="210"/>
                  </a:lnTo>
                  <a:lnTo>
                    <a:pt x="62" y="188"/>
                  </a:lnTo>
                  <a:lnTo>
                    <a:pt x="59" y="140"/>
                  </a:lnTo>
                  <a:lnTo>
                    <a:pt x="64" y="123"/>
                  </a:lnTo>
                  <a:lnTo>
                    <a:pt x="59" y="113"/>
                  </a:lnTo>
                  <a:lnTo>
                    <a:pt x="64" y="104"/>
                  </a:lnTo>
                  <a:lnTo>
                    <a:pt x="78" y="92"/>
                  </a:lnTo>
                  <a:lnTo>
                    <a:pt x="88" y="97"/>
                  </a:lnTo>
                  <a:lnTo>
                    <a:pt x="96" y="97"/>
                  </a:lnTo>
                  <a:lnTo>
                    <a:pt x="103" y="111"/>
                  </a:lnTo>
                  <a:lnTo>
                    <a:pt x="111" y="113"/>
                  </a:lnTo>
                  <a:lnTo>
                    <a:pt x="117" y="110"/>
                  </a:lnTo>
                  <a:lnTo>
                    <a:pt x="126" y="96"/>
                  </a:lnTo>
                  <a:lnTo>
                    <a:pt x="140" y="0"/>
                  </a:lnTo>
                  <a:lnTo>
                    <a:pt x="209" y="11"/>
                  </a:lnTo>
                  <a:close/>
                </a:path>
              </a:pathLst>
            </a:custGeom>
            <a:solidFill>
              <a:srgbClr val="FFFFFF"/>
            </a:solidFill>
            <a:ln w="6350">
              <a:solidFill>
                <a:srgbClr val="969696"/>
              </a:solidFill>
              <a:round/>
              <a:headEnd/>
              <a:tailEnd/>
            </a:ln>
          </p:spPr>
          <p:txBody>
            <a:bodyPr/>
            <a:lstStyle/>
            <a:p>
              <a:endParaRPr lang="en-US"/>
            </a:p>
          </p:txBody>
        </p:sp>
        <p:sp>
          <p:nvSpPr>
            <p:cNvPr id="69" name="Freeform 79"/>
            <p:cNvSpPr>
              <a:spLocks/>
            </p:cNvSpPr>
            <p:nvPr/>
          </p:nvSpPr>
          <p:spPr bwMode="gray">
            <a:xfrm>
              <a:off x="2354735" y="1458673"/>
              <a:ext cx="817283" cy="1407208"/>
            </a:xfrm>
            <a:custGeom>
              <a:avLst/>
              <a:gdLst>
                <a:gd name="T0" fmla="*/ 2147483647 w 547"/>
                <a:gd name="T1" fmla="*/ 2147483647 h 901"/>
                <a:gd name="T2" fmla="*/ 2147483647 w 547"/>
                <a:gd name="T3" fmla="*/ 2147483647 h 901"/>
                <a:gd name="T4" fmla="*/ 2147483647 w 547"/>
                <a:gd name="T5" fmla="*/ 2147483647 h 901"/>
                <a:gd name="T6" fmla="*/ 2147483647 w 547"/>
                <a:gd name="T7" fmla="*/ 2147483647 h 901"/>
                <a:gd name="T8" fmla="*/ 2147483647 w 547"/>
                <a:gd name="T9" fmla="*/ 2147483647 h 901"/>
                <a:gd name="T10" fmla="*/ 2147483647 w 547"/>
                <a:gd name="T11" fmla="*/ 2147483647 h 901"/>
                <a:gd name="T12" fmla="*/ 2147483647 w 547"/>
                <a:gd name="T13" fmla="*/ 2147483647 h 901"/>
                <a:gd name="T14" fmla="*/ 2147483647 w 547"/>
                <a:gd name="T15" fmla="*/ 2147483647 h 901"/>
                <a:gd name="T16" fmla="*/ 2147483647 w 547"/>
                <a:gd name="T17" fmla="*/ 2147483647 h 901"/>
                <a:gd name="T18" fmla="*/ 2147483647 w 547"/>
                <a:gd name="T19" fmla="*/ 2147483647 h 901"/>
                <a:gd name="T20" fmla="*/ 2147483647 w 547"/>
                <a:gd name="T21" fmla="*/ 2147483647 h 901"/>
                <a:gd name="T22" fmla="*/ 2147483647 w 547"/>
                <a:gd name="T23" fmla="*/ 2147483647 h 901"/>
                <a:gd name="T24" fmla="*/ 2147483647 w 547"/>
                <a:gd name="T25" fmla="*/ 2147483647 h 901"/>
                <a:gd name="T26" fmla="*/ 2147483647 w 547"/>
                <a:gd name="T27" fmla="*/ 2147483647 h 901"/>
                <a:gd name="T28" fmla="*/ 2147483647 w 547"/>
                <a:gd name="T29" fmla="*/ 2147483647 h 901"/>
                <a:gd name="T30" fmla="*/ 2147483647 w 547"/>
                <a:gd name="T31" fmla="*/ 2147483647 h 901"/>
                <a:gd name="T32" fmla="*/ 2147483647 w 547"/>
                <a:gd name="T33" fmla="*/ 2147483647 h 901"/>
                <a:gd name="T34" fmla="*/ 2147483647 w 547"/>
                <a:gd name="T35" fmla="*/ 2147483647 h 901"/>
                <a:gd name="T36" fmla="*/ 2147483647 w 547"/>
                <a:gd name="T37" fmla="*/ 2147483647 h 901"/>
                <a:gd name="T38" fmla="*/ 2147483647 w 547"/>
                <a:gd name="T39" fmla="*/ 2147483647 h 901"/>
                <a:gd name="T40" fmla="*/ 2147483647 w 547"/>
                <a:gd name="T41" fmla="*/ 2147483647 h 901"/>
                <a:gd name="T42" fmla="*/ 2147483647 w 547"/>
                <a:gd name="T43" fmla="*/ 2147483647 h 901"/>
                <a:gd name="T44" fmla="*/ 2147483647 w 547"/>
                <a:gd name="T45" fmla="*/ 2147483647 h 901"/>
                <a:gd name="T46" fmla="*/ 2147483647 w 547"/>
                <a:gd name="T47" fmla="*/ 2147483647 h 901"/>
                <a:gd name="T48" fmla="*/ 2147483647 w 547"/>
                <a:gd name="T49" fmla="*/ 2147483647 h 901"/>
                <a:gd name="T50" fmla="*/ 2147483647 w 547"/>
                <a:gd name="T51" fmla="*/ 2147483647 h 901"/>
                <a:gd name="T52" fmla="*/ 2147483647 w 547"/>
                <a:gd name="T53" fmla="*/ 2147483647 h 901"/>
                <a:gd name="T54" fmla="*/ 2147483647 w 547"/>
                <a:gd name="T55" fmla="*/ 2147483647 h 901"/>
                <a:gd name="T56" fmla="*/ 2147483647 w 547"/>
                <a:gd name="T57" fmla="*/ 2147483647 h 901"/>
                <a:gd name="T58" fmla="*/ 2147483647 w 547"/>
                <a:gd name="T59" fmla="*/ 2147483647 h 901"/>
                <a:gd name="T60" fmla="*/ 2147483647 w 547"/>
                <a:gd name="T61" fmla="*/ 2147483647 h 901"/>
                <a:gd name="T62" fmla="*/ 2147483647 w 547"/>
                <a:gd name="T63" fmla="*/ 2147483647 h 901"/>
                <a:gd name="T64" fmla="*/ 2147483647 w 547"/>
                <a:gd name="T65" fmla="*/ 2147483647 h 901"/>
                <a:gd name="T66" fmla="*/ 2147483647 w 547"/>
                <a:gd name="T67" fmla="*/ 2147483647 h 901"/>
                <a:gd name="T68" fmla="*/ 2147483647 w 547"/>
                <a:gd name="T69" fmla="*/ 2147483647 h 901"/>
                <a:gd name="T70" fmla="*/ 2147483647 w 547"/>
                <a:gd name="T71" fmla="*/ 2147483647 h 901"/>
                <a:gd name="T72" fmla="*/ 2147483647 w 547"/>
                <a:gd name="T73" fmla="*/ 2147483647 h 901"/>
                <a:gd name="T74" fmla="*/ 2147483647 w 547"/>
                <a:gd name="T75" fmla="*/ 2147483647 h 901"/>
                <a:gd name="T76" fmla="*/ 2147483647 w 547"/>
                <a:gd name="T77" fmla="*/ 2147483647 h 901"/>
                <a:gd name="T78" fmla="*/ 2147483647 w 547"/>
                <a:gd name="T79" fmla="*/ 2147483647 h 901"/>
                <a:gd name="T80" fmla="*/ 2147483647 w 547"/>
                <a:gd name="T81" fmla="*/ 2147483647 h 901"/>
                <a:gd name="T82" fmla="*/ 2147483647 w 547"/>
                <a:gd name="T83" fmla="*/ 2147483647 h 901"/>
                <a:gd name="T84" fmla="*/ 2147483647 w 547"/>
                <a:gd name="T85" fmla="*/ 2147483647 h 901"/>
                <a:gd name="T86" fmla="*/ 2147483647 w 547"/>
                <a:gd name="T87" fmla="*/ 2147483647 h 901"/>
                <a:gd name="T88" fmla="*/ 2147483647 w 547"/>
                <a:gd name="T89" fmla="*/ 0 h 901"/>
                <a:gd name="T90" fmla="*/ 2147483647 w 547"/>
                <a:gd name="T91" fmla="*/ 2147483647 h 901"/>
                <a:gd name="T92" fmla="*/ 2147483647 w 547"/>
                <a:gd name="T93" fmla="*/ 2147483647 h 901"/>
                <a:gd name="T94" fmla="*/ 2147483647 w 547"/>
                <a:gd name="T95" fmla="*/ 2147483647 h 901"/>
                <a:gd name="T96" fmla="*/ 2147483647 w 547"/>
                <a:gd name="T97" fmla="*/ 2147483647 h 901"/>
                <a:gd name="T98" fmla="*/ 2147483647 w 547"/>
                <a:gd name="T99" fmla="*/ 2147483647 h 901"/>
                <a:gd name="T100" fmla="*/ 2147483647 w 547"/>
                <a:gd name="T101" fmla="*/ 2147483647 h 901"/>
                <a:gd name="T102" fmla="*/ 2147483647 w 547"/>
                <a:gd name="T103" fmla="*/ 2147483647 h 901"/>
                <a:gd name="T104" fmla="*/ 2147483647 w 547"/>
                <a:gd name="T105" fmla="*/ 2147483647 h 901"/>
                <a:gd name="T106" fmla="*/ 2147483647 w 547"/>
                <a:gd name="T107" fmla="*/ 2147483647 h 901"/>
                <a:gd name="T108" fmla="*/ 2147483647 w 547"/>
                <a:gd name="T109" fmla="*/ 2147483647 h 901"/>
                <a:gd name="T110" fmla="*/ 2147483647 w 547"/>
                <a:gd name="T111" fmla="*/ 2147483647 h 901"/>
                <a:gd name="T112" fmla="*/ 2147483647 w 547"/>
                <a:gd name="T113" fmla="*/ 2147483647 h 90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47"/>
                <a:gd name="T172" fmla="*/ 0 h 901"/>
                <a:gd name="T173" fmla="*/ 547 w 547"/>
                <a:gd name="T174" fmla="*/ 901 h 90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47" h="901">
                  <a:moveTo>
                    <a:pt x="54" y="817"/>
                  </a:moveTo>
                  <a:lnTo>
                    <a:pt x="131" y="833"/>
                  </a:lnTo>
                  <a:lnTo>
                    <a:pt x="213" y="850"/>
                  </a:lnTo>
                  <a:lnTo>
                    <a:pt x="251" y="857"/>
                  </a:lnTo>
                  <a:lnTo>
                    <a:pt x="305" y="868"/>
                  </a:lnTo>
                  <a:lnTo>
                    <a:pt x="382" y="881"/>
                  </a:lnTo>
                  <a:lnTo>
                    <a:pt x="464" y="895"/>
                  </a:lnTo>
                  <a:lnTo>
                    <a:pt x="505" y="901"/>
                  </a:lnTo>
                  <a:lnTo>
                    <a:pt x="527" y="750"/>
                  </a:lnTo>
                  <a:lnTo>
                    <a:pt x="547" y="613"/>
                  </a:lnTo>
                  <a:lnTo>
                    <a:pt x="536" y="601"/>
                  </a:lnTo>
                  <a:lnTo>
                    <a:pt x="530" y="582"/>
                  </a:lnTo>
                  <a:lnTo>
                    <a:pt x="526" y="579"/>
                  </a:lnTo>
                  <a:lnTo>
                    <a:pt x="516" y="582"/>
                  </a:lnTo>
                  <a:lnTo>
                    <a:pt x="518" y="588"/>
                  </a:lnTo>
                  <a:lnTo>
                    <a:pt x="511" y="594"/>
                  </a:lnTo>
                  <a:lnTo>
                    <a:pt x="514" y="602"/>
                  </a:lnTo>
                  <a:lnTo>
                    <a:pt x="498" y="596"/>
                  </a:lnTo>
                  <a:lnTo>
                    <a:pt x="486" y="599"/>
                  </a:lnTo>
                  <a:lnTo>
                    <a:pt x="481" y="593"/>
                  </a:lnTo>
                  <a:lnTo>
                    <a:pt x="463" y="594"/>
                  </a:lnTo>
                  <a:lnTo>
                    <a:pt x="451" y="588"/>
                  </a:lnTo>
                  <a:lnTo>
                    <a:pt x="443" y="591"/>
                  </a:lnTo>
                  <a:lnTo>
                    <a:pt x="438" y="599"/>
                  </a:lnTo>
                  <a:lnTo>
                    <a:pt x="415" y="588"/>
                  </a:lnTo>
                  <a:lnTo>
                    <a:pt x="408" y="590"/>
                  </a:lnTo>
                  <a:lnTo>
                    <a:pt x="401" y="595"/>
                  </a:lnTo>
                  <a:lnTo>
                    <a:pt x="402" y="601"/>
                  </a:lnTo>
                  <a:lnTo>
                    <a:pt x="400" y="603"/>
                  </a:lnTo>
                  <a:lnTo>
                    <a:pt x="388" y="589"/>
                  </a:lnTo>
                  <a:lnTo>
                    <a:pt x="389" y="581"/>
                  </a:lnTo>
                  <a:lnTo>
                    <a:pt x="385" y="571"/>
                  </a:lnTo>
                  <a:lnTo>
                    <a:pt x="388" y="566"/>
                  </a:lnTo>
                  <a:lnTo>
                    <a:pt x="383" y="551"/>
                  </a:lnTo>
                  <a:lnTo>
                    <a:pt x="376" y="544"/>
                  </a:lnTo>
                  <a:lnTo>
                    <a:pt x="367" y="545"/>
                  </a:lnTo>
                  <a:lnTo>
                    <a:pt x="360" y="536"/>
                  </a:lnTo>
                  <a:lnTo>
                    <a:pt x="359" y="528"/>
                  </a:lnTo>
                  <a:lnTo>
                    <a:pt x="362" y="524"/>
                  </a:lnTo>
                  <a:lnTo>
                    <a:pt x="364" y="518"/>
                  </a:lnTo>
                  <a:lnTo>
                    <a:pt x="361" y="505"/>
                  </a:lnTo>
                  <a:lnTo>
                    <a:pt x="357" y="504"/>
                  </a:lnTo>
                  <a:lnTo>
                    <a:pt x="355" y="493"/>
                  </a:lnTo>
                  <a:lnTo>
                    <a:pt x="348" y="480"/>
                  </a:lnTo>
                  <a:lnTo>
                    <a:pt x="350" y="471"/>
                  </a:lnTo>
                  <a:lnTo>
                    <a:pt x="347" y="465"/>
                  </a:lnTo>
                  <a:lnTo>
                    <a:pt x="350" y="457"/>
                  </a:lnTo>
                  <a:lnTo>
                    <a:pt x="344" y="454"/>
                  </a:lnTo>
                  <a:lnTo>
                    <a:pt x="348" y="444"/>
                  </a:lnTo>
                  <a:lnTo>
                    <a:pt x="334" y="431"/>
                  </a:lnTo>
                  <a:lnTo>
                    <a:pt x="333" y="436"/>
                  </a:lnTo>
                  <a:lnTo>
                    <a:pt x="323" y="443"/>
                  </a:lnTo>
                  <a:lnTo>
                    <a:pt x="312" y="445"/>
                  </a:lnTo>
                  <a:lnTo>
                    <a:pt x="304" y="450"/>
                  </a:lnTo>
                  <a:lnTo>
                    <a:pt x="295" y="439"/>
                  </a:lnTo>
                  <a:lnTo>
                    <a:pt x="287" y="437"/>
                  </a:lnTo>
                  <a:lnTo>
                    <a:pt x="295" y="421"/>
                  </a:lnTo>
                  <a:lnTo>
                    <a:pt x="291" y="412"/>
                  </a:lnTo>
                  <a:lnTo>
                    <a:pt x="308" y="402"/>
                  </a:lnTo>
                  <a:lnTo>
                    <a:pt x="306" y="397"/>
                  </a:lnTo>
                  <a:lnTo>
                    <a:pt x="308" y="391"/>
                  </a:lnTo>
                  <a:lnTo>
                    <a:pt x="303" y="388"/>
                  </a:lnTo>
                  <a:lnTo>
                    <a:pt x="308" y="376"/>
                  </a:lnTo>
                  <a:lnTo>
                    <a:pt x="305" y="369"/>
                  </a:lnTo>
                  <a:lnTo>
                    <a:pt x="311" y="367"/>
                  </a:lnTo>
                  <a:lnTo>
                    <a:pt x="311" y="358"/>
                  </a:lnTo>
                  <a:lnTo>
                    <a:pt x="322" y="338"/>
                  </a:lnTo>
                  <a:lnTo>
                    <a:pt x="322" y="330"/>
                  </a:lnTo>
                  <a:lnTo>
                    <a:pt x="327" y="328"/>
                  </a:lnTo>
                  <a:lnTo>
                    <a:pt x="331" y="314"/>
                  </a:lnTo>
                  <a:lnTo>
                    <a:pt x="310" y="312"/>
                  </a:lnTo>
                  <a:lnTo>
                    <a:pt x="306" y="307"/>
                  </a:lnTo>
                  <a:lnTo>
                    <a:pt x="309" y="303"/>
                  </a:lnTo>
                  <a:lnTo>
                    <a:pt x="306" y="298"/>
                  </a:lnTo>
                  <a:lnTo>
                    <a:pt x="298" y="300"/>
                  </a:lnTo>
                  <a:lnTo>
                    <a:pt x="300" y="294"/>
                  </a:lnTo>
                  <a:lnTo>
                    <a:pt x="290" y="283"/>
                  </a:lnTo>
                  <a:lnTo>
                    <a:pt x="291" y="274"/>
                  </a:lnTo>
                  <a:lnTo>
                    <a:pt x="283" y="265"/>
                  </a:lnTo>
                  <a:lnTo>
                    <a:pt x="268" y="229"/>
                  </a:lnTo>
                  <a:lnTo>
                    <a:pt x="256" y="221"/>
                  </a:lnTo>
                  <a:lnTo>
                    <a:pt x="252" y="209"/>
                  </a:lnTo>
                  <a:lnTo>
                    <a:pt x="242" y="201"/>
                  </a:lnTo>
                  <a:lnTo>
                    <a:pt x="250" y="197"/>
                  </a:lnTo>
                  <a:lnTo>
                    <a:pt x="244" y="186"/>
                  </a:lnTo>
                  <a:lnTo>
                    <a:pt x="251" y="181"/>
                  </a:lnTo>
                  <a:lnTo>
                    <a:pt x="249" y="169"/>
                  </a:lnTo>
                  <a:lnTo>
                    <a:pt x="232" y="130"/>
                  </a:lnTo>
                  <a:lnTo>
                    <a:pt x="258" y="18"/>
                  </a:lnTo>
                  <a:lnTo>
                    <a:pt x="187" y="0"/>
                  </a:lnTo>
                  <a:lnTo>
                    <a:pt x="151" y="146"/>
                  </a:lnTo>
                  <a:lnTo>
                    <a:pt x="116" y="290"/>
                  </a:lnTo>
                  <a:lnTo>
                    <a:pt x="112" y="298"/>
                  </a:lnTo>
                  <a:lnTo>
                    <a:pt x="117" y="323"/>
                  </a:lnTo>
                  <a:lnTo>
                    <a:pt x="110" y="331"/>
                  </a:lnTo>
                  <a:lnTo>
                    <a:pt x="114" y="343"/>
                  </a:lnTo>
                  <a:lnTo>
                    <a:pt x="119" y="366"/>
                  </a:lnTo>
                  <a:lnTo>
                    <a:pt x="134" y="377"/>
                  </a:lnTo>
                  <a:lnTo>
                    <a:pt x="138" y="397"/>
                  </a:lnTo>
                  <a:lnTo>
                    <a:pt x="115" y="422"/>
                  </a:lnTo>
                  <a:lnTo>
                    <a:pt x="106" y="443"/>
                  </a:lnTo>
                  <a:lnTo>
                    <a:pt x="92" y="457"/>
                  </a:lnTo>
                  <a:lnTo>
                    <a:pt x="89" y="469"/>
                  </a:lnTo>
                  <a:lnTo>
                    <a:pt x="82" y="479"/>
                  </a:lnTo>
                  <a:lnTo>
                    <a:pt x="70" y="486"/>
                  </a:lnTo>
                  <a:lnTo>
                    <a:pt x="47" y="512"/>
                  </a:lnTo>
                  <a:lnTo>
                    <a:pt x="44" y="535"/>
                  </a:lnTo>
                  <a:lnTo>
                    <a:pt x="61" y="541"/>
                  </a:lnTo>
                  <a:lnTo>
                    <a:pt x="66" y="555"/>
                  </a:lnTo>
                  <a:lnTo>
                    <a:pt x="57" y="562"/>
                  </a:lnTo>
                  <a:lnTo>
                    <a:pt x="59" y="571"/>
                  </a:lnTo>
                  <a:lnTo>
                    <a:pt x="46" y="592"/>
                  </a:lnTo>
                  <a:lnTo>
                    <a:pt x="0" y="804"/>
                  </a:lnTo>
                  <a:lnTo>
                    <a:pt x="54" y="817"/>
                  </a:lnTo>
                  <a:close/>
                </a:path>
              </a:pathLst>
            </a:custGeom>
            <a:solidFill>
              <a:srgbClr val="026F3F"/>
            </a:solidFill>
            <a:ln w="6350">
              <a:solidFill>
                <a:srgbClr val="95989C"/>
              </a:solidFill>
              <a:round/>
              <a:headEnd/>
              <a:tailEnd/>
            </a:ln>
          </p:spPr>
          <p:txBody>
            <a:bodyPr/>
            <a:lstStyle/>
            <a:p>
              <a:endParaRPr lang="en-US"/>
            </a:p>
          </p:txBody>
        </p:sp>
        <p:sp>
          <p:nvSpPr>
            <p:cNvPr id="70" name="Freeform 80"/>
            <p:cNvSpPr>
              <a:spLocks/>
            </p:cNvSpPr>
            <p:nvPr/>
          </p:nvSpPr>
          <p:spPr bwMode="gray">
            <a:xfrm>
              <a:off x="1474698" y="1702319"/>
              <a:ext cx="1086225" cy="1012064"/>
            </a:xfrm>
            <a:custGeom>
              <a:avLst/>
              <a:gdLst>
                <a:gd name="T0" fmla="*/ 2147483647 w 727"/>
                <a:gd name="T1" fmla="*/ 2147483647 h 648"/>
                <a:gd name="T2" fmla="*/ 2147483647 w 727"/>
                <a:gd name="T3" fmla="*/ 2147483647 h 648"/>
                <a:gd name="T4" fmla="*/ 2147483647 w 727"/>
                <a:gd name="T5" fmla="*/ 2147483647 h 648"/>
                <a:gd name="T6" fmla="*/ 2147483647 w 727"/>
                <a:gd name="T7" fmla="*/ 2147483647 h 648"/>
                <a:gd name="T8" fmla="*/ 2147483647 w 727"/>
                <a:gd name="T9" fmla="*/ 2147483647 h 648"/>
                <a:gd name="T10" fmla="*/ 2147483647 w 727"/>
                <a:gd name="T11" fmla="*/ 2147483647 h 648"/>
                <a:gd name="T12" fmla="*/ 2147483647 w 727"/>
                <a:gd name="T13" fmla="*/ 2147483647 h 648"/>
                <a:gd name="T14" fmla="*/ 2147483647 w 727"/>
                <a:gd name="T15" fmla="*/ 2147483647 h 648"/>
                <a:gd name="T16" fmla="*/ 2147483647 w 727"/>
                <a:gd name="T17" fmla="*/ 2147483647 h 648"/>
                <a:gd name="T18" fmla="*/ 2147483647 w 727"/>
                <a:gd name="T19" fmla="*/ 2147483647 h 648"/>
                <a:gd name="T20" fmla="*/ 2147483647 w 727"/>
                <a:gd name="T21" fmla="*/ 2147483647 h 648"/>
                <a:gd name="T22" fmla="*/ 2147483647 w 727"/>
                <a:gd name="T23" fmla="*/ 2147483647 h 648"/>
                <a:gd name="T24" fmla="*/ 2147483647 w 727"/>
                <a:gd name="T25" fmla="*/ 2147483647 h 648"/>
                <a:gd name="T26" fmla="*/ 2147483647 w 727"/>
                <a:gd name="T27" fmla="*/ 2147483647 h 648"/>
                <a:gd name="T28" fmla="*/ 2147483647 w 727"/>
                <a:gd name="T29" fmla="*/ 0 h 648"/>
                <a:gd name="T30" fmla="*/ 2147483647 w 727"/>
                <a:gd name="T31" fmla="*/ 2147483647 h 648"/>
                <a:gd name="T32" fmla="*/ 2147483647 w 727"/>
                <a:gd name="T33" fmla="*/ 2147483647 h 648"/>
                <a:gd name="T34" fmla="*/ 2147483647 w 727"/>
                <a:gd name="T35" fmla="*/ 2147483647 h 648"/>
                <a:gd name="T36" fmla="*/ 2147483647 w 727"/>
                <a:gd name="T37" fmla="*/ 2147483647 h 648"/>
                <a:gd name="T38" fmla="*/ 2147483647 w 727"/>
                <a:gd name="T39" fmla="*/ 2147483647 h 648"/>
                <a:gd name="T40" fmla="*/ 2147483647 w 727"/>
                <a:gd name="T41" fmla="*/ 2147483647 h 648"/>
                <a:gd name="T42" fmla="*/ 2147483647 w 727"/>
                <a:gd name="T43" fmla="*/ 2147483647 h 648"/>
                <a:gd name="T44" fmla="*/ 2147483647 w 727"/>
                <a:gd name="T45" fmla="*/ 2147483647 h 648"/>
                <a:gd name="T46" fmla="*/ 2147483647 w 727"/>
                <a:gd name="T47" fmla="*/ 2147483647 h 648"/>
                <a:gd name="T48" fmla="*/ 2147483647 w 727"/>
                <a:gd name="T49" fmla="*/ 2147483647 h 648"/>
                <a:gd name="T50" fmla="*/ 2147483647 w 727"/>
                <a:gd name="T51" fmla="*/ 2147483647 h 648"/>
                <a:gd name="T52" fmla="*/ 2147483647 w 727"/>
                <a:gd name="T53" fmla="*/ 2147483647 h 648"/>
                <a:gd name="T54" fmla="*/ 2147483647 w 727"/>
                <a:gd name="T55" fmla="*/ 2147483647 h 648"/>
                <a:gd name="T56" fmla="*/ 2147483647 w 727"/>
                <a:gd name="T57" fmla="*/ 2147483647 h 648"/>
                <a:gd name="T58" fmla="*/ 2147483647 w 727"/>
                <a:gd name="T59" fmla="*/ 2147483647 h 648"/>
                <a:gd name="T60" fmla="*/ 2147483647 w 727"/>
                <a:gd name="T61" fmla="*/ 2147483647 h 648"/>
                <a:gd name="T62" fmla="*/ 2147483647 w 727"/>
                <a:gd name="T63" fmla="*/ 2147483647 h 648"/>
                <a:gd name="T64" fmla="*/ 2147483647 w 727"/>
                <a:gd name="T65" fmla="*/ 2147483647 h 648"/>
                <a:gd name="T66" fmla="*/ 2147483647 w 727"/>
                <a:gd name="T67" fmla="*/ 2147483647 h 648"/>
                <a:gd name="T68" fmla="*/ 2147483647 w 727"/>
                <a:gd name="T69" fmla="*/ 2147483647 h 64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7"/>
                <a:gd name="T106" fmla="*/ 0 h 648"/>
                <a:gd name="T107" fmla="*/ 727 w 727"/>
                <a:gd name="T108" fmla="*/ 648 h 64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7" h="648">
                  <a:moveTo>
                    <a:pt x="340" y="583"/>
                  </a:moveTo>
                  <a:lnTo>
                    <a:pt x="262" y="560"/>
                  </a:lnTo>
                  <a:lnTo>
                    <a:pt x="182" y="535"/>
                  </a:lnTo>
                  <a:lnTo>
                    <a:pt x="81" y="502"/>
                  </a:lnTo>
                  <a:lnTo>
                    <a:pt x="2" y="475"/>
                  </a:lnTo>
                  <a:lnTo>
                    <a:pt x="2" y="468"/>
                  </a:lnTo>
                  <a:lnTo>
                    <a:pt x="0" y="431"/>
                  </a:lnTo>
                  <a:lnTo>
                    <a:pt x="10" y="390"/>
                  </a:lnTo>
                  <a:lnTo>
                    <a:pt x="13" y="364"/>
                  </a:lnTo>
                  <a:lnTo>
                    <a:pt x="34" y="326"/>
                  </a:lnTo>
                  <a:lnTo>
                    <a:pt x="45" y="313"/>
                  </a:lnTo>
                  <a:lnTo>
                    <a:pt x="58" y="310"/>
                  </a:lnTo>
                  <a:lnTo>
                    <a:pt x="60" y="298"/>
                  </a:lnTo>
                  <a:lnTo>
                    <a:pt x="57" y="296"/>
                  </a:lnTo>
                  <a:lnTo>
                    <a:pt x="58" y="294"/>
                  </a:lnTo>
                  <a:lnTo>
                    <a:pt x="62" y="282"/>
                  </a:lnTo>
                  <a:lnTo>
                    <a:pt x="83" y="246"/>
                  </a:lnTo>
                  <a:lnTo>
                    <a:pt x="90" y="228"/>
                  </a:lnTo>
                  <a:lnTo>
                    <a:pt x="97" y="214"/>
                  </a:lnTo>
                  <a:lnTo>
                    <a:pt x="117" y="148"/>
                  </a:lnTo>
                  <a:lnTo>
                    <a:pt x="129" y="131"/>
                  </a:lnTo>
                  <a:lnTo>
                    <a:pt x="145" y="84"/>
                  </a:lnTo>
                  <a:lnTo>
                    <a:pt x="155" y="72"/>
                  </a:lnTo>
                  <a:lnTo>
                    <a:pt x="159" y="55"/>
                  </a:lnTo>
                  <a:lnTo>
                    <a:pt x="164" y="47"/>
                  </a:lnTo>
                  <a:lnTo>
                    <a:pt x="161" y="42"/>
                  </a:lnTo>
                  <a:lnTo>
                    <a:pt x="163" y="31"/>
                  </a:lnTo>
                  <a:lnTo>
                    <a:pt x="172" y="8"/>
                  </a:lnTo>
                  <a:lnTo>
                    <a:pt x="177" y="2"/>
                  </a:lnTo>
                  <a:lnTo>
                    <a:pt x="182" y="0"/>
                  </a:lnTo>
                  <a:lnTo>
                    <a:pt x="210" y="7"/>
                  </a:lnTo>
                  <a:lnTo>
                    <a:pt x="223" y="19"/>
                  </a:lnTo>
                  <a:lnTo>
                    <a:pt x="227" y="15"/>
                  </a:lnTo>
                  <a:lnTo>
                    <a:pt x="244" y="38"/>
                  </a:lnTo>
                  <a:lnTo>
                    <a:pt x="246" y="50"/>
                  </a:lnTo>
                  <a:lnTo>
                    <a:pt x="240" y="89"/>
                  </a:lnTo>
                  <a:lnTo>
                    <a:pt x="272" y="112"/>
                  </a:lnTo>
                  <a:lnTo>
                    <a:pt x="297" y="112"/>
                  </a:lnTo>
                  <a:lnTo>
                    <a:pt x="314" y="107"/>
                  </a:lnTo>
                  <a:lnTo>
                    <a:pt x="353" y="120"/>
                  </a:lnTo>
                  <a:lnTo>
                    <a:pt x="361" y="135"/>
                  </a:lnTo>
                  <a:lnTo>
                    <a:pt x="407" y="133"/>
                  </a:lnTo>
                  <a:lnTo>
                    <a:pt x="417" y="141"/>
                  </a:lnTo>
                  <a:lnTo>
                    <a:pt x="437" y="144"/>
                  </a:lnTo>
                  <a:lnTo>
                    <a:pt x="461" y="139"/>
                  </a:lnTo>
                  <a:lnTo>
                    <a:pt x="484" y="143"/>
                  </a:lnTo>
                  <a:lnTo>
                    <a:pt x="492" y="137"/>
                  </a:lnTo>
                  <a:lnTo>
                    <a:pt x="531" y="146"/>
                  </a:lnTo>
                  <a:lnTo>
                    <a:pt x="539" y="142"/>
                  </a:lnTo>
                  <a:lnTo>
                    <a:pt x="704" y="186"/>
                  </a:lnTo>
                  <a:lnTo>
                    <a:pt x="709" y="209"/>
                  </a:lnTo>
                  <a:lnTo>
                    <a:pt x="724" y="220"/>
                  </a:lnTo>
                  <a:lnTo>
                    <a:pt x="727" y="240"/>
                  </a:lnTo>
                  <a:lnTo>
                    <a:pt x="705" y="265"/>
                  </a:lnTo>
                  <a:lnTo>
                    <a:pt x="695" y="286"/>
                  </a:lnTo>
                  <a:lnTo>
                    <a:pt x="681" y="300"/>
                  </a:lnTo>
                  <a:lnTo>
                    <a:pt x="679" y="312"/>
                  </a:lnTo>
                  <a:lnTo>
                    <a:pt x="672" y="322"/>
                  </a:lnTo>
                  <a:lnTo>
                    <a:pt x="659" y="329"/>
                  </a:lnTo>
                  <a:lnTo>
                    <a:pt x="637" y="355"/>
                  </a:lnTo>
                  <a:lnTo>
                    <a:pt x="634" y="378"/>
                  </a:lnTo>
                  <a:lnTo>
                    <a:pt x="650" y="385"/>
                  </a:lnTo>
                  <a:lnTo>
                    <a:pt x="655" y="398"/>
                  </a:lnTo>
                  <a:lnTo>
                    <a:pt x="647" y="405"/>
                  </a:lnTo>
                  <a:lnTo>
                    <a:pt x="648" y="415"/>
                  </a:lnTo>
                  <a:lnTo>
                    <a:pt x="636" y="435"/>
                  </a:lnTo>
                  <a:lnTo>
                    <a:pt x="589" y="648"/>
                  </a:lnTo>
                  <a:lnTo>
                    <a:pt x="551" y="639"/>
                  </a:lnTo>
                  <a:lnTo>
                    <a:pt x="469" y="618"/>
                  </a:lnTo>
                  <a:lnTo>
                    <a:pt x="393" y="598"/>
                  </a:lnTo>
                  <a:lnTo>
                    <a:pt x="340" y="583"/>
                  </a:lnTo>
                  <a:close/>
                </a:path>
              </a:pathLst>
            </a:custGeom>
            <a:solidFill>
              <a:srgbClr val="DBFEBC"/>
            </a:solidFill>
            <a:ln w="6350">
              <a:solidFill>
                <a:srgbClr val="969696"/>
              </a:solidFill>
              <a:round/>
              <a:headEnd/>
              <a:tailEnd/>
            </a:ln>
          </p:spPr>
          <p:txBody>
            <a:bodyPr/>
            <a:lstStyle/>
            <a:p>
              <a:endParaRPr lang="en-US"/>
            </a:p>
          </p:txBody>
        </p:sp>
        <p:sp>
          <p:nvSpPr>
            <p:cNvPr id="71" name="Freeform 81"/>
            <p:cNvSpPr>
              <a:spLocks/>
            </p:cNvSpPr>
            <p:nvPr/>
          </p:nvSpPr>
          <p:spPr bwMode="gray">
            <a:xfrm>
              <a:off x="1860181" y="2611302"/>
              <a:ext cx="871072" cy="1455625"/>
            </a:xfrm>
            <a:custGeom>
              <a:avLst/>
              <a:gdLst>
                <a:gd name="T0" fmla="*/ 2147483647 w 583"/>
                <a:gd name="T1" fmla="*/ 2147483647 h 932"/>
                <a:gd name="T2" fmla="*/ 2147483647 w 583"/>
                <a:gd name="T3" fmla="*/ 2147483647 h 932"/>
                <a:gd name="T4" fmla="*/ 2147483647 w 583"/>
                <a:gd name="T5" fmla="*/ 2147483647 h 932"/>
                <a:gd name="T6" fmla="*/ 2147483647 w 583"/>
                <a:gd name="T7" fmla="*/ 2147483647 h 932"/>
                <a:gd name="T8" fmla="*/ 2147483647 w 583"/>
                <a:gd name="T9" fmla="*/ 2147483647 h 932"/>
                <a:gd name="T10" fmla="*/ 2147483647 w 583"/>
                <a:gd name="T11" fmla="*/ 2147483647 h 932"/>
                <a:gd name="T12" fmla="*/ 0 w 583"/>
                <a:gd name="T13" fmla="*/ 2147483647 h 932"/>
                <a:gd name="T14" fmla="*/ 2147483647 w 583"/>
                <a:gd name="T15" fmla="*/ 2147483647 h 932"/>
                <a:gd name="T16" fmla="*/ 2147483647 w 583"/>
                <a:gd name="T17" fmla="*/ 2147483647 h 932"/>
                <a:gd name="T18" fmla="*/ 2147483647 w 583"/>
                <a:gd name="T19" fmla="*/ 0 h 932"/>
                <a:gd name="T20" fmla="*/ 2147483647 w 583"/>
                <a:gd name="T21" fmla="*/ 2147483647 h 932"/>
                <a:gd name="T22" fmla="*/ 2147483647 w 583"/>
                <a:gd name="T23" fmla="*/ 2147483647 h 932"/>
                <a:gd name="T24" fmla="*/ 2147483647 w 583"/>
                <a:gd name="T25" fmla="*/ 2147483647 h 932"/>
                <a:gd name="T26" fmla="*/ 2147483647 w 583"/>
                <a:gd name="T27" fmla="*/ 2147483647 h 932"/>
                <a:gd name="T28" fmla="*/ 2147483647 w 583"/>
                <a:gd name="T29" fmla="*/ 2147483647 h 932"/>
                <a:gd name="T30" fmla="*/ 2147483647 w 583"/>
                <a:gd name="T31" fmla="*/ 2147483647 h 932"/>
                <a:gd name="T32" fmla="*/ 2147483647 w 583"/>
                <a:gd name="T33" fmla="*/ 2147483647 h 932"/>
                <a:gd name="T34" fmla="*/ 2147483647 w 583"/>
                <a:gd name="T35" fmla="*/ 2147483647 h 932"/>
                <a:gd name="T36" fmla="*/ 2147483647 w 583"/>
                <a:gd name="T37" fmla="*/ 2147483647 h 932"/>
                <a:gd name="T38" fmla="*/ 2147483647 w 583"/>
                <a:gd name="T39" fmla="*/ 2147483647 h 932"/>
                <a:gd name="T40" fmla="*/ 2147483647 w 583"/>
                <a:gd name="T41" fmla="*/ 2147483647 h 932"/>
                <a:gd name="T42" fmla="*/ 2147483647 w 583"/>
                <a:gd name="T43" fmla="*/ 2147483647 h 932"/>
                <a:gd name="T44" fmla="*/ 2147483647 w 583"/>
                <a:gd name="T45" fmla="*/ 2147483647 h 932"/>
                <a:gd name="T46" fmla="*/ 2147483647 w 583"/>
                <a:gd name="T47" fmla="*/ 2147483647 h 932"/>
                <a:gd name="T48" fmla="*/ 2147483647 w 583"/>
                <a:gd name="T49" fmla="*/ 2147483647 h 932"/>
                <a:gd name="T50" fmla="*/ 2147483647 w 583"/>
                <a:gd name="T51" fmla="*/ 2147483647 h 932"/>
                <a:gd name="T52" fmla="*/ 2147483647 w 583"/>
                <a:gd name="T53" fmla="*/ 2147483647 h 932"/>
                <a:gd name="T54" fmla="*/ 2147483647 w 583"/>
                <a:gd name="T55" fmla="*/ 2147483647 h 932"/>
                <a:gd name="T56" fmla="*/ 2147483647 w 583"/>
                <a:gd name="T57" fmla="*/ 2147483647 h 932"/>
                <a:gd name="T58" fmla="*/ 2147483647 w 583"/>
                <a:gd name="T59" fmla="*/ 2147483647 h 932"/>
                <a:gd name="T60" fmla="*/ 2147483647 w 583"/>
                <a:gd name="T61" fmla="*/ 2147483647 h 932"/>
                <a:gd name="T62" fmla="*/ 2147483647 w 583"/>
                <a:gd name="T63" fmla="*/ 2147483647 h 932"/>
                <a:gd name="T64" fmla="*/ 2147483647 w 583"/>
                <a:gd name="T65" fmla="*/ 2147483647 h 932"/>
                <a:gd name="T66" fmla="*/ 2147483647 w 583"/>
                <a:gd name="T67" fmla="*/ 2147483647 h 932"/>
                <a:gd name="T68" fmla="*/ 2147483647 w 583"/>
                <a:gd name="T69" fmla="*/ 2147483647 h 932"/>
                <a:gd name="T70" fmla="*/ 2147483647 w 583"/>
                <a:gd name="T71" fmla="*/ 2147483647 h 932"/>
                <a:gd name="T72" fmla="*/ 2147483647 w 583"/>
                <a:gd name="T73" fmla="*/ 2147483647 h 932"/>
                <a:gd name="T74" fmla="*/ 2147483647 w 583"/>
                <a:gd name="T75" fmla="*/ 2147483647 h 932"/>
                <a:gd name="T76" fmla="*/ 2147483647 w 583"/>
                <a:gd name="T77" fmla="*/ 2147483647 h 932"/>
                <a:gd name="T78" fmla="*/ 2147483647 w 583"/>
                <a:gd name="T79" fmla="*/ 2147483647 h 93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83"/>
                <a:gd name="T121" fmla="*/ 0 h 932"/>
                <a:gd name="T122" fmla="*/ 583 w 583"/>
                <a:gd name="T123" fmla="*/ 932 h 93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83" h="932">
                  <a:moveTo>
                    <a:pt x="324" y="829"/>
                  </a:moveTo>
                  <a:lnTo>
                    <a:pt x="264" y="746"/>
                  </a:lnTo>
                  <a:lnTo>
                    <a:pt x="207" y="668"/>
                  </a:lnTo>
                  <a:lnTo>
                    <a:pt x="157" y="596"/>
                  </a:lnTo>
                  <a:lnTo>
                    <a:pt x="105" y="519"/>
                  </a:lnTo>
                  <a:lnTo>
                    <a:pt x="50" y="434"/>
                  </a:lnTo>
                  <a:lnTo>
                    <a:pt x="0" y="353"/>
                  </a:lnTo>
                  <a:lnTo>
                    <a:pt x="27" y="233"/>
                  </a:lnTo>
                  <a:lnTo>
                    <a:pt x="53" y="123"/>
                  </a:lnTo>
                  <a:lnTo>
                    <a:pt x="82" y="0"/>
                  </a:lnTo>
                  <a:lnTo>
                    <a:pt x="135" y="15"/>
                  </a:lnTo>
                  <a:lnTo>
                    <a:pt x="213" y="36"/>
                  </a:lnTo>
                  <a:lnTo>
                    <a:pt x="293" y="56"/>
                  </a:lnTo>
                  <a:lnTo>
                    <a:pt x="332" y="65"/>
                  </a:lnTo>
                  <a:lnTo>
                    <a:pt x="386" y="78"/>
                  </a:lnTo>
                  <a:lnTo>
                    <a:pt x="463" y="95"/>
                  </a:lnTo>
                  <a:lnTo>
                    <a:pt x="544" y="111"/>
                  </a:lnTo>
                  <a:lnTo>
                    <a:pt x="583" y="118"/>
                  </a:lnTo>
                  <a:lnTo>
                    <a:pt x="564" y="226"/>
                  </a:lnTo>
                  <a:lnTo>
                    <a:pt x="546" y="339"/>
                  </a:lnTo>
                  <a:lnTo>
                    <a:pt x="529" y="443"/>
                  </a:lnTo>
                  <a:lnTo>
                    <a:pt x="513" y="540"/>
                  </a:lnTo>
                  <a:lnTo>
                    <a:pt x="497" y="648"/>
                  </a:lnTo>
                  <a:lnTo>
                    <a:pt x="489" y="704"/>
                  </a:lnTo>
                  <a:lnTo>
                    <a:pt x="475" y="800"/>
                  </a:lnTo>
                  <a:lnTo>
                    <a:pt x="466" y="814"/>
                  </a:lnTo>
                  <a:lnTo>
                    <a:pt x="461" y="817"/>
                  </a:lnTo>
                  <a:lnTo>
                    <a:pt x="452" y="815"/>
                  </a:lnTo>
                  <a:lnTo>
                    <a:pt x="446" y="801"/>
                  </a:lnTo>
                  <a:lnTo>
                    <a:pt x="437" y="801"/>
                  </a:lnTo>
                  <a:lnTo>
                    <a:pt x="428" y="795"/>
                  </a:lnTo>
                  <a:lnTo>
                    <a:pt x="414" y="808"/>
                  </a:lnTo>
                  <a:lnTo>
                    <a:pt x="409" y="817"/>
                  </a:lnTo>
                  <a:lnTo>
                    <a:pt x="413" y="827"/>
                  </a:lnTo>
                  <a:lnTo>
                    <a:pt x="408" y="844"/>
                  </a:lnTo>
                  <a:lnTo>
                    <a:pt x="412" y="892"/>
                  </a:lnTo>
                  <a:lnTo>
                    <a:pt x="409" y="914"/>
                  </a:lnTo>
                  <a:lnTo>
                    <a:pt x="402" y="916"/>
                  </a:lnTo>
                  <a:lnTo>
                    <a:pt x="401" y="932"/>
                  </a:lnTo>
                  <a:lnTo>
                    <a:pt x="324" y="829"/>
                  </a:lnTo>
                  <a:close/>
                </a:path>
              </a:pathLst>
            </a:custGeom>
            <a:solidFill>
              <a:srgbClr val="FFFFFF"/>
            </a:solidFill>
            <a:ln w="6350">
              <a:solidFill>
                <a:srgbClr val="969696"/>
              </a:solidFill>
              <a:round/>
              <a:headEnd/>
              <a:tailEnd/>
            </a:ln>
          </p:spPr>
          <p:txBody>
            <a:bodyPr/>
            <a:lstStyle/>
            <a:p>
              <a:endParaRPr lang="en-US"/>
            </a:p>
          </p:txBody>
        </p:sp>
        <p:sp>
          <p:nvSpPr>
            <p:cNvPr id="72" name="Freeform 82"/>
            <p:cNvSpPr>
              <a:spLocks/>
            </p:cNvSpPr>
            <p:nvPr/>
          </p:nvSpPr>
          <p:spPr bwMode="gray">
            <a:xfrm>
              <a:off x="3550031" y="3954476"/>
              <a:ext cx="1937874" cy="1885127"/>
            </a:xfrm>
            <a:custGeom>
              <a:avLst/>
              <a:gdLst>
                <a:gd name="T0" fmla="*/ 2147483647 w 1297"/>
                <a:gd name="T1" fmla="*/ 2147483647 h 1207"/>
                <a:gd name="T2" fmla="*/ 2147483647 w 1297"/>
                <a:gd name="T3" fmla="*/ 2147483647 h 1207"/>
                <a:gd name="T4" fmla="*/ 2147483647 w 1297"/>
                <a:gd name="T5" fmla="*/ 2147483647 h 1207"/>
                <a:gd name="T6" fmla="*/ 2147483647 w 1297"/>
                <a:gd name="T7" fmla="*/ 2147483647 h 1207"/>
                <a:gd name="T8" fmla="*/ 2147483647 w 1297"/>
                <a:gd name="T9" fmla="*/ 2147483647 h 1207"/>
                <a:gd name="T10" fmla="*/ 2147483647 w 1297"/>
                <a:gd name="T11" fmla="*/ 2147483647 h 1207"/>
                <a:gd name="T12" fmla="*/ 2147483647 w 1297"/>
                <a:gd name="T13" fmla="*/ 2147483647 h 1207"/>
                <a:gd name="T14" fmla="*/ 2147483647 w 1297"/>
                <a:gd name="T15" fmla="*/ 2147483647 h 1207"/>
                <a:gd name="T16" fmla="*/ 2147483647 w 1297"/>
                <a:gd name="T17" fmla="*/ 2147483647 h 1207"/>
                <a:gd name="T18" fmla="*/ 2147483647 w 1297"/>
                <a:gd name="T19" fmla="*/ 2147483647 h 1207"/>
                <a:gd name="T20" fmla="*/ 2147483647 w 1297"/>
                <a:gd name="T21" fmla="*/ 2147483647 h 1207"/>
                <a:gd name="T22" fmla="*/ 2147483647 w 1297"/>
                <a:gd name="T23" fmla="*/ 2147483647 h 1207"/>
                <a:gd name="T24" fmla="*/ 2147483647 w 1297"/>
                <a:gd name="T25" fmla="*/ 2147483647 h 1207"/>
                <a:gd name="T26" fmla="*/ 2147483647 w 1297"/>
                <a:gd name="T27" fmla="*/ 2147483647 h 1207"/>
                <a:gd name="T28" fmla="*/ 2147483647 w 1297"/>
                <a:gd name="T29" fmla="*/ 2147483647 h 1207"/>
                <a:gd name="T30" fmla="*/ 2147483647 w 1297"/>
                <a:gd name="T31" fmla="*/ 2147483647 h 1207"/>
                <a:gd name="T32" fmla="*/ 2147483647 w 1297"/>
                <a:gd name="T33" fmla="*/ 2147483647 h 1207"/>
                <a:gd name="T34" fmla="*/ 2147483647 w 1297"/>
                <a:gd name="T35" fmla="*/ 2147483647 h 1207"/>
                <a:gd name="T36" fmla="*/ 2147483647 w 1297"/>
                <a:gd name="T37" fmla="*/ 2147483647 h 1207"/>
                <a:gd name="T38" fmla="*/ 2147483647 w 1297"/>
                <a:gd name="T39" fmla="*/ 2147483647 h 1207"/>
                <a:gd name="T40" fmla="*/ 2147483647 w 1297"/>
                <a:gd name="T41" fmla="*/ 2147483647 h 1207"/>
                <a:gd name="T42" fmla="*/ 2147483647 w 1297"/>
                <a:gd name="T43" fmla="*/ 2147483647 h 1207"/>
                <a:gd name="T44" fmla="*/ 2147483647 w 1297"/>
                <a:gd name="T45" fmla="*/ 2147483647 h 1207"/>
                <a:gd name="T46" fmla="*/ 2147483647 w 1297"/>
                <a:gd name="T47" fmla="*/ 2147483647 h 1207"/>
                <a:gd name="T48" fmla="*/ 2147483647 w 1297"/>
                <a:gd name="T49" fmla="*/ 2147483647 h 1207"/>
                <a:gd name="T50" fmla="*/ 2147483647 w 1297"/>
                <a:gd name="T51" fmla="*/ 2147483647 h 1207"/>
                <a:gd name="T52" fmla="*/ 2147483647 w 1297"/>
                <a:gd name="T53" fmla="*/ 2147483647 h 1207"/>
                <a:gd name="T54" fmla="*/ 2147483647 w 1297"/>
                <a:gd name="T55" fmla="*/ 2147483647 h 1207"/>
                <a:gd name="T56" fmla="*/ 2147483647 w 1297"/>
                <a:gd name="T57" fmla="*/ 2147483647 h 1207"/>
                <a:gd name="T58" fmla="*/ 2147483647 w 1297"/>
                <a:gd name="T59" fmla="*/ 2147483647 h 1207"/>
                <a:gd name="T60" fmla="*/ 2147483647 w 1297"/>
                <a:gd name="T61" fmla="*/ 2147483647 h 1207"/>
                <a:gd name="T62" fmla="*/ 2147483647 w 1297"/>
                <a:gd name="T63" fmla="*/ 2147483647 h 1207"/>
                <a:gd name="T64" fmla="*/ 2147483647 w 1297"/>
                <a:gd name="T65" fmla="*/ 2147483647 h 1207"/>
                <a:gd name="T66" fmla="*/ 2147483647 w 1297"/>
                <a:gd name="T67" fmla="*/ 2147483647 h 1207"/>
                <a:gd name="T68" fmla="*/ 2147483647 w 1297"/>
                <a:gd name="T69" fmla="*/ 2147483647 h 1207"/>
                <a:gd name="T70" fmla="*/ 2147483647 w 1297"/>
                <a:gd name="T71" fmla="*/ 2147483647 h 1207"/>
                <a:gd name="T72" fmla="*/ 2147483647 w 1297"/>
                <a:gd name="T73" fmla="*/ 2147483647 h 1207"/>
                <a:gd name="T74" fmla="*/ 2147483647 w 1297"/>
                <a:gd name="T75" fmla="*/ 2147483647 h 1207"/>
                <a:gd name="T76" fmla="*/ 2147483647 w 1297"/>
                <a:gd name="T77" fmla="*/ 2147483647 h 1207"/>
                <a:gd name="T78" fmla="*/ 2147483647 w 1297"/>
                <a:gd name="T79" fmla="*/ 2147483647 h 1207"/>
                <a:gd name="T80" fmla="*/ 2147483647 w 1297"/>
                <a:gd name="T81" fmla="*/ 2147483647 h 1207"/>
                <a:gd name="T82" fmla="*/ 2147483647 w 1297"/>
                <a:gd name="T83" fmla="*/ 2147483647 h 1207"/>
                <a:gd name="T84" fmla="*/ 2147483647 w 1297"/>
                <a:gd name="T85" fmla="*/ 2147483647 h 1207"/>
                <a:gd name="T86" fmla="*/ 2147483647 w 1297"/>
                <a:gd name="T87" fmla="*/ 2147483647 h 1207"/>
                <a:gd name="T88" fmla="*/ 2147483647 w 1297"/>
                <a:gd name="T89" fmla="*/ 2147483647 h 1207"/>
                <a:gd name="T90" fmla="*/ 2147483647 w 1297"/>
                <a:gd name="T91" fmla="*/ 2147483647 h 1207"/>
                <a:gd name="T92" fmla="*/ 2147483647 w 1297"/>
                <a:gd name="T93" fmla="*/ 0 h 1207"/>
                <a:gd name="T94" fmla="*/ 2147483647 w 1297"/>
                <a:gd name="T95" fmla="*/ 2147483647 h 1207"/>
                <a:gd name="T96" fmla="*/ 2147483647 w 1297"/>
                <a:gd name="T97" fmla="*/ 2147483647 h 1207"/>
                <a:gd name="T98" fmla="*/ 2147483647 w 1297"/>
                <a:gd name="T99" fmla="*/ 2147483647 h 120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297"/>
                <a:gd name="T151" fmla="*/ 0 h 1207"/>
                <a:gd name="T152" fmla="*/ 1297 w 1297"/>
                <a:gd name="T153" fmla="*/ 1207 h 120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297" h="1207">
                  <a:moveTo>
                    <a:pt x="5" y="525"/>
                  </a:moveTo>
                  <a:lnTo>
                    <a:pt x="24" y="537"/>
                  </a:lnTo>
                  <a:lnTo>
                    <a:pt x="31" y="542"/>
                  </a:lnTo>
                  <a:lnTo>
                    <a:pt x="43" y="565"/>
                  </a:lnTo>
                  <a:lnTo>
                    <a:pt x="66" y="576"/>
                  </a:lnTo>
                  <a:lnTo>
                    <a:pt x="80" y="600"/>
                  </a:lnTo>
                  <a:lnTo>
                    <a:pt x="115" y="633"/>
                  </a:lnTo>
                  <a:lnTo>
                    <a:pt x="166" y="670"/>
                  </a:lnTo>
                  <a:lnTo>
                    <a:pt x="191" y="763"/>
                  </a:lnTo>
                  <a:lnTo>
                    <a:pt x="217" y="798"/>
                  </a:lnTo>
                  <a:lnTo>
                    <a:pt x="249" y="828"/>
                  </a:lnTo>
                  <a:lnTo>
                    <a:pt x="295" y="859"/>
                  </a:lnTo>
                  <a:lnTo>
                    <a:pt x="337" y="866"/>
                  </a:lnTo>
                  <a:lnTo>
                    <a:pt x="380" y="782"/>
                  </a:lnTo>
                  <a:lnTo>
                    <a:pt x="386" y="774"/>
                  </a:lnTo>
                  <a:lnTo>
                    <a:pt x="407" y="767"/>
                  </a:lnTo>
                  <a:lnTo>
                    <a:pt x="426" y="772"/>
                  </a:lnTo>
                  <a:lnTo>
                    <a:pt x="509" y="769"/>
                  </a:lnTo>
                  <a:lnTo>
                    <a:pt x="522" y="785"/>
                  </a:lnTo>
                  <a:lnTo>
                    <a:pt x="555" y="815"/>
                  </a:lnTo>
                  <a:lnTo>
                    <a:pt x="566" y="834"/>
                  </a:lnTo>
                  <a:lnTo>
                    <a:pt x="586" y="847"/>
                  </a:lnTo>
                  <a:lnTo>
                    <a:pt x="624" y="932"/>
                  </a:lnTo>
                  <a:lnTo>
                    <a:pt x="655" y="963"/>
                  </a:lnTo>
                  <a:lnTo>
                    <a:pt x="673" y="998"/>
                  </a:lnTo>
                  <a:lnTo>
                    <a:pt x="705" y="1018"/>
                  </a:lnTo>
                  <a:lnTo>
                    <a:pt x="736" y="1106"/>
                  </a:lnTo>
                  <a:lnTo>
                    <a:pt x="769" y="1153"/>
                  </a:lnTo>
                  <a:lnTo>
                    <a:pt x="802" y="1173"/>
                  </a:lnTo>
                  <a:lnTo>
                    <a:pt x="829" y="1175"/>
                  </a:lnTo>
                  <a:lnTo>
                    <a:pt x="858" y="1190"/>
                  </a:lnTo>
                  <a:lnTo>
                    <a:pt x="908" y="1191"/>
                  </a:lnTo>
                  <a:lnTo>
                    <a:pt x="945" y="1206"/>
                  </a:lnTo>
                  <a:lnTo>
                    <a:pt x="978" y="1207"/>
                  </a:lnTo>
                  <a:lnTo>
                    <a:pt x="979" y="1203"/>
                  </a:lnTo>
                  <a:lnTo>
                    <a:pt x="971" y="1197"/>
                  </a:lnTo>
                  <a:lnTo>
                    <a:pt x="960" y="1177"/>
                  </a:lnTo>
                  <a:lnTo>
                    <a:pt x="956" y="1163"/>
                  </a:lnTo>
                  <a:lnTo>
                    <a:pt x="954" y="1161"/>
                  </a:lnTo>
                  <a:lnTo>
                    <a:pt x="939" y="1112"/>
                  </a:lnTo>
                  <a:lnTo>
                    <a:pt x="937" y="1095"/>
                  </a:lnTo>
                  <a:lnTo>
                    <a:pt x="945" y="1088"/>
                  </a:lnTo>
                  <a:lnTo>
                    <a:pt x="945" y="1066"/>
                  </a:lnTo>
                  <a:lnTo>
                    <a:pt x="943" y="1063"/>
                  </a:lnTo>
                  <a:lnTo>
                    <a:pt x="930" y="1061"/>
                  </a:lnTo>
                  <a:lnTo>
                    <a:pt x="925" y="1058"/>
                  </a:lnTo>
                  <a:lnTo>
                    <a:pt x="927" y="1051"/>
                  </a:lnTo>
                  <a:lnTo>
                    <a:pt x="940" y="1050"/>
                  </a:lnTo>
                  <a:lnTo>
                    <a:pt x="946" y="1055"/>
                  </a:lnTo>
                  <a:lnTo>
                    <a:pt x="954" y="1049"/>
                  </a:lnTo>
                  <a:lnTo>
                    <a:pt x="956" y="1034"/>
                  </a:lnTo>
                  <a:lnTo>
                    <a:pt x="956" y="1010"/>
                  </a:lnTo>
                  <a:lnTo>
                    <a:pt x="945" y="992"/>
                  </a:lnTo>
                  <a:lnTo>
                    <a:pt x="971" y="986"/>
                  </a:lnTo>
                  <a:lnTo>
                    <a:pt x="980" y="967"/>
                  </a:lnTo>
                  <a:lnTo>
                    <a:pt x="978" y="963"/>
                  </a:lnTo>
                  <a:lnTo>
                    <a:pt x="968" y="966"/>
                  </a:lnTo>
                  <a:lnTo>
                    <a:pt x="968" y="958"/>
                  </a:lnTo>
                  <a:lnTo>
                    <a:pt x="985" y="946"/>
                  </a:lnTo>
                  <a:lnTo>
                    <a:pt x="992" y="946"/>
                  </a:lnTo>
                  <a:lnTo>
                    <a:pt x="1002" y="934"/>
                  </a:lnTo>
                  <a:lnTo>
                    <a:pt x="1003" y="928"/>
                  </a:lnTo>
                  <a:lnTo>
                    <a:pt x="1007" y="922"/>
                  </a:lnTo>
                  <a:lnTo>
                    <a:pt x="1025" y="920"/>
                  </a:lnTo>
                  <a:lnTo>
                    <a:pt x="1031" y="915"/>
                  </a:lnTo>
                  <a:lnTo>
                    <a:pt x="1032" y="908"/>
                  </a:lnTo>
                  <a:lnTo>
                    <a:pt x="1022" y="900"/>
                  </a:lnTo>
                  <a:lnTo>
                    <a:pt x="1021" y="891"/>
                  </a:lnTo>
                  <a:lnTo>
                    <a:pt x="1024" y="885"/>
                  </a:lnTo>
                  <a:lnTo>
                    <a:pt x="1033" y="889"/>
                  </a:lnTo>
                  <a:lnTo>
                    <a:pt x="1040" y="894"/>
                  </a:lnTo>
                  <a:lnTo>
                    <a:pt x="1041" y="892"/>
                  </a:lnTo>
                  <a:lnTo>
                    <a:pt x="1041" y="885"/>
                  </a:lnTo>
                  <a:lnTo>
                    <a:pt x="1043" y="881"/>
                  </a:lnTo>
                  <a:lnTo>
                    <a:pt x="1047" y="882"/>
                  </a:lnTo>
                  <a:lnTo>
                    <a:pt x="1052" y="890"/>
                  </a:lnTo>
                  <a:lnTo>
                    <a:pt x="1055" y="891"/>
                  </a:lnTo>
                  <a:lnTo>
                    <a:pt x="1060" y="887"/>
                  </a:lnTo>
                  <a:lnTo>
                    <a:pt x="1062" y="880"/>
                  </a:lnTo>
                  <a:lnTo>
                    <a:pt x="1066" y="878"/>
                  </a:lnTo>
                  <a:lnTo>
                    <a:pt x="1071" y="892"/>
                  </a:lnTo>
                  <a:lnTo>
                    <a:pt x="1100" y="882"/>
                  </a:lnTo>
                  <a:lnTo>
                    <a:pt x="1103" y="882"/>
                  </a:lnTo>
                  <a:lnTo>
                    <a:pt x="1102" y="885"/>
                  </a:lnTo>
                  <a:lnTo>
                    <a:pt x="1095" y="889"/>
                  </a:lnTo>
                  <a:lnTo>
                    <a:pt x="1076" y="897"/>
                  </a:lnTo>
                  <a:lnTo>
                    <a:pt x="1062" y="906"/>
                  </a:lnTo>
                  <a:lnTo>
                    <a:pt x="1058" y="911"/>
                  </a:lnTo>
                  <a:lnTo>
                    <a:pt x="1062" y="912"/>
                  </a:lnTo>
                  <a:lnTo>
                    <a:pt x="1093" y="900"/>
                  </a:lnTo>
                  <a:lnTo>
                    <a:pt x="1120" y="883"/>
                  </a:lnTo>
                  <a:lnTo>
                    <a:pt x="1131" y="871"/>
                  </a:lnTo>
                  <a:lnTo>
                    <a:pt x="1155" y="853"/>
                  </a:lnTo>
                  <a:lnTo>
                    <a:pt x="1160" y="844"/>
                  </a:lnTo>
                  <a:lnTo>
                    <a:pt x="1168" y="815"/>
                  </a:lnTo>
                  <a:lnTo>
                    <a:pt x="1167" y="757"/>
                  </a:lnTo>
                  <a:lnTo>
                    <a:pt x="1172" y="751"/>
                  </a:lnTo>
                  <a:lnTo>
                    <a:pt x="1177" y="747"/>
                  </a:lnTo>
                  <a:lnTo>
                    <a:pt x="1181" y="747"/>
                  </a:lnTo>
                  <a:lnTo>
                    <a:pt x="1184" y="769"/>
                  </a:lnTo>
                  <a:lnTo>
                    <a:pt x="1197" y="769"/>
                  </a:lnTo>
                  <a:lnTo>
                    <a:pt x="1194" y="776"/>
                  </a:lnTo>
                  <a:lnTo>
                    <a:pt x="1183" y="782"/>
                  </a:lnTo>
                  <a:lnTo>
                    <a:pt x="1188" y="783"/>
                  </a:lnTo>
                  <a:lnTo>
                    <a:pt x="1223" y="767"/>
                  </a:lnTo>
                  <a:lnTo>
                    <a:pt x="1243" y="753"/>
                  </a:lnTo>
                  <a:lnTo>
                    <a:pt x="1275" y="749"/>
                  </a:lnTo>
                  <a:lnTo>
                    <a:pt x="1265" y="739"/>
                  </a:lnTo>
                  <a:lnTo>
                    <a:pt x="1274" y="729"/>
                  </a:lnTo>
                  <a:lnTo>
                    <a:pt x="1278" y="717"/>
                  </a:lnTo>
                  <a:lnTo>
                    <a:pt x="1285" y="709"/>
                  </a:lnTo>
                  <a:lnTo>
                    <a:pt x="1287" y="699"/>
                  </a:lnTo>
                  <a:lnTo>
                    <a:pt x="1283" y="684"/>
                  </a:lnTo>
                  <a:lnTo>
                    <a:pt x="1279" y="677"/>
                  </a:lnTo>
                  <a:lnTo>
                    <a:pt x="1283" y="665"/>
                  </a:lnTo>
                  <a:lnTo>
                    <a:pt x="1279" y="653"/>
                  </a:lnTo>
                  <a:lnTo>
                    <a:pt x="1294" y="622"/>
                  </a:lnTo>
                  <a:lnTo>
                    <a:pt x="1292" y="614"/>
                  </a:lnTo>
                  <a:lnTo>
                    <a:pt x="1296" y="608"/>
                  </a:lnTo>
                  <a:lnTo>
                    <a:pt x="1291" y="601"/>
                  </a:lnTo>
                  <a:lnTo>
                    <a:pt x="1297" y="598"/>
                  </a:lnTo>
                  <a:lnTo>
                    <a:pt x="1292" y="591"/>
                  </a:lnTo>
                  <a:lnTo>
                    <a:pt x="1294" y="580"/>
                  </a:lnTo>
                  <a:lnTo>
                    <a:pt x="1290" y="580"/>
                  </a:lnTo>
                  <a:lnTo>
                    <a:pt x="1291" y="580"/>
                  </a:lnTo>
                  <a:lnTo>
                    <a:pt x="1287" y="579"/>
                  </a:lnTo>
                  <a:lnTo>
                    <a:pt x="1278" y="567"/>
                  </a:lnTo>
                  <a:lnTo>
                    <a:pt x="1280" y="560"/>
                  </a:lnTo>
                  <a:lnTo>
                    <a:pt x="1270" y="549"/>
                  </a:lnTo>
                  <a:lnTo>
                    <a:pt x="1272" y="545"/>
                  </a:lnTo>
                  <a:lnTo>
                    <a:pt x="1261" y="536"/>
                  </a:lnTo>
                  <a:lnTo>
                    <a:pt x="1262" y="524"/>
                  </a:lnTo>
                  <a:lnTo>
                    <a:pt x="1258" y="515"/>
                  </a:lnTo>
                  <a:lnTo>
                    <a:pt x="1237" y="493"/>
                  </a:lnTo>
                  <a:lnTo>
                    <a:pt x="1228" y="379"/>
                  </a:lnTo>
                  <a:lnTo>
                    <a:pt x="1224" y="317"/>
                  </a:lnTo>
                  <a:lnTo>
                    <a:pt x="1209" y="313"/>
                  </a:lnTo>
                  <a:lnTo>
                    <a:pt x="1191" y="318"/>
                  </a:lnTo>
                  <a:lnTo>
                    <a:pt x="1182" y="310"/>
                  </a:lnTo>
                  <a:lnTo>
                    <a:pt x="1143" y="299"/>
                  </a:lnTo>
                  <a:lnTo>
                    <a:pt x="1132" y="288"/>
                  </a:lnTo>
                  <a:lnTo>
                    <a:pt x="1107" y="278"/>
                  </a:lnTo>
                  <a:lnTo>
                    <a:pt x="1098" y="289"/>
                  </a:lnTo>
                  <a:lnTo>
                    <a:pt x="1079" y="289"/>
                  </a:lnTo>
                  <a:lnTo>
                    <a:pt x="1074" y="282"/>
                  </a:lnTo>
                  <a:lnTo>
                    <a:pt x="1056" y="288"/>
                  </a:lnTo>
                  <a:lnTo>
                    <a:pt x="1055" y="293"/>
                  </a:lnTo>
                  <a:lnTo>
                    <a:pt x="1041" y="289"/>
                  </a:lnTo>
                  <a:lnTo>
                    <a:pt x="1021" y="299"/>
                  </a:lnTo>
                  <a:lnTo>
                    <a:pt x="1016" y="306"/>
                  </a:lnTo>
                  <a:lnTo>
                    <a:pt x="1007" y="306"/>
                  </a:lnTo>
                  <a:lnTo>
                    <a:pt x="1005" y="313"/>
                  </a:lnTo>
                  <a:lnTo>
                    <a:pt x="996" y="304"/>
                  </a:lnTo>
                  <a:lnTo>
                    <a:pt x="969" y="299"/>
                  </a:lnTo>
                  <a:lnTo>
                    <a:pt x="959" y="289"/>
                  </a:lnTo>
                  <a:lnTo>
                    <a:pt x="931" y="299"/>
                  </a:lnTo>
                  <a:lnTo>
                    <a:pt x="933" y="303"/>
                  </a:lnTo>
                  <a:lnTo>
                    <a:pt x="926" y="314"/>
                  </a:lnTo>
                  <a:lnTo>
                    <a:pt x="919" y="306"/>
                  </a:lnTo>
                  <a:lnTo>
                    <a:pt x="920" y="294"/>
                  </a:lnTo>
                  <a:lnTo>
                    <a:pt x="898" y="304"/>
                  </a:lnTo>
                  <a:lnTo>
                    <a:pt x="894" y="295"/>
                  </a:lnTo>
                  <a:lnTo>
                    <a:pt x="882" y="295"/>
                  </a:lnTo>
                  <a:lnTo>
                    <a:pt x="881" y="287"/>
                  </a:lnTo>
                  <a:lnTo>
                    <a:pt x="877" y="286"/>
                  </a:lnTo>
                  <a:lnTo>
                    <a:pt x="855" y="301"/>
                  </a:lnTo>
                  <a:lnTo>
                    <a:pt x="847" y="297"/>
                  </a:lnTo>
                  <a:lnTo>
                    <a:pt x="847" y="287"/>
                  </a:lnTo>
                  <a:lnTo>
                    <a:pt x="834" y="283"/>
                  </a:lnTo>
                  <a:lnTo>
                    <a:pt x="832" y="269"/>
                  </a:lnTo>
                  <a:lnTo>
                    <a:pt x="808" y="270"/>
                  </a:lnTo>
                  <a:lnTo>
                    <a:pt x="798" y="279"/>
                  </a:lnTo>
                  <a:lnTo>
                    <a:pt x="784" y="269"/>
                  </a:lnTo>
                  <a:lnTo>
                    <a:pt x="771" y="271"/>
                  </a:lnTo>
                  <a:lnTo>
                    <a:pt x="749" y="263"/>
                  </a:lnTo>
                  <a:lnTo>
                    <a:pt x="729" y="263"/>
                  </a:lnTo>
                  <a:lnTo>
                    <a:pt x="726" y="249"/>
                  </a:lnTo>
                  <a:lnTo>
                    <a:pt x="711" y="235"/>
                  </a:lnTo>
                  <a:lnTo>
                    <a:pt x="706" y="245"/>
                  </a:lnTo>
                  <a:lnTo>
                    <a:pt x="693" y="241"/>
                  </a:lnTo>
                  <a:lnTo>
                    <a:pt x="685" y="245"/>
                  </a:lnTo>
                  <a:lnTo>
                    <a:pt x="661" y="224"/>
                  </a:lnTo>
                  <a:lnTo>
                    <a:pt x="650" y="224"/>
                  </a:lnTo>
                  <a:lnTo>
                    <a:pt x="648" y="3"/>
                  </a:lnTo>
                  <a:lnTo>
                    <a:pt x="595" y="4"/>
                  </a:lnTo>
                  <a:lnTo>
                    <a:pt x="506" y="3"/>
                  </a:lnTo>
                  <a:lnTo>
                    <a:pt x="420" y="1"/>
                  </a:lnTo>
                  <a:lnTo>
                    <a:pt x="369" y="0"/>
                  </a:lnTo>
                  <a:lnTo>
                    <a:pt x="365" y="0"/>
                  </a:lnTo>
                  <a:lnTo>
                    <a:pt x="362" y="89"/>
                  </a:lnTo>
                  <a:lnTo>
                    <a:pt x="360" y="195"/>
                  </a:lnTo>
                  <a:lnTo>
                    <a:pt x="358" y="306"/>
                  </a:lnTo>
                  <a:lnTo>
                    <a:pt x="356" y="408"/>
                  </a:lnTo>
                  <a:lnTo>
                    <a:pt x="354" y="518"/>
                  </a:lnTo>
                  <a:lnTo>
                    <a:pt x="323" y="517"/>
                  </a:lnTo>
                  <a:lnTo>
                    <a:pt x="237" y="515"/>
                  </a:lnTo>
                  <a:lnTo>
                    <a:pt x="141" y="511"/>
                  </a:lnTo>
                  <a:lnTo>
                    <a:pt x="51" y="508"/>
                  </a:lnTo>
                  <a:lnTo>
                    <a:pt x="0" y="505"/>
                  </a:lnTo>
                  <a:lnTo>
                    <a:pt x="5" y="525"/>
                  </a:lnTo>
                  <a:close/>
                </a:path>
              </a:pathLst>
            </a:custGeom>
            <a:solidFill>
              <a:srgbClr val="C6EDB1"/>
            </a:solidFill>
            <a:ln w="6350">
              <a:solidFill>
                <a:srgbClr val="969696"/>
              </a:solidFill>
              <a:round/>
              <a:headEnd/>
              <a:tailEnd/>
            </a:ln>
          </p:spPr>
          <p:txBody>
            <a:bodyPr/>
            <a:lstStyle/>
            <a:p>
              <a:endParaRPr lang="en-US"/>
            </a:p>
          </p:txBody>
        </p:sp>
        <p:sp>
          <p:nvSpPr>
            <p:cNvPr id="73" name="Freeform 83"/>
            <p:cNvSpPr>
              <a:spLocks/>
            </p:cNvSpPr>
            <p:nvPr/>
          </p:nvSpPr>
          <p:spPr bwMode="gray">
            <a:xfrm>
              <a:off x="5008291" y="5408539"/>
              <a:ext cx="85165" cy="109328"/>
            </a:xfrm>
            <a:custGeom>
              <a:avLst/>
              <a:gdLst>
                <a:gd name="T0" fmla="*/ 2147483647 w 57"/>
                <a:gd name="T1" fmla="*/ 2147483647 h 70"/>
                <a:gd name="T2" fmla="*/ 2147483647 w 57"/>
                <a:gd name="T3" fmla="*/ 2147483647 h 70"/>
                <a:gd name="T4" fmla="*/ 2147483647 w 57"/>
                <a:gd name="T5" fmla="*/ 2147483647 h 70"/>
                <a:gd name="T6" fmla="*/ 2147483647 w 57"/>
                <a:gd name="T7" fmla="*/ 2147483647 h 70"/>
                <a:gd name="T8" fmla="*/ 2147483647 w 57"/>
                <a:gd name="T9" fmla="*/ 2147483647 h 70"/>
                <a:gd name="T10" fmla="*/ 2147483647 w 57"/>
                <a:gd name="T11" fmla="*/ 2147483647 h 70"/>
                <a:gd name="T12" fmla="*/ 2147483647 w 57"/>
                <a:gd name="T13" fmla="*/ 2147483647 h 70"/>
                <a:gd name="T14" fmla="*/ 2147483647 w 57"/>
                <a:gd name="T15" fmla="*/ 0 h 70"/>
                <a:gd name="T16" fmla="*/ 2147483647 w 57"/>
                <a:gd name="T17" fmla="*/ 2147483647 h 70"/>
                <a:gd name="T18" fmla="*/ 2147483647 w 57"/>
                <a:gd name="T19" fmla="*/ 2147483647 h 70"/>
                <a:gd name="T20" fmla="*/ 2147483647 w 57"/>
                <a:gd name="T21" fmla="*/ 2147483647 h 70"/>
                <a:gd name="T22" fmla="*/ 2147483647 w 57"/>
                <a:gd name="T23" fmla="*/ 2147483647 h 70"/>
                <a:gd name="T24" fmla="*/ 2147483647 w 57"/>
                <a:gd name="T25" fmla="*/ 2147483647 h 70"/>
                <a:gd name="T26" fmla="*/ 0 w 57"/>
                <a:gd name="T27" fmla="*/ 2147483647 h 70"/>
                <a:gd name="T28" fmla="*/ 2147483647 w 57"/>
                <a:gd name="T29" fmla="*/ 2147483647 h 70"/>
                <a:gd name="T30" fmla="*/ 2147483647 w 57"/>
                <a:gd name="T31" fmla="*/ 2147483647 h 70"/>
                <a:gd name="T32" fmla="*/ 2147483647 w 57"/>
                <a:gd name="T33" fmla="*/ 2147483647 h 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7"/>
                <a:gd name="T52" fmla="*/ 0 h 70"/>
                <a:gd name="T53" fmla="*/ 57 w 57"/>
                <a:gd name="T54" fmla="*/ 70 h 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7" h="70">
                  <a:moveTo>
                    <a:pt x="12" y="39"/>
                  </a:moveTo>
                  <a:lnTo>
                    <a:pt x="15" y="39"/>
                  </a:lnTo>
                  <a:lnTo>
                    <a:pt x="17" y="30"/>
                  </a:lnTo>
                  <a:lnTo>
                    <a:pt x="31" y="17"/>
                  </a:lnTo>
                  <a:lnTo>
                    <a:pt x="35" y="17"/>
                  </a:lnTo>
                  <a:lnTo>
                    <a:pt x="43" y="12"/>
                  </a:lnTo>
                  <a:lnTo>
                    <a:pt x="48" y="4"/>
                  </a:lnTo>
                  <a:lnTo>
                    <a:pt x="55" y="0"/>
                  </a:lnTo>
                  <a:lnTo>
                    <a:pt x="57" y="2"/>
                  </a:lnTo>
                  <a:lnTo>
                    <a:pt x="56" y="10"/>
                  </a:lnTo>
                  <a:lnTo>
                    <a:pt x="32" y="36"/>
                  </a:lnTo>
                  <a:lnTo>
                    <a:pt x="7" y="69"/>
                  </a:lnTo>
                  <a:lnTo>
                    <a:pt x="3" y="70"/>
                  </a:lnTo>
                  <a:lnTo>
                    <a:pt x="0" y="66"/>
                  </a:lnTo>
                  <a:lnTo>
                    <a:pt x="9" y="51"/>
                  </a:lnTo>
                  <a:lnTo>
                    <a:pt x="12" y="44"/>
                  </a:lnTo>
                  <a:lnTo>
                    <a:pt x="12" y="39"/>
                  </a:lnTo>
                  <a:close/>
                </a:path>
              </a:pathLst>
            </a:custGeom>
            <a:solidFill>
              <a:srgbClr val="BEBEBE"/>
            </a:solidFill>
            <a:ln w="6350">
              <a:solidFill>
                <a:srgbClr val="969696"/>
              </a:solidFill>
              <a:round/>
              <a:headEnd/>
              <a:tailEnd/>
            </a:ln>
          </p:spPr>
          <p:txBody>
            <a:bodyPr/>
            <a:lstStyle/>
            <a:p>
              <a:endParaRPr lang="en-US"/>
            </a:p>
          </p:txBody>
        </p:sp>
        <p:grpSp>
          <p:nvGrpSpPr>
            <p:cNvPr id="74" name="Group 84"/>
            <p:cNvGrpSpPr>
              <a:grpSpLocks/>
            </p:cNvGrpSpPr>
            <p:nvPr/>
          </p:nvGrpSpPr>
          <p:grpSpPr bwMode="auto">
            <a:xfrm>
              <a:off x="5008291" y="5408539"/>
              <a:ext cx="85165" cy="109328"/>
              <a:chOff x="2992" y="3301"/>
              <a:chExt cx="57" cy="70"/>
            </a:xfrm>
          </p:grpSpPr>
          <p:sp>
            <p:nvSpPr>
              <p:cNvPr id="452" name="Freeform 85"/>
              <p:cNvSpPr>
                <a:spLocks/>
              </p:cNvSpPr>
              <p:nvPr/>
            </p:nvSpPr>
            <p:spPr bwMode="gray">
              <a:xfrm>
                <a:off x="2992" y="3301"/>
                <a:ext cx="57" cy="70"/>
              </a:xfrm>
              <a:custGeom>
                <a:avLst/>
                <a:gdLst>
                  <a:gd name="T0" fmla="*/ 12 w 57"/>
                  <a:gd name="T1" fmla="*/ 39 h 70"/>
                  <a:gd name="T2" fmla="*/ 15 w 57"/>
                  <a:gd name="T3" fmla="*/ 39 h 70"/>
                  <a:gd name="T4" fmla="*/ 17 w 57"/>
                  <a:gd name="T5" fmla="*/ 30 h 70"/>
                  <a:gd name="T6" fmla="*/ 31 w 57"/>
                  <a:gd name="T7" fmla="*/ 17 h 70"/>
                  <a:gd name="T8" fmla="*/ 35 w 57"/>
                  <a:gd name="T9" fmla="*/ 17 h 70"/>
                  <a:gd name="T10" fmla="*/ 43 w 57"/>
                  <a:gd name="T11" fmla="*/ 12 h 70"/>
                  <a:gd name="T12" fmla="*/ 48 w 57"/>
                  <a:gd name="T13" fmla="*/ 4 h 70"/>
                  <a:gd name="T14" fmla="*/ 55 w 57"/>
                  <a:gd name="T15" fmla="*/ 0 h 70"/>
                  <a:gd name="T16" fmla="*/ 57 w 57"/>
                  <a:gd name="T17" fmla="*/ 2 h 70"/>
                  <a:gd name="T18" fmla="*/ 56 w 57"/>
                  <a:gd name="T19" fmla="*/ 10 h 70"/>
                  <a:gd name="T20" fmla="*/ 32 w 57"/>
                  <a:gd name="T21" fmla="*/ 36 h 70"/>
                  <a:gd name="T22" fmla="*/ 7 w 57"/>
                  <a:gd name="T23" fmla="*/ 69 h 70"/>
                  <a:gd name="T24" fmla="*/ 3 w 57"/>
                  <a:gd name="T25" fmla="*/ 70 h 70"/>
                  <a:gd name="T26" fmla="*/ 0 w 57"/>
                  <a:gd name="T27" fmla="*/ 66 h 70"/>
                  <a:gd name="T28" fmla="*/ 9 w 57"/>
                  <a:gd name="T29" fmla="*/ 51 h 70"/>
                  <a:gd name="T30" fmla="*/ 12 w 57"/>
                  <a:gd name="T31" fmla="*/ 44 h 70"/>
                  <a:gd name="T32" fmla="*/ 12 w 57"/>
                  <a:gd name="T33" fmla="*/ 39 h 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7"/>
                  <a:gd name="T52" fmla="*/ 0 h 70"/>
                  <a:gd name="T53" fmla="*/ 57 w 57"/>
                  <a:gd name="T54" fmla="*/ 70 h 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7" h="70">
                    <a:moveTo>
                      <a:pt x="12" y="39"/>
                    </a:moveTo>
                    <a:lnTo>
                      <a:pt x="15" y="39"/>
                    </a:lnTo>
                    <a:lnTo>
                      <a:pt x="17" y="30"/>
                    </a:lnTo>
                    <a:lnTo>
                      <a:pt x="31" y="17"/>
                    </a:lnTo>
                    <a:lnTo>
                      <a:pt x="35" y="17"/>
                    </a:lnTo>
                    <a:lnTo>
                      <a:pt x="43" y="12"/>
                    </a:lnTo>
                    <a:lnTo>
                      <a:pt x="48" y="4"/>
                    </a:lnTo>
                    <a:lnTo>
                      <a:pt x="55" y="0"/>
                    </a:lnTo>
                    <a:lnTo>
                      <a:pt x="57" y="2"/>
                    </a:lnTo>
                    <a:lnTo>
                      <a:pt x="56" y="10"/>
                    </a:lnTo>
                    <a:lnTo>
                      <a:pt x="32" y="36"/>
                    </a:lnTo>
                    <a:lnTo>
                      <a:pt x="7" y="69"/>
                    </a:lnTo>
                    <a:lnTo>
                      <a:pt x="3" y="70"/>
                    </a:lnTo>
                    <a:lnTo>
                      <a:pt x="0" y="66"/>
                    </a:lnTo>
                    <a:lnTo>
                      <a:pt x="9" y="51"/>
                    </a:lnTo>
                    <a:lnTo>
                      <a:pt x="12" y="44"/>
                    </a:lnTo>
                    <a:lnTo>
                      <a:pt x="12" y="39"/>
                    </a:lnTo>
                    <a:close/>
                  </a:path>
                </a:pathLst>
              </a:custGeom>
              <a:solidFill>
                <a:srgbClr val="BEBEBE"/>
              </a:solidFill>
              <a:ln w="9525">
                <a:noFill/>
                <a:round/>
                <a:headEnd/>
                <a:tailEnd/>
              </a:ln>
            </p:spPr>
            <p:txBody>
              <a:bodyPr/>
              <a:lstStyle/>
              <a:p>
                <a:endParaRPr lang="en-US"/>
              </a:p>
            </p:txBody>
          </p:sp>
          <p:sp>
            <p:nvSpPr>
              <p:cNvPr id="453" name="Freeform 86"/>
              <p:cNvSpPr>
                <a:spLocks/>
              </p:cNvSpPr>
              <p:nvPr/>
            </p:nvSpPr>
            <p:spPr bwMode="gray">
              <a:xfrm>
                <a:off x="2992" y="3301"/>
                <a:ext cx="57" cy="70"/>
              </a:xfrm>
              <a:custGeom>
                <a:avLst/>
                <a:gdLst>
                  <a:gd name="T0" fmla="*/ 12 w 57"/>
                  <a:gd name="T1" fmla="*/ 39 h 70"/>
                  <a:gd name="T2" fmla="*/ 15 w 57"/>
                  <a:gd name="T3" fmla="*/ 39 h 70"/>
                  <a:gd name="T4" fmla="*/ 17 w 57"/>
                  <a:gd name="T5" fmla="*/ 30 h 70"/>
                  <a:gd name="T6" fmla="*/ 31 w 57"/>
                  <a:gd name="T7" fmla="*/ 17 h 70"/>
                  <a:gd name="T8" fmla="*/ 35 w 57"/>
                  <a:gd name="T9" fmla="*/ 17 h 70"/>
                  <a:gd name="T10" fmla="*/ 43 w 57"/>
                  <a:gd name="T11" fmla="*/ 12 h 70"/>
                  <a:gd name="T12" fmla="*/ 48 w 57"/>
                  <a:gd name="T13" fmla="*/ 4 h 70"/>
                  <a:gd name="T14" fmla="*/ 55 w 57"/>
                  <a:gd name="T15" fmla="*/ 0 h 70"/>
                  <a:gd name="T16" fmla="*/ 57 w 57"/>
                  <a:gd name="T17" fmla="*/ 2 h 70"/>
                  <a:gd name="T18" fmla="*/ 56 w 57"/>
                  <a:gd name="T19" fmla="*/ 10 h 70"/>
                  <a:gd name="T20" fmla="*/ 32 w 57"/>
                  <a:gd name="T21" fmla="*/ 36 h 70"/>
                  <a:gd name="T22" fmla="*/ 7 w 57"/>
                  <a:gd name="T23" fmla="*/ 69 h 70"/>
                  <a:gd name="T24" fmla="*/ 3 w 57"/>
                  <a:gd name="T25" fmla="*/ 70 h 70"/>
                  <a:gd name="T26" fmla="*/ 0 w 57"/>
                  <a:gd name="T27" fmla="*/ 66 h 70"/>
                  <a:gd name="T28" fmla="*/ 9 w 57"/>
                  <a:gd name="T29" fmla="*/ 51 h 70"/>
                  <a:gd name="T30" fmla="*/ 12 w 57"/>
                  <a:gd name="T31" fmla="*/ 44 h 70"/>
                  <a:gd name="T32" fmla="*/ 12 w 57"/>
                  <a:gd name="T33" fmla="*/ 39 h 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7"/>
                  <a:gd name="T52" fmla="*/ 0 h 70"/>
                  <a:gd name="T53" fmla="*/ 57 w 57"/>
                  <a:gd name="T54" fmla="*/ 70 h 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7" h="70">
                    <a:moveTo>
                      <a:pt x="12" y="39"/>
                    </a:moveTo>
                    <a:lnTo>
                      <a:pt x="15" y="39"/>
                    </a:lnTo>
                    <a:lnTo>
                      <a:pt x="17" y="30"/>
                    </a:lnTo>
                    <a:lnTo>
                      <a:pt x="31" y="17"/>
                    </a:lnTo>
                    <a:lnTo>
                      <a:pt x="35" y="17"/>
                    </a:lnTo>
                    <a:lnTo>
                      <a:pt x="43" y="12"/>
                    </a:lnTo>
                    <a:lnTo>
                      <a:pt x="48" y="4"/>
                    </a:lnTo>
                    <a:lnTo>
                      <a:pt x="55" y="0"/>
                    </a:lnTo>
                    <a:lnTo>
                      <a:pt x="57" y="2"/>
                    </a:lnTo>
                    <a:lnTo>
                      <a:pt x="56" y="10"/>
                    </a:lnTo>
                    <a:lnTo>
                      <a:pt x="32" y="36"/>
                    </a:lnTo>
                    <a:lnTo>
                      <a:pt x="7" y="69"/>
                    </a:lnTo>
                    <a:lnTo>
                      <a:pt x="3" y="70"/>
                    </a:lnTo>
                    <a:lnTo>
                      <a:pt x="0" y="66"/>
                    </a:lnTo>
                    <a:lnTo>
                      <a:pt x="9" y="51"/>
                    </a:lnTo>
                    <a:lnTo>
                      <a:pt x="12" y="44"/>
                    </a:lnTo>
                    <a:lnTo>
                      <a:pt x="12" y="39"/>
                    </a:lnTo>
                  </a:path>
                </a:pathLst>
              </a:custGeom>
              <a:noFill/>
              <a:ln w="6350">
                <a:solidFill>
                  <a:srgbClr val="969696"/>
                </a:solidFill>
                <a:round/>
                <a:headEnd/>
                <a:tailEnd/>
              </a:ln>
            </p:spPr>
            <p:txBody>
              <a:bodyPr/>
              <a:lstStyle/>
              <a:p>
                <a:endParaRPr lang="en-US"/>
              </a:p>
            </p:txBody>
          </p:sp>
        </p:grpSp>
        <p:sp>
          <p:nvSpPr>
            <p:cNvPr id="75" name="Freeform 87"/>
            <p:cNvSpPr>
              <a:spLocks/>
            </p:cNvSpPr>
            <p:nvPr/>
          </p:nvSpPr>
          <p:spPr bwMode="gray">
            <a:xfrm>
              <a:off x="7887461" y="2555077"/>
              <a:ext cx="228601" cy="170239"/>
            </a:xfrm>
            <a:custGeom>
              <a:avLst/>
              <a:gdLst>
                <a:gd name="T0" fmla="*/ 2147483647 w 153"/>
                <a:gd name="T1" fmla="*/ 0 h 109"/>
                <a:gd name="T2" fmla="*/ 2147483647 w 153"/>
                <a:gd name="T3" fmla="*/ 2147483647 h 109"/>
                <a:gd name="T4" fmla="*/ 2147483647 w 153"/>
                <a:gd name="T5" fmla="*/ 2147483647 h 109"/>
                <a:gd name="T6" fmla="*/ 2147483647 w 153"/>
                <a:gd name="T7" fmla="*/ 2147483647 h 109"/>
                <a:gd name="T8" fmla="*/ 2147483647 w 153"/>
                <a:gd name="T9" fmla="*/ 2147483647 h 109"/>
                <a:gd name="T10" fmla="*/ 2147483647 w 153"/>
                <a:gd name="T11" fmla="*/ 2147483647 h 109"/>
                <a:gd name="T12" fmla="*/ 2147483647 w 153"/>
                <a:gd name="T13" fmla="*/ 2147483647 h 109"/>
                <a:gd name="T14" fmla="*/ 2147483647 w 153"/>
                <a:gd name="T15" fmla="*/ 2147483647 h 109"/>
                <a:gd name="T16" fmla="*/ 0 w 153"/>
                <a:gd name="T17" fmla="*/ 2147483647 h 109"/>
                <a:gd name="T18" fmla="*/ 2147483647 w 153"/>
                <a:gd name="T19" fmla="*/ 2147483647 h 109"/>
                <a:gd name="T20" fmla="*/ 2147483647 w 153"/>
                <a:gd name="T21" fmla="*/ 2147483647 h 109"/>
                <a:gd name="T22" fmla="*/ 2147483647 w 153"/>
                <a:gd name="T23" fmla="*/ 2147483647 h 109"/>
                <a:gd name="T24" fmla="*/ 2147483647 w 153"/>
                <a:gd name="T25" fmla="*/ 2147483647 h 109"/>
                <a:gd name="T26" fmla="*/ 2147483647 w 153"/>
                <a:gd name="T27" fmla="*/ 2147483647 h 109"/>
                <a:gd name="T28" fmla="*/ 2147483647 w 153"/>
                <a:gd name="T29" fmla="*/ 2147483647 h 109"/>
                <a:gd name="T30" fmla="*/ 2147483647 w 153"/>
                <a:gd name="T31" fmla="*/ 2147483647 h 109"/>
                <a:gd name="T32" fmla="*/ 2147483647 w 153"/>
                <a:gd name="T33" fmla="*/ 2147483647 h 109"/>
                <a:gd name="T34" fmla="*/ 2147483647 w 153"/>
                <a:gd name="T35" fmla="*/ 2147483647 h 109"/>
                <a:gd name="T36" fmla="*/ 2147483647 w 153"/>
                <a:gd name="T37" fmla="*/ 2147483647 h 109"/>
                <a:gd name="T38" fmla="*/ 2147483647 w 153"/>
                <a:gd name="T39" fmla="*/ 2147483647 h 109"/>
                <a:gd name="T40" fmla="*/ 2147483647 w 153"/>
                <a:gd name="T41" fmla="*/ 2147483647 h 109"/>
                <a:gd name="T42" fmla="*/ 2147483647 w 153"/>
                <a:gd name="T43" fmla="*/ 2147483647 h 109"/>
                <a:gd name="T44" fmla="*/ 2147483647 w 153"/>
                <a:gd name="T45" fmla="*/ 2147483647 h 109"/>
                <a:gd name="T46" fmla="*/ 2147483647 w 153"/>
                <a:gd name="T47" fmla="*/ 2147483647 h 109"/>
                <a:gd name="T48" fmla="*/ 2147483647 w 153"/>
                <a:gd name="T49" fmla="*/ 2147483647 h 109"/>
                <a:gd name="T50" fmla="*/ 2147483647 w 153"/>
                <a:gd name="T51" fmla="*/ 2147483647 h 109"/>
                <a:gd name="T52" fmla="*/ 2147483647 w 153"/>
                <a:gd name="T53" fmla="*/ 2147483647 h 109"/>
                <a:gd name="T54" fmla="*/ 2147483647 w 153"/>
                <a:gd name="T55" fmla="*/ 0 h 10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3"/>
                <a:gd name="T85" fmla="*/ 0 h 109"/>
                <a:gd name="T86" fmla="*/ 153 w 153"/>
                <a:gd name="T87" fmla="*/ 109 h 10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3" h="109">
                  <a:moveTo>
                    <a:pt x="126" y="0"/>
                  </a:moveTo>
                  <a:lnTo>
                    <a:pt x="114" y="19"/>
                  </a:lnTo>
                  <a:lnTo>
                    <a:pt x="102" y="31"/>
                  </a:lnTo>
                  <a:lnTo>
                    <a:pt x="72" y="44"/>
                  </a:lnTo>
                  <a:lnTo>
                    <a:pt x="31" y="63"/>
                  </a:lnTo>
                  <a:lnTo>
                    <a:pt x="17" y="75"/>
                  </a:lnTo>
                  <a:lnTo>
                    <a:pt x="9" y="82"/>
                  </a:lnTo>
                  <a:lnTo>
                    <a:pt x="6" y="92"/>
                  </a:lnTo>
                  <a:lnTo>
                    <a:pt x="0" y="96"/>
                  </a:lnTo>
                  <a:lnTo>
                    <a:pt x="2" y="107"/>
                  </a:lnTo>
                  <a:lnTo>
                    <a:pt x="3" y="109"/>
                  </a:lnTo>
                  <a:lnTo>
                    <a:pt x="3" y="104"/>
                  </a:lnTo>
                  <a:lnTo>
                    <a:pt x="9" y="101"/>
                  </a:lnTo>
                  <a:lnTo>
                    <a:pt x="11" y="106"/>
                  </a:lnTo>
                  <a:lnTo>
                    <a:pt x="18" y="105"/>
                  </a:lnTo>
                  <a:lnTo>
                    <a:pt x="38" y="87"/>
                  </a:lnTo>
                  <a:lnTo>
                    <a:pt x="75" y="67"/>
                  </a:lnTo>
                  <a:lnTo>
                    <a:pt x="108" y="50"/>
                  </a:lnTo>
                  <a:lnTo>
                    <a:pt x="121" y="36"/>
                  </a:lnTo>
                  <a:lnTo>
                    <a:pt x="136" y="26"/>
                  </a:lnTo>
                  <a:lnTo>
                    <a:pt x="153" y="9"/>
                  </a:lnTo>
                  <a:lnTo>
                    <a:pt x="135" y="13"/>
                  </a:lnTo>
                  <a:lnTo>
                    <a:pt x="125" y="22"/>
                  </a:lnTo>
                  <a:lnTo>
                    <a:pt x="120" y="31"/>
                  </a:lnTo>
                  <a:lnTo>
                    <a:pt x="110" y="35"/>
                  </a:lnTo>
                  <a:lnTo>
                    <a:pt x="110" y="31"/>
                  </a:lnTo>
                  <a:lnTo>
                    <a:pt x="124" y="8"/>
                  </a:lnTo>
                  <a:lnTo>
                    <a:pt x="126" y="0"/>
                  </a:lnTo>
                  <a:close/>
                </a:path>
              </a:pathLst>
            </a:custGeom>
            <a:solidFill>
              <a:srgbClr val="006A3A"/>
            </a:solidFill>
            <a:ln w="6350">
              <a:solidFill>
                <a:srgbClr val="969696"/>
              </a:solidFill>
              <a:round/>
              <a:headEnd/>
              <a:tailEnd/>
            </a:ln>
          </p:spPr>
          <p:txBody>
            <a:bodyPr/>
            <a:lstStyle/>
            <a:p>
              <a:endParaRPr lang="en-US"/>
            </a:p>
          </p:txBody>
        </p:sp>
        <p:sp>
          <p:nvSpPr>
            <p:cNvPr id="76" name="Freeform 88"/>
            <p:cNvSpPr>
              <a:spLocks/>
            </p:cNvSpPr>
            <p:nvPr/>
          </p:nvSpPr>
          <p:spPr bwMode="gray">
            <a:xfrm>
              <a:off x="1377581" y="2447311"/>
              <a:ext cx="1137026" cy="2053805"/>
            </a:xfrm>
            <a:custGeom>
              <a:avLst/>
              <a:gdLst>
                <a:gd name="T0" fmla="*/ 2147483647 w 761"/>
                <a:gd name="T1" fmla="*/ 2147483647 h 1315"/>
                <a:gd name="T2" fmla="*/ 2147483647 w 761"/>
                <a:gd name="T3" fmla="*/ 2147483647 h 1315"/>
                <a:gd name="T4" fmla="*/ 2147483647 w 761"/>
                <a:gd name="T5" fmla="*/ 2147483647 h 1315"/>
                <a:gd name="T6" fmla="*/ 2147483647 w 761"/>
                <a:gd name="T7" fmla="*/ 2147483647 h 1315"/>
                <a:gd name="T8" fmla="*/ 2147483647 w 761"/>
                <a:gd name="T9" fmla="*/ 2147483647 h 1315"/>
                <a:gd name="T10" fmla="*/ 2147483647 w 761"/>
                <a:gd name="T11" fmla="*/ 2147483647 h 1315"/>
                <a:gd name="T12" fmla="*/ 2147483647 w 761"/>
                <a:gd name="T13" fmla="*/ 0 h 1315"/>
                <a:gd name="T14" fmla="*/ 2147483647 w 761"/>
                <a:gd name="T15" fmla="*/ 2147483647 h 1315"/>
                <a:gd name="T16" fmla="*/ 2147483647 w 761"/>
                <a:gd name="T17" fmla="*/ 2147483647 h 1315"/>
                <a:gd name="T18" fmla="*/ 2147483647 w 761"/>
                <a:gd name="T19" fmla="*/ 2147483647 h 1315"/>
                <a:gd name="T20" fmla="*/ 0 w 761"/>
                <a:gd name="T21" fmla="*/ 2147483647 h 1315"/>
                <a:gd name="T22" fmla="*/ 2147483647 w 761"/>
                <a:gd name="T23" fmla="*/ 2147483647 h 1315"/>
                <a:gd name="T24" fmla="*/ 2147483647 w 761"/>
                <a:gd name="T25" fmla="*/ 2147483647 h 1315"/>
                <a:gd name="T26" fmla="*/ 2147483647 w 761"/>
                <a:gd name="T27" fmla="*/ 2147483647 h 1315"/>
                <a:gd name="T28" fmla="*/ 2147483647 w 761"/>
                <a:gd name="T29" fmla="*/ 2147483647 h 1315"/>
                <a:gd name="T30" fmla="*/ 2147483647 w 761"/>
                <a:gd name="T31" fmla="*/ 2147483647 h 1315"/>
                <a:gd name="T32" fmla="*/ 2147483647 w 761"/>
                <a:gd name="T33" fmla="*/ 2147483647 h 1315"/>
                <a:gd name="T34" fmla="*/ 2147483647 w 761"/>
                <a:gd name="T35" fmla="*/ 2147483647 h 1315"/>
                <a:gd name="T36" fmla="*/ 2147483647 w 761"/>
                <a:gd name="T37" fmla="*/ 2147483647 h 1315"/>
                <a:gd name="T38" fmla="*/ 2147483647 w 761"/>
                <a:gd name="T39" fmla="*/ 2147483647 h 1315"/>
                <a:gd name="T40" fmla="*/ 2147483647 w 761"/>
                <a:gd name="T41" fmla="*/ 2147483647 h 1315"/>
                <a:gd name="T42" fmla="*/ 2147483647 w 761"/>
                <a:gd name="T43" fmla="*/ 2147483647 h 1315"/>
                <a:gd name="T44" fmla="*/ 2147483647 w 761"/>
                <a:gd name="T45" fmla="*/ 2147483647 h 1315"/>
                <a:gd name="T46" fmla="*/ 2147483647 w 761"/>
                <a:gd name="T47" fmla="*/ 2147483647 h 1315"/>
                <a:gd name="T48" fmla="*/ 2147483647 w 761"/>
                <a:gd name="T49" fmla="*/ 2147483647 h 1315"/>
                <a:gd name="T50" fmla="*/ 2147483647 w 761"/>
                <a:gd name="T51" fmla="*/ 2147483647 h 1315"/>
                <a:gd name="T52" fmla="*/ 2147483647 w 761"/>
                <a:gd name="T53" fmla="*/ 2147483647 h 1315"/>
                <a:gd name="T54" fmla="*/ 2147483647 w 761"/>
                <a:gd name="T55" fmla="*/ 2147483647 h 1315"/>
                <a:gd name="T56" fmla="*/ 2147483647 w 761"/>
                <a:gd name="T57" fmla="*/ 2147483647 h 1315"/>
                <a:gd name="T58" fmla="*/ 2147483647 w 761"/>
                <a:gd name="T59" fmla="*/ 2147483647 h 1315"/>
                <a:gd name="T60" fmla="*/ 2147483647 w 761"/>
                <a:gd name="T61" fmla="*/ 2147483647 h 1315"/>
                <a:gd name="T62" fmla="*/ 2147483647 w 761"/>
                <a:gd name="T63" fmla="*/ 2147483647 h 1315"/>
                <a:gd name="T64" fmla="*/ 2147483647 w 761"/>
                <a:gd name="T65" fmla="*/ 2147483647 h 1315"/>
                <a:gd name="T66" fmla="*/ 2147483647 w 761"/>
                <a:gd name="T67" fmla="*/ 2147483647 h 1315"/>
                <a:gd name="T68" fmla="*/ 2147483647 w 761"/>
                <a:gd name="T69" fmla="*/ 2147483647 h 1315"/>
                <a:gd name="T70" fmla="*/ 2147483647 w 761"/>
                <a:gd name="T71" fmla="*/ 2147483647 h 1315"/>
                <a:gd name="T72" fmla="*/ 2147483647 w 761"/>
                <a:gd name="T73" fmla="*/ 2147483647 h 1315"/>
                <a:gd name="T74" fmla="*/ 2147483647 w 761"/>
                <a:gd name="T75" fmla="*/ 2147483647 h 1315"/>
                <a:gd name="T76" fmla="*/ 2147483647 w 761"/>
                <a:gd name="T77" fmla="*/ 2147483647 h 1315"/>
                <a:gd name="T78" fmla="*/ 2147483647 w 761"/>
                <a:gd name="T79" fmla="*/ 2147483647 h 1315"/>
                <a:gd name="T80" fmla="*/ 2147483647 w 761"/>
                <a:gd name="T81" fmla="*/ 2147483647 h 1315"/>
                <a:gd name="T82" fmla="*/ 2147483647 w 761"/>
                <a:gd name="T83" fmla="*/ 2147483647 h 1315"/>
                <a:gd name="T84" fmla="*/ 2147483647 w 761"/>
                <a:gd name="T85" fmla="*/ 2147483647 h 1315"/>
                <a:gd name="T86" fmla="*/ 2147483647 w 761"/>
                <a:gd name="T87" fmla="*/ 2147483647 h 1315"/>
                <a:gd name="T88" fmla="*/ 2147483647 w 761"/>
                <a:gd name="T89" fmla="*/ 2147483647 h 1315"/>
                <a:gd name="T90" fmla="*/ 2147483647 w 761"/>
                <a:gd name="T91" fmla="*/ 2147483647 h 1315"/>
                <a:gd name="T92" fmla="*/ 2147483647 w 761"/>
                <a:gd name="T93" fmla="*/ 2147483647 h 1315"/>
                <a:gd name="T94" fmla="*/ 2147483647 w 761"/>
                <a:gd name="T95" fmla="*/ 2147483647 h 1315"/>
                <a:gd name="T96" fmla="*/ 2147483647 w 761"/>
                <a:gd name="T97" fmla="*/ 2147483647 h 1315"/>
                <a:gd name="T98" fmla="*/ 2147483647 w 761"/>
                <a:gd name="T99" fmla="*/ 2147483647 h 1315"/>
                <a:gd name="T100" fmla="*/ 2147483647 w 761"/>
                <a:gd name="T101" fmla="*/ 2147483647 h 1315"/>
                <a:gd name="T102" fmla="*/ 2147483647 w 761"/>
                <a:gd name="T103" fmla="*/ 2147483647 h 1315"/>
                <a:gd name="T104" fmla="*/ 2147483647 w 761"/>
                <a:gd name="T105" fmla="*/ 2147483647 h 1315"/>
                <a:gd name="T106" fmla="*/ 2147483647 w 761"/>
                <a:gd name="T107" fmla="*/ 2147483647 h 1315"/>
                <a:gd name="T108" fmla="*/ 2147483647 w 761"/>
                <a:gd name="T109" fmla="*/ 2147483647 h 1315"/>
                <a:gd name="T110" fmla="*/ 2147483647 w 761"/>
                <a:gd name="T111" fmla="*/ 2147483647 h 1315"/>
                <a:gd name="T112" fmla="*/ 2147483647 w 761"/>
                <a:gd name="T113" fmla="*/ 2147483647 h 1315"/>
                <a:gd name="T114" fmla="*/ 2147483647 w 761"/>
                <a:gd name="T115" fmla="*/ 2147483647 h 1315"/>
                <a:gd name="T116" fmla="*/ 2147483647 w 761"/>
                <a:gd name="T117" fmla="*/ 2147483647 h 1315"/>
                <a:gd name="T118" fmla="*/ 2147483647 w 761"/>
                <a:gd name="T119" fmla="*/ 2147483647 h 1315"/>
                <a:gd name="T120" fmla="*/ 2147483647 w 761"/>
                <a:gd name="T121" fmla="*/ 2147483647 h 131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61"/>
                <a:gd name="T184" fmla="*/ 0 h 1315"/>
                <a:gd name="T185" fmla="*/ 761 w 761"/>
                <a:gd name="T186" fmla="*/ 1315 h 131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61" h="1315">
                  <a:moveTo>
                    <a:pt x="647" y="936"/>
                  </a:moveTo>
                  <a:lnTo>
                    <a:pt x="587" y="853"/>
                  </a:lnTo>
                  <a:lnTo>
                    <a:pt x="529" y="775"/>
                  </a:lnTo>
                  <a:lnTo>
                    <a:pt x="479" y="703"/>
                  </a:lnTo>
                  <a:lnTo>
                    <a:pt x="428" y="626"/>
                  </a:lnTo>
                  <a:lnTo>
                    <a:pt x="373" y="541"/>
                  </a:lnTo>
                  <a:lnTo>
                    <a:pt x="323" y="460"/>
                  </a:lnTo>
                  <a:lnTo>
                    <a:pt x="349" y="341"/>
                  </a:lnTo>
                  <a:lnTo>
                    <a:pt x="375" y="232"/>
                  </a:lnTo>
                  <a:lnTo>
                    <a:pt x="405" y="108"/>
                  </a:lnTo>
                  <a:lnTo>
                    <a:pt x="327" y="86"/>
                  </a:lnTo>
                  <a:lnTo>
                    <a:pt x="246" y="60"/>
                  </a:lnTo>
                  <a:lnTo>
                    <a:pt x="145" y="27"/>
                  </a:lnTo>
                  <a:lnTo>
                    <a:pt x="66" y="0"/>
                  </a:lnTo>
                  <a:lnTo>
                    <a:pt x="65" y="18"/>
                  </a:lnTo>
                  <a:lnTo>
                    <a:pt x="60" y="75"/>
                  </a:lnTo>
                  <a:lnTo>
                    <a:pt x="46" y="111"/>
                  </a:lnTo>
                  <a:lnTo>
                    <a:pt x="35" y="144"/>
                  </a:lnTo>
                  <a:lnTo>
                    <a:pt x="21" y="159"/>
                  </a:lnTo>
                  <a:lnTo>
                    <a:pt x="6" y="170"/>
                  </a:lnTo>
                  <a:lnTo>
                    <a:pt x="1" y="185"/>
                  </a:lnTo>
                  <a:lnTo>
                    <a:pt x="0" y="194"/>
                  </a:lnTo>
                  <a:lnTo>
                    <a:pt x="7" y="207"/>
                  </a:lnTo>
                  <a:lnTo>
                    <a:pt x="28" y="285"/>
                  </a:lnTo>
                  <a:lnTo>
                    <a:pt x="27" y="294"/>
                  </a:lnTo>
                  <a:lnTo>
                    <a:pt x="22" y="304"/>
                  </a:lnTo>
                  <a:lnTo>
                    <a:pt x="16" y="322"/>
                  </a:lnTo>
                  <a:lnTo>
                    <a:pt x="14" y="388"/>
                  </a:lnTo>
                  <a:lnTo>
                    <a:pt x="21" y="404"/>
                  </a:lnTo>
                  <a:lnTo>
                    <a:pt x="29" y="427"/>
                  </a:lnTo>
                  <a:lnTo>
                    <a:pt x="49" y="465"/>
                  </a:lnTo>
                  <a:lnTo>
                    <a:pt x="51" y="481"/>
                  </a:lnTo>
                  <a:lnTo>
                    <a:pt x="47" y="495"/>
                  </a:lnTo>
                  <a:lnTo>
                    <a:pt x="49" y="503"/>
                  </a:lnTo>
                  <a:lnTo>
                    <a:pt x="58" y="518"/>
                  </a:lnTo>
                  <a:lnTo>
                    <a:pt x="67" y="521"/>
                  </a:lnTo>
                  <a:lnTo>
                    <a:pt x="70" y="527"/>
                  </a:lnTo>
                  <a:lnTo>
                    <a:pt x="75" y="531"/>
                  </a:lnTo>
                  <a:lnTo>
                    <a:pt x="81" y="528"/>
                  </a:lnTo>
                  <a:lnTo>
                    <a:pt x="83" y="525"/>
                  </a:lnTo>
                  <a:lnTo>
                    <a:pt x="90" y="500"/>
                  </a:lnTo>
                  <a:lnTo>
                    <a:pt x="112" y="508"/>
                  </a:lnTo>
                  <a:lnTo>
                    <a:pt x="131" y="522"/>
                  </a:lnTo>
                  <a:lnTo>
                    <a:pt x="119" y="526"/>
                  </a:lnTo>
                  <a:lnTo>
                    <a:pt x="108" y="526"/>
                  </a:lnTo>
                  <a:lnTo>
                    <a:pt x="98" y="533"/>
                  </a:lnTo>
                  <a:lnTo>
                    <a:pt x="98" y="545"/>
                  </a:lnTo>
                  <a:lnTo>
                    <a:pt x="107" y="579"/>
                  </a:lnTo>
                  <a:lnTo>
                    <a:pt x="106" y="589"/>
                  </a:lnTo>
                  <a:lnTo>
                    <a:pt x="95" y="574"/>
                  </a:lnTo>
                  <a:lnTo>
                    <a:pt x="88" y="559"/>
                  </a:lnTo>
                  <a:lnTo>
                    <a:pt x="87" y="549"/>
                  </a:lnTo>
                  <a:lnTo>
                    <a:pt x="80" y="545"/>
                  </a:lnTo>
                  <a:lnTo>
                    <a:pt x="75" y="557"/>
                  </a:lnTo>
                  <a:lnTo>
                    <a:pt x="74" y="570"/>
                  </a:lnTo>
                  <a:lnTo>
                    <a:pt x="78" y="593"/>
                  </a:lnTo>
                  <a:lnTo>
                    <a:pt x="77" y="628"/>
                  </a:lnTo>
                  <a:lnTo>
                    <a:pt x="87" y="648"/>
                  </a:lnTo>
                  <a:lnTo>
                    <a:pt x="107" y="658"/>
                  </a:lnTo>
                  <a:lnTo>
                    <a:pt x="112" y="678"/>
                  </a:lnTo>
                  <a:lnTo>
                    <a:pt x="109" y="698"/>
                  </a:lnTo>
                  <a:lnTo>
                    <a:pt x="96" y="705"/>
                  </a:lnTo>
                  <a:lnTo>
                    <a:pt x="91" y="728"/>
                  </a:lnTo>
                  <a:lnTo>
                    <a:pt x="93" y="736"/>
                  </a:lnTo>
                  <a:lnTo>
                    <a:pt x="121" y="788"/>
                  </a:lnTo>
                  <a:lnTo>
                    <a:pt x="134" y="827"/>
                  </a:lnTo>
                  <a:lnTo>
                    <a:pt x="154" y="861"/>
                  </a:lnTo>
                  <a:lnTo>
                    <a:pt x="163" y="869"/>
                  </a:lnTo>
                  <a:lnTo>
                    <a:pt x="160" y="890"/>
                  </a:lnTo>
                  <a:lnTo>
                    <a:pt x="173" y="900"/>
                  </a:lnTo>
                  <a:lnTo>
                    <a:pt x="179" y="915"/>
                  </a:lnTo>
                  <a:lnTo>
                    <a:pt x="179" y="920"/>
                  </a:lnTo>
                  <a:lnTo>
                    <a:pt x="173" y="932"/>
                  </a:lnTo>
                  <a:lnTo>
                    <a:pt x="171" y="947"/>
                  </a:lnTo>
                  <a:lnTo>
                    <a:pt x="171" y="973"/>
                  </a:lnTo>
                  <a:lnTo>
                    <a:pt x="173" y="982"/>
                  </a:lnTo>
                  <a:lnTo>
                    <a:pt x="183" y="989"/>
                  </a:lnTo>
                  <a:lnTo>
                    <a:pt x="214" y="1002"/>
                  </a:lnTo>
                  <a:lnTo>
                    <a:pt x="233" y="1018"/>
                  </a:lnTo>
                  <a:lnTo>
                    <a:pt x="242" y="1015"/>
                  </a:lnTo>
                  <a:lnTo>
                    <a:pt x="252" y="1019"/>
                  </a:lnTo>
                  <a:lnTo>
                    <a:pt x="268" y="1033"/>
                  </a:lnTo>
                  <a:lnTo>
                    <a:pt x="281" y="1042"/>
                  </a:lnTo>
                  <a:lnTo>
                    <a:pt x="286" y="1056"/>
                  </a:lnTo>
                  <a:lnTo>
                    <a:pt x="311" y="1073"/>
                  </a:lnTo>
                  <a:lnTo>
                    <a:pt x="320" y="1081"/>
                  </a:lnTo>
                  <a:lnTo>
                    <a:pt x="325" y="1089"/>
                  </a:lnTo>
                  <a:lnTo>
                    <a:pt x="332" y="1080"/>
                  </a:lnTo>
                  <a:lnTo>
                    <a:pt x="341" y="1081"/>
                  </a:lnTo>
                  <a:lnTo>
                    <a:pt x="347" y="1086"/>
                  </a:lnTo>
                  <a:lnTo>
                    <a:pt x="358" y="1102"/>
                  </a:lnTo>
                  <a:lnTo>
                    <a:pt x="358" y="1122"/>
                  </a:lnTo>
                  <a:lnTo>
                    <a:pt x="360" y="1126"/>
                  </a:lnTo>
                  <a:lnTo>
                    <a:pt x="383" y="1133"/>
                  </a:lnTo>
                  <a:lnTo>
                    <a:pt x="401" y="1150"/>
                  </a:lnTo>
                  <a:lnTo>
                    <a:pt x="413" y="1163"/>
                  </a:lnTo>
                  <a:lnTo>
                    <a:pt x="432" y="1198"/>
                  </a:lnTo>
                  <a:lnTo>
                    <a:pt x="445" y="1214"/>
                  </a:lnTo>
                  <a:lnTo>
                    <a:pt x="453" y="1234"/>
                  </a:lnTo>
                  <a:lnTo>
                    <a:pt x="451" y="1283"/>
                  </a:lnTo>
                  <a:lnTo>
                    <a:pt x="453" y="1297"/>
                  </a:lnTo>
                  <a:lnTo>
                    <a:pt x="673" y="1315"/>
                  </a:lnTo>
                  <a:lnTo>
                    <a:pt x="683" y="1305"/>
                  </a:lnTo>
                  <a:lnTo>
                    <a:pt x="697" y="1308"/>
                  </a:lnTo>
                  <a:lnTo>
                    <a:pt x="708" y="1293"/>
                  </a:lnTo>
                  <a:lnTo>
                    <a:pt x="709" y="1281"/>
                  </a:lnTo>
                  <a:lnTo>
                    <a:pt x="688" y="1264"/>
                  </a:lnTo>
                  <a:lnTo>
                    <a:pt x="692" y="1249"/>
                  </a:lnTo>
                  <a:lnTo>
                    <a:pt x="688" y="1237"/>
                  </a:lnTo>
                  <a:lnTo>
                    <a:pt x="689" y="1226"/>
                  </a:lnTo>
                  <a:lnTo>
                    <a:pt x="698" y="1225"/>
                  </a:lnTo>
                  <a:lnTo>
                    <a:pt x="712" y="1210"/>
                  </a:lnTo>
                  <a:lnTo>
                    <a:pt x="713" y="1196"/>
                  </a:lnTo>
                  <a:lnTo>
                    <a:pt x="718" y="1192"/>
                  </a:lnTo>
                  <a:lnTo>
                    <a:pt x="718" y="1162"/>
                  </a:lnTo>
                  <a:lnTo>
                    <a:pt x="728" y="1157"/>
                  </a:lnTo>
                  <a:lnTo>
                    <a:pt x="733" y="1147"/>
                  </a:lnTo>
                  <a:lnTo>
                    <a:pt x="761" y="1131"/>
                  </a:lnTo>
                  <a:lnTo>
                    <a:pt x="753" y="1108"/>
                  </a:lnTo>
                  <a:lnTo>
                    <a:pt x="741" y="1097"/>
                  </a:lnTo>
                  <a:lnTo>
                    <a:pt x="723" y="1052"/>
                  </a:lnTo>
                  <a:lnTo>
                    <a:pt x="724" y="1038"/>
                  </a:lnTo>
                  <a:lnTo>
                    <a:pt x="647" y="936"/>
                  </a:lnTo>
                  <a:close/>
                </a:path>
              </a:pathLst>
            </a:custGeom>
            <a:solidFill>
              <a:srgbClr val="FFFFFF"/>
            </a:solidFill>
            <a:ln w="6350">
              <a:solidFill>
                <a:srgbClr val="969696"/>
              </a:solidFill>
              <a:round/>
              <a:headEnd/>
              <a:tailEnd/>
            </a:ln>
          </p:spPr>
          <p:txBody>
            <a:bodyPr/>
            <a:lstStyle/>
            <a:p>
              <a:endParaRPr lang="en-US"/>
            </a:p>
          </p:txBody>
        </p:sp>
        <p:sp>
          <p:nvSpPr>
            <p:cNvPr id="77" name="Freeform 89"/>
            <p:cNvSpPr>
              <a:spLocks/>
            </p:cNvSpPr>
            <p:nvPr/>
          </p:nvSpPr>
          <p:spPr bwMode="gray">
            <a:xfrm>
              <a:off x="1658477" y="4096603"/>
              <a:ext cx="34365" cy="24989"/>
            </a:xfrm>
            <a:custGeom>
              <a:avLst/>
              <a:gdLst>
                <a:gd name="T0" fmla="*/ 2147483647 w 23"/>
                <a:gd name="T1" fmla="*/ 2147483647 h 16"/>
                <a:gd name="T2" fmla="*/ 0 w 23"/>
                <a:gd name="T3" fmla="*/ 2147483647 h 16"/>
                <a:gd name="T4" fmla="*/ 2147483647 w 23"/>
                <a:gd name="T5" fmla="*/ 0 h 16"/>
                <a:gd name="T6" fmla="*/ 2147483647 w 23"/>
                <a:gd name="T7" fmla="*/ 2147483647 h 16"/>
                <a:gd name="T8" fmla="*/ 2147483647 w 23"/>
                <a:gd name="T9" fmla="*/ 2147483647 h 16"/>
                <a:gd name="T10" fmla="*/ 2147483647 w 23"/>
                <a:gd name="T11" fmla="*/ 2147483647 h 16"/>
                <a:gd name="T12" fmla="*/ 2147483647 w 23"/>
                <a:gd name="T13" fmla="*/ 2147483647 h 16"/>
                <a:gd name="T14" fmla="*/ 2147483647 w 23"/>
                <a:gd name="T15" fmla="*/ 2147483647 h 16"/>
                <a:gd name="T16" fmla="*/ 2147483647 w 23"/>
                <a:gd name="T17" fmla="*/ 2147483647 h 16"/>
                <a:gd name="T18" fmla="*/ 2147483647 w 23"/>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16"/>
                <a:gd name="T32" fmla="*/ 23 w 23"/>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16">
                  <a:moveTo>
                    <a:pt x="5" y="4"/>
                  </a:moveTo>
                  <a:lnTo>
                    <a:pt x="0" y="1"/>
                  </a:lnTo>
                  <a:lnTo>
                    <a:pt x="16" y="0"/>
                  </a:lnTo>
                  <a:lnTo>
                    <a:pt x="22" y="8"/>
                  </a:lnTo>
                  <a:lnTo>
                    <a:pt x="23" y="13"/>
                  </a:lnTo>
                  <a:lnTo>
                    <a:pt x="19" y="16"/>
                  </a:lnTo>
                  <a:lnTo>
                    <a:pt x="12" y="13"/>
                  </a:lnTo>
                  <a:lnTo>
                    <a:pt x="5" y="4"/>
                  </a:lnTo>
                  <a:lnTo>
                    <a:pt x="12" y="13"/>
                  </a:lnTo>
                  <a:lnTo>
                    <a:pt x="5" y="4"/>
                  </a:lnTo>
                  <a:close/>
                </a:path>
              </a:pathLst>
            </a:custGeom>
            <a:solidFill>
              <a:srgbClr val="BEBEBE"/>
            </a:solidFill>
            <a:ln w="6350">
              <a:solidFill>
                <a:srgbClr val="969696"/>
              </a:solidFill>
              <a:round/>
              <a:headEnd/>
              <a:tailEnd/>
            </a:ln>
          </p:spPr>
          <p:txBody>
            <a:bodyPr/>
            <a:lstStyle/>
            <a:p>
              <a:endParaRPr lang="en-US"/>
            </a:p>
          </p:txBody>
        </p:sp>
        <p:grpSp>
          <p:nvGrpSpPr>
            <p:cNvPr id="78" name="Group 90"/>
            <p:cNvGrpSpPr>
              <a:grpSpLocks/>
            </p:cNvGrpSpPr>
            <p:nvPr/>
          </p:nvGrpSpPr>
          <p:grpSpPr bwMode="auto">
            <a:xfrm>
              <a:off x="1658477" y="4096603"/>
              <a:ext cx="34365" cy="24989"/>
              <a:chOff x="750" y="2461"/>
              <a:chExt cx="23" cy="16"/>
            </a:xfrm>
          </p:grpSpPr>
          <p:sp>
            <p:nvSpPr>
              <p:cNvPr id="450" name="Freeform 91"/>
              <p:cNvSpPr>
                <a:spLocks/>
              </p:cNvSpPr>
              <p:nvPr/>
            </p:nvSpPr>
            <p:spPr bwMode="gray">
              <a:xfrm>
                <a:off x="750" y="2461"/>
                <a:ext cx="23" cy="16"/>
              </a:xfrm>
              <a:custGeom>
                <a:avLst/>
                <a:gdLst>
                  <a:gd name="T0" fmla="*/ 5 w 23"/>
                  <a:gd name="T1" fmla="*/ 4 h 16"/>
                  <a:gd name="T2" fmla="*/ 0 w 23"/>
                  <a:gd name="T3" fmla="*/ 1 h 16"/>
                  <a:gd name="T4" fmla="*/ 16 w 23"/>
                  <a:gd name="T5" fmla="*/ 0 h 16"/>
                  <a:gd name="T6" fmla="*/ 22 w 23"/>
                  <a:gd name="T7" fmla="*/ 8 h 16"/>
                  <a:gd name="T8" fmla="*/ 23 w 23"/>
                  <a:gd name="T9" fmla="*/ 13 h 16"/>
                  <a:gd name="T10" fmla="*/ 19 w 23"/>
                  <a:gd name="T11" fmla="*/ 16 h 16"/>
                  <a:gd name="T12" fmla="*/ 12 w 23"/>
                  <a:gd name="T13" fmla="*/ 13 h 16"/>
                  <a:gd name="T14" fmla="*/ 5 w 23"/>
                  <a:gd name="T15" fmla="*/ 4 h 16"/>
                  <a:gd name="T16" fmla="*/ 12 w 23"/>
                  <a:gd name="T17" fmla="*/ 13 h 16"/>
                  <a:gd name="T18" fmla="*/ 5 w 23"/>
                  <a:gd name="T19" fmla="*/ 4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16"/>
                  <a:gd name="T32" fmla="*/ 23 w 23"/>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16">
                    <a:moveTo>
                      <a:pt x="5" y="4"/>
                    </a:moveTo>
                    <a:lnTo>
                      <a:pt x="0" y="1"/>
                    </a:lnTo>
                    <a:lnTo>
                      <a:pt x="16" y="0"/>
                    </a:lnTo>
                    <a:lnTo>
                      <a:pt x="22" y="8"/>
                    </a:lnTo>
                    <a:lnTo>
                      <a:pt x="23" y="13"/>
                    </a:lnTo>
                    <a:lnTo>
                      <a:pt x="19" y="16"/>
                    </a:lnTo>
                    <a:lnTo>
                      <a:pt x="12" y="13"/>
                    </a:lnTo>
                    <a:lnTo>
                      <a:pt x="5" y="4"/>
                    </a:lnTo>
                    <a:lnTo>
                      <a:pt x="12" y="13"/>
                    </a:lnTo>
                    <a:lnTo>
                      <a:pt x="5" y="4"/>
                    </a:lnTo>
                    <a:close/>
                  </a:path>
                </a:pathLst>
              </a:custGeom>
              <a:solidFill>
                <a:srgbClr val="BEBEBE"/>
              </a:solidFill>
              <a:ln w="9525">
                <a:noFill/>
                <a:round/>
                <a:headEnd/>
                <a:tailEnd/>
              </a:ln>
            </p:spPr>
            <p:txBody>
              <a:bodyPr/>
              <a:lstStyle/>
              <a:p>
                <a:endParaRPr lang="en-US"/>
              </a:p>
            </p:txBody>
          </p:sp>
          <p:sp>
            <p:nvSpPr>
              <p:cNvPr id="451" name="Freeform 92"/>
              <p:cNvSpPr>
                <a:spLocks/>
              </p:cNvSpPr>
              <p:nvPr/>
            </p:nvSpPr>
            <p:spPr bwMode="gray">
              <a:xfrm>
                <a:off x="750" y="2461"/>
                <a:ext cx="23" cy="16"/>
              </a:xfrm>
              <a:custGeom>
                <a:avLst/>
                <a:gdLst>
                  <a:gd name="T0" fmla="*/ 5 w 23"/>
                  <a:gd name="T1" fmla="*/ 4 h 16"/>
                  <a:gd name="T2" fmla="*/ 0 w 23"/>
                  <a:gd name="T3" fmla="*/ 1 h 16"/>
                  <a:gd name="T4" fmla="*/ 16 w 23"/>
                  <a:gd name="T5" fmla="*/ 0 h 16"/>
                  <a:gd name="T6" fmla="*/ 22 w 23"/>
                  <a:gd name="T7" fmla="*/ 8 h 16"/>
                  <a:gd name="T8" fmla="*/ 23 w 23"/>
                  <a:gd name="T9" fmla="*/ 13 h 16"/>
                  <a:gd name="T10" fmla="*/ 19 w 23"/>
                  <a:gd name="T11" fmla="*/ 16 h 16"/>
                  <a:gd name="T12" fmla="*/ 12 w 23"/>
                  <a:gd name="T13" fmla="*/ 13 h 16"/>
                  <a:gd name="T14" fmla="*/ 5 w 23"/>
                  <a:gd name="T15" fmla="*/ 4 h 16"/>
                  <a:gd name="T16" fmla="*/ 12 w 23"/>
                  <a:gd name="T17" fmla="*/ 13 h 16"/>
                  <a:gd name="T18" fmla="*/ 5 w 23"/>
                  <a:gd name="T19" fmla="*/ 4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16"/>
                  <a:gd name="T32" fmla="*/ 23 w 23"/>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16">
                    <a:moveTo>
                      <a:pt x="5" y="4"/>
                    </a:moveTo>
                    <a:lnTo>
                      <a:pt x="0" y="1"/>
                    </a:lnTo>
                    <a:lnTo>
                      <a:pt x="16" y="0"/>
                    </a:lnTo>
                    <a:lnTo>
                      <a:pt x="22" y="8"/>
                    </a:lnTo>
                    <a:lnTo>
                      <a:pt x="23" y="13"/>
                    </a:lnTo>
                    <a:lnTo>
                      <a:pt x="19" y="16"/>
                    </a:lnTo>
                    <a:lnTo>
                      <a:pt x="12" y="13"/>
                    </a:lnTo>
                    <a:lnTo>
                      <a:pt x="5" y="4"/>
                    </a:lnTo>
                    <a:lnTo>
                      <a:pt x="12" y="13"/>
                    </a:lnTo>
                    <a:lnTo>
                      <a:pt x="5" y="4"/>
                    </a:lnTo>
                  </a:path>
                </a:pathLst>
              </a:custGeom>
              <a:noFill/>
              <a:ln w="6350">
                <a:solidFill>
                  <a:srgbClr val="969696"/>
                </a:solidFill>
                <a:round/>
                <a:headEnd/>
                <a:tailEnd/>
              </a:ln>
            </p:spPr>
            <p:txBody>
              <a:bodyPr/>
              <a:lstStyle/>
              <a:p>
                <a:endParaRPr lang="en-US"/>
              </a:p>
            </p:txBody>
          </p:sp>
        </p:grpSp>
        <p:sp>
          <p:nvSpPr>
            <p:cNvPr id="79" name="Freeform 93"/>
            <p:cNvSpPr>
              <a:spLocks/>
            </p:cNvSpPr>
            <p:nvPr/>
          </p:nvSpPr>
          <p:spPr bwMode="gray">
            <a:xfrm>
              <a:off x="1715253" y="4093479"/>
              <a:ext cx="43329" cy="34359"/>
            </a:xfrm>
            <a:custGeom>
              <a:avLst/>
              <a:gdLst>
                <a:gd name="T0" fmla="*/ 0 w 29"/>
                <a:gd name="T1" fmla="*/ 0 h 22"/>
                <a:gd name="T2" fmla="*/ 2147483647 w 29"/>
                <a:gd name="T3" fmla="*/ 2147483647 h 22"/>
                <a:gd name="T4" fmla="*/ 2147483647 w 29"/>
                <a:gd name="T5" fmla="*/ 2147483647 h 22"/>
                <a:gd name="T6" fmla="*/ 2147483647 w 29"/>
                <a:gd name="T7" fmla="*/ 2147483647 h 22"/>
                <a:gd name="T8" fmla="*/ 2147483647 w 29"/>
                <a:gd name="T9" fmla="*/ 2147483647 h 22"/>
                <a:gd name="T10" fmla="*/ 2147483647 w 29"/>
                <a:gd name="T11" fmla="*/ 2147483647 h 22"/>
                <a:gd name="T12" fmla="*/ 2147483647 w 29"/>
                <a:gd name="T13" fmla="*/ 2147483647 h 22"/>
                <a:gd name="T14" fmla="*/ 0 w 29"/>
                <a:gd name="T15" fmla="*/ 0 h 22"/>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22"/>
                <a:gd name="T26" fmla="*/ 29 w 29"/>
                <a:gd name="T27" fmla="*/ 22 h 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22">
                  <a:moveTo>
                    <a:pt x="0" y="0"/>
                  </a:moveTo>
                  <a:lnTo>
                    <a:pt x="11" y="13"/>
                  </a:lnTo>
                  <a:lnTo>
                    <a:pt x="29" y="14"/>
                  </a:lnTo>
                  <a:lnTo>
                    <a:pt x="28" y="19"/>
                  </a:lnTo>
                  <a:lnTo>
                    <a:pt x="22" y="18"/>
                  </a:lnTo>
                  <a:lnTo>
                    <a:pt x="8" y="22"/>
                  </a:lnTo>
                  <a:lnTo>
                    <a:pt x="2" y="14"/>
                  </a:lnTo>
                  <a:lnTo>
                    <a:pt x="0" y="0"/>
                  </a:lnTo>
                  <a:close/>
                </a:path>
              </a:pathLst>
            </a:custGeom>
            <a:solidFill>
              <a:srgbClr val="BEBEBE"/>
            </a:solidFill>
            <a:ln w="6350">
              <a:solidFill>
                <a:srgbClr val="969696"/>
              </a:solidFill>
              <a:round/>
              <a:headEnd/>
              <a:tailEnd/>
            </a:ln>
          </p:spPr>
          <p:txBody>
            <a:bodyPr/>
            <a:lstStyle/>
            <a:p>
              <a:endParaRPr lang="en-US"/>
            </a:p>
          </p:txBody>
        </p:sp>
        <p:grpSp>
          <p:nvGrpSpPr>
            <p:cNvPr id="80" name="Group 94"/>
            <p:cNvGrpSpPr>
              <a:grpSpLocks/>
            </p:cNvGrpSpPr>
            <p:nvPr/>
          </p:nvGrpSpPr>
          <p:grpSpPr bwMode="auto">
            <a:xfrm>
              <a:off x="1715253" y="4093479"/>
              <a:ext cx="43329" cy="34359"/>
              <a:chOff x="788" y="2459"/>
              <a:chExt cx="29" cy="22"/>
            </a:xfrm>
          </p:grpSpPr>
          <p:sp>
            <p:nvSpPr>
              <p:cNvPr id="448" name="Freeform 95"/>
              <p:cNvSpPr>
                <a:spLocks/>
              </p:cNvSpPr>
              <p:nvPr/>
            </p:nvSpPr>
            <p:spPr bwMode="gray">
              <a:xfrm>
                <a:off x="788" y="2459"/>
                <a:ext cx="29" cy="22"/>
              </a:xfrm>
              <a:custGeom>
                <a:avLst/>
                <a:gdLst>
                  <a:gd name="T0" fmla="*/ 0 w 29"/>
                  <a:gd name="T1" fmla="*/ 0 h 22"/>
                  <a:gd name="T2" fmla="*/ 11 w 29"/>
                  <a:gd name="T3" fmla="*/ 13 h 22"/>
                  <a:gd name="T4" fmla="*/ 29 w 29"/>
                  <a:gd name="T5" fmla="*/ 14 h 22"/>
                  <a:gd name="T6" fmla="*/ 28 w 29"/>
                  <a:gd name="T7" fmla="*/ 19 h 22"/>
                  <a:gd name="T8" fmla="*/ 22 w 29"/>
                  <a:gd name="T9" fmla="*/ 18 h 22"/>
                  <a:gd name="T10" fmla="*/ 8 w 29"/>
                  <a:gd name="T11" fmla="*/ 22 h 22"/>
                  <a:gd name="T12" fmla="*/ 2 w 29"/>
                  <a:gd name="T13" fmla="*/ 14 h 22"/>
                  <a:gd name="T14" fmla="*/ 0 w 29"/>
                  <a:gd name="T15" fmla="*/ 0 h 22"/>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22"/>
                  <a:gd name="T26" fmla="*/ 29 w 29"/>
                  <a:gd name="T27" fmla="*/ 22 h 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22">
                    <a:moveTo>
                      <a:pt x="0" y="0"/>
                    </a:moveTo>
                    <a:lnTo>
                      <a:pt x="11" y="13"/>
                    </a:lnTo>
                    <a:lnTo>
                      <a:pt x="29" y="14"/>
                    </a:lnTo>
                    <a:lnTo>
                      <a:pt x="28" y="19"/>
                    </a:lnTo>
                    <a:lnTo>
                      <a:pt x="22" y="18"/>
                    </a:lnTo>
                    <a:lnTo>
                      <a:pt x="8" y="22"/>
                    </a:lnTo>
                    <a:lnTo>
                      <a:pt x="2" y="14"/>
                    </a:lnTo>
                    <a:lnTo>
                      <a:pt x="0" y="0"/>
                    </a:lnTo>
                    <a:close/>
                  </a:path>
                </a:pathLst>
              </a:custGeom>
              <a:solidFill>
                <a:srgbClr val="BEBEBE"/>
              </a:solidFill>
              <a:ln w="9525">
                <a:noFill/>
                <a:round/>
                <a:headEnd/>
                <a:tailEnd/>
              </a:ln>
            </p:spPr>
            <p:txBody>
              <a:bodyPr/>
              <a:lstStyle/>
              <a:p>
                <a:endParaRPr lang="en-US"/>
              </a:p>
            </p:txBody>
          </p:sp>
          <p:sp>
            <p:nvSpPr>
              <p:cNvPr id="449" name="Freeform 96"/>
              <p:cNvSpPr>
                <a:spLocks/>
              </p:cNvSpPr>
              <p:nvPr/>
            </p:nvSpPr>
            <p:spPr bwMode="gray">
              <a:xfrm>
                <a:off x="788" y="2459"/>
                <a:ext cx="29" cy="22"/>
              </a:xfrm>
              <a:custGeom>
                <a:avLst/>
                <a:gdLst>
                  <a:gd name="T0" fmla="*/ 0 w 29"/>
                  <a:gd name="T1" fmla="*/ 0 h 22"/>
                  <a:gd name="T2" fmla="*/ 11 w 29"/>
                  <a:gd name="T3" fmla="*/ 13 h 22"/>
                  <a:gd name="T4" fmla="*/ 29 w 29"/>
                  <a:gd name="T5" fmla="*/ 14 h 22"/>
                  <a:gd name="T6" fmla="*/ 28 w 29"/>
                  <a:gd name="T7" fmla="*/ 19 h 22"/>
                  <a:gd name="T8" fmla="*/ 22 w 29"/>
                  <a:gd name="T9" fmla="*/ 18 h 22"/>
                  <a:gd name="T10" fmla="*/ 8 w 29"/>
                  <a:gd name="T11" fmla="*/ 22 h 22"/>
                  <a:gd name="T12" fmla="*/ 2 w 29"/>
                  <a:gd name="T13" fmla="*/ 14 h 22"/>
                  <a:gd name="T14" fmla="*/ 0 w 29"/>
                  <a:gd name="T15" fmla="*/ 0 h 22"/>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22"/>
                  <a:gd name="T26" fmla="*/ 29 w 29"/>
                  <a:gd name="T27" fmla="*/ 22 h 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22">
                    <a:moveTo>
                      <a:pt x="0" y="0"/>
                    </a:moveTo>
                    <a:lnTo>
                      <a:pt x="11" y="13"/>
                    </a:lnTo>
                    <a:lnTo>
                      <a:pt x="29" y="14"/>
                    </a:lnTo>
                    <a:lnTo>
                      <a:pt x="28" y="19"/>
                    </a:lnTo>
                    <a:lnTo>
                      <a:pt x="22" y="18"/>
                    </a:lnTo>
                    <a:lnTo>
                      <a:pt x="8" y="22"/>
                    </a:lnTo>
                    <a:lnTo>
                      <a:pt x="2" y="14"/>
                    </a:lnTo>
                    <a:lnTo>
                      <a:pt x="0" y="0"/>
                    </a:lnTo>
                  </a:path>
                </a:pathLst>
              </a:custGeom>
              <a:noFill/>
              <a:ln w="6350">
                <a:solidFill>
                  <a:srgbClr val="969696"/>
                </a:solidFill>
                <a:round/>
                <a:headEnd/>
                <a:tailEnd/>
              </a:ln>
            </p:spPr>
            <p:txBody>
              <a:bodyPr/>
              <a:lstStyle/>
              <a:p>
                <a:endParaRPr lang="en-US"/>
              </a:p>
            </p:txBody>
          </p:sp>
        </p:grpSp>
        <p:sp>
          <p:nvSpPr>
            <p:cNvPr id="81" name="Freeform 97"/>
            <p:cNvSpPr>
              <a:spLocks/>
            </p:cNvSpPr>
            <p:nvPr/>
          </p:nvSpPr>
          <p:spPr bwMode="gray">
            <a:xfrm>
              <a:off x="1885582" y="4257471"/>
              <a:ext cx="20918" cy="34359"/>
            </a:xfrm>
            <a:custGeom>
              <a:avLst/>
              <a:gdLst>
                <a:gd name="T0" fmla="*/ 2147483647 w 14"/>
                <a:gd name="T1" fmla="*/ 0 h 22"/>
                <a:gd name="T2" fmla="*/ 0 w 14"/>
                <a:gd name="T3" fmla="*/ 0 h 22"/>
                <a:gd name="T4" fmla="*/ 2147483647 w 14"/>
                <a:gd name="T5" fmla="*/ 2147483647 h 22"/>
                <a:gd name="T6" fmla="*/ 2147483647 w 14"/>
                <a:gd name="T7" fmla="*/ 2147483647 h 22"/>
                <a:gd name="T8" fmla="*/ 2147483647 w 14"/>
                <a:gd name="T9" fmla="*/ 2147483647 h 22"/>
                <a:gd name="T10" fmla="*/ 2147483647 w 14"/>
                <a:gd name="T11" fmla="*/ 2147483647 h 22"/>
                <a:gd name="T12" fmla="*/ 2147483647 w 14"/>
                <a:gd name="T13" fmla="*/ 2147483647 h 22"/>
                <a:gd name="T14" fmla="*/ 2147483647 w 14"/>
                <a:gd name="T15" fmla="*/ 2147483647 h 22"/>
                <a:gd name="T16" fmla="*/ 2147483647 w 14"/>
                <a:gd name="T17" fmla="*/ 2147483647 h 22"/>
                <a:gd name="T18" fmla="*/ 2147483647 w 14"/>
                <a:gd name="T19" fmla="*/ 2147483647 h 22"/>
                <a:gd name="T20" fmla="*/ 2147483647 w 14"/>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2"/>
                <a:gd name="T35" fmla="*/ 14 w 14"/>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2">
                  <a:moveTo>
                    <a:pt x="4" y="0"/>
                  </a:moveTo>
                  <a:lnTo>
                    <a:pt x="0" y="0"/>
                  </a:lnTo>
                  <a:lnTo>
                    <a:pt x="4" y="1"/>
                  </a:lnTo>
                  <a:lnTo>
                    <a:pt x="7" y="9"/>
                  </a:lnTo>
                  <a:lnTo>
                    <a:pt x="13" y="12"/>
                  </a:lnTo>
                  <a:lnTo>
                    <a:pt x="14" y="20"/>
                  </a:lnTo>
                  <a:lnTo>
                    <a:pt x="13" y="22"/>
                  </a:lnTo>
                  <a:lnTo>
                    <a:pt x="9" y="21"/>
                  </a:lnTo>
                  <a:lnTo>
                    <a:pt x="8" y="12"/>
                  </a:lnTo>
                  <a:lnTo>
                    <a:pt x="5" y="7"/>
                  </a:lnTo>
                  <a:lnTo>
                    <a:pt x="4" y="0"/>
                  </a:lnTo>
                  <a:close/>
                </a:path>
              </a:pathLst>
            </a:custGeom>
            <a:solidFill>
              <a:srgbClr val="BEBEBE"/>
            </a:solidFill>
            <a:ln w="6350">
              <a:solidFill>
                <a:srgbClr val="969696"/>
              </a:solidFill>
              <a:round/>
              <a:headEnd/>
              <a:tailEnd/>
            </a:ln>
          </p:spPr>
          <p:txBody>
            <a:bodyPr/>
            <a:lstStyle/>
            <a:p>
              <a:endParaRPr lang="en-US"/>
            </a:p>
          </p:txBody>
        </p:sp>
        <p:grpSp>
          <p:nvGrpSpPr>
            <p:cNvPr id="82" name="Group 98"/>
            <p:cNvGrpSpPr>
              <a:grpSpLocks/>
            </p:cNvGrpSpPr>
            <p:nvPr/>
          </p:nvGrpSpPr>
          <p:grpSpPr bwMode="auto">
            <a:xfrm>
              <a:off x="1885582" y="4257471"/>
              <a:ext cx="20918" cy="34359"/>
              <a:chOff x="902" y="2564"/>
              <a:chExt cx="14" cy="22"/>
            </a:xfrm>
          </p:grpSpPr>
          <p:sp>
            <p:nvSpPr>
              <p:cNvPr id="446" name="Freeform 99"/>
              <p:cNvSpPr>
                <a:spLocks/>
              </p:cNvSpPr>
              <p:nvPr/>
            </p:nvSpPr>
            <p:spPr bwMode="gray">
              <a:xfrm>
                <a:off x="902" y="2564"/>
                <a:ext cx="14" cy="22"/>
              </a:xfrm>
              <a:custGeom>
                <a:avLst/>
                <a:gdLst>
                  <a:gd name="T0" fmla="*/ 4 w 14"/>
                  <a:gd name="T1" fmla="*/ 0 h 22"/>
                  <a:gd name="T2" fmla="*/ 0 w 14"/>
                  <a:gd name="T3" fmla="*/ 0 h 22"/>
                  <a:gd name="T4" fmla="*/ 4 w 14"/>
                  <a:gd name="T5" fmla="*/ 1 h 22"/>
                  <a:gd name="T6" fmla="*/ 7 w 14"/>
                  <a:gd name="T7" fmla="*/ 9 h 22"/>
                  <a:gd name="T8" fmla="*/ 13 w 14"/>
                  <a:gd name="T9" fmla="*/ 12 h 22"/>
                  <a:gd name="T10" fmla="*/ 14 w 14"/>
                  <a:gd name="T11" fmla="*/ 20 h 22"/>
                  <a:gd name="T12" fmla="*/ 13 w 14"/>
                  <a:gd name="T13" fmla="*/ 22 h 22"/>
                  <a:gd name="T14" fmla="*/ 9 w 14"/>
                  <a:gd name="T15" fmla="*/ 21 h 22"/>
                  <a:gd name="T16" fmla="*/ 8 w 14"/>
                  <a:gd name="T17" fmla="*/ 12 h 22"/>
                  <a:gd name="T18" fmla="*/ 5 w 14"/>
                  <a:gd name="T19" fmla="*/ 7 h 22"/>
                  <a:gd name="T20" fmla="*/ 4 w 14"/>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2"/>
                  <a:gd name="T35" fmla="*/ 14 w 14"/>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2">
                    <a:moveTo>
                      <a:pt x="4" y="0"/>
                    </a:moveTo>
                    <a:lnTo>
                      <a:pt x="0" y="0"/>
                    </a:lnTo>
                    <a:lnTo>
                      <a:pt x="4" y="1"/>
                    </a:lnTo>
                    <a:lnTo>
                      <a:pt x="7" y="9"/>
                    </a:lnTo>
                    <a:lnTo>
                      <a:pt x="13" y="12"/>
                    </a:lnTo>
                    <a:lnTo>
                      <a:pt x="14" y="20"/>
                    </a:lnTo>
                    <a:lnTo>
                      <a:pt x="13" y="22"/>
                    </a:lnTo>
                    <a:lnTo>
                      <a:pt x="9" y="21"/>
                    </a:lnTo>
                    <a:lnTo>
                      <a:pt x="8" y="12"/>
                    </a:lnTo>
                    <a:lnTo>
                      <a:pt x="5" y="7"/>
                    </a:lnTo>
                    <a:lnTo>
                      <a:pt x="4" y="0"/>
                    </a:lnTo>
                    <a:close/>
                  </a:path>
                </a:pathLst>
              </a:custGeom>
              <a:solidFill>
                <a:srgbClr val="BEBEBE"/>
              </a:solidFill>
              <a:ln w="9525">
                <a:noFill/>
                <a:round/>
                <a:headEnd/>
                <a:tailEnd/>
              </a:ln>
            </p:spPr>
            <p:txBody>
              <a:bodyPr/>
              <a:lstStyle/>
              <a:p>
                <a:endParaRPr lang="en-US"/>
              </a:p>
            </p:txBody>
          </p:sp>
          <p:sp>
            <p:nvSpPr>
              <p:cNvPr id="447" name="Freeform 100"/>
              <p:cNvSpPr>
                <a:spLocks/>
              </p:cNvSpPr>
              <p:nvPr/>
            </p:nvSpPr>
            <p:spPr bwMode="gray">
              <a:xfrm>
                <a:off x="902" y="2564"/>
                <a:ext cx="14" cy="22"/>
              </a:xfrm>
              <a:custGeom>
                <a:avLst/>
                <a:gdLst>
                  <a:gd name="T0" fmla="*/ 4 w 14"/>
                  <a:gd name="T1" fmla="*/ 0 h 22"/>
                  <a:gd name="T2" fmla="*/ 0 w 14"/>
                  <a:gd name="T3" fmla="*/ 0 h 22"/>
                  <a:gd name="T4" fmla="*/ 4 w 14"/>
                  <a:gd name="T5" fmla="*/ 1 h 22"/>
                  <a:gd name="T6" fmla="*/ 7 w 14"/>
                  <a:gd name="T7" fmla="*/ 9 h 22"/>
                  <a:gd name="T8" fmla="*/ 13 w 14"/>
                  <a:gd name="T9" fmla="*/ 12 h 22"/>
                  <a:gd name="T10" fmla="*/ 14 w 14"/>
                  <a:gd name="T11" fmla="*/ 20 h 22"/>
                  <a:gd name="T12" fmla="*/ 13 w 14"/>
                  <a:gd name="T13" fmla="*/ 22 h 22"/>
                  <a:gd name="T14" fmla="*/ 9 w 14"/>
                  <a:gd name="T15" fmla="*/ 21 h 22"/>
                  <a:gd name="T16" fmla="*/ 8 w 14"/>
                  <a:gd name="T17" fmla="*/ 12 h 22"/>
                  <a:gd name="T18" fmla="*/ 5 w 14"/>
                  <a:gd name="T19" fmla="*/ 7 h 22"/>
                  <a:gd name="T20" fmla="*/ 4 w 14"/>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2"/>
                  <a:gd name="T35" fmla="*/ 14 w 14"/>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2">
                    <a:moveTo>
                      <a:pt x="4" y="0"/>
                    </a:moveTo>
                    <a:lnTo>
                      <a:pt x="0" y="0"/>
                    </a:lnTo>
                    <a:lnTo>
                      <a:pt x="4" y="1"/>
                    </a:lnTo>
                    <a:lnTo>
                      <a:pt x="7" y="9"/>
                    </a:lnTo>
                    <a:lnTo>
                      <a:pt x="13" y="12"/>
                    </a:lnTo>
                    <a:lnTo>
                      <a:pt x="14" y="20"/>
                    </a:lnTo>
                    <a:lnTo>
                      <a:pt x="13" y="22"/>
                    </a:lnTo>
                    <a:lnTo>
                      <a:pt x="9" y="21"/>
                    </a:lnTo>
                    <a:lnTo>
                      <a:pt x="8" y="12"/>
                    </a:lnTo>
                    <a:lnTo>
                      <a:pt x="5" y="7"/>
                    </a:lnTo>
                    <a:lnTo>
                      <a:pt x="4" y="0"/>
                    </a:lnTo>
                  </a:path>
                </a:pathLst>
              </a:custGeom>
              <a:noFill/>
              <a:ln w="6350">
                <a:solidFill>
                  <a:srgbClr val="969696"/>
                </a:solidFill>
                <a:round/>
                <a:headEnd/>
                <a:tailEnd/>
              </a:ln>
            </p:spPr>
            <p:txBody>
              <a:bodyPr/>
              <a:lstStyle/>
              <a:p>
                <a:endParaRPr lang="en-US"/>
              </a:p>
            </p:txBody>
          </p:sp>
        </p:grpSp>
        <p:sp>
          <p:nvSpPr>
            <p:cNvPr id="83" name="Freeform 101"/>
            <p:cNvSpPr>
              <a:spLocks/>
            </p:cNvSpPr>
            <p:nvPr/>
          </p:nvSpPr>
          <p:spPr bwMode="gray">
            <a:xfrm>
              <a:off x="1863170" y="4330877"/>
              <a:ext cx="32871" cy="54664"/>
            </a:xfrm>
            <a:custGeom>
              <a:avLst/>
              <a:gdLst>
                <a:gd name="T0" fmla="*/ 0 w 22"/>
                <a:gd name="T1" fmla="*/ 2147483647 h 35"/>
                <a:gd name="T2" fmla="*/ 2147483647 w 22"/>
                <a:gd name="T3" fmla="*/ 0 h 35"/>
                <a:gd name="T4" fmla="*/ 2147483647 w 22"/>
                <a:gd name="T5" fmla="*/ 2147483647 h 35"/>
                <a:gd name="T6" fmla="*/ 2147483647 w 22"/>
                <a:gd name="T7" fmla="*/ 2147483647 h 35"/>
                <a:gd name="T8" fmla="*/ 2147483647 w 22"/>
                <a:gd name="T9" fmla="*/ 2147483647 h 35"/>
                <a:gd name="T10" fmla="*/ 2147483647 w 22"/>
                <a:gd name="T11" fmla="*/ 2147483647 h 35"/>
                <a:gd name="T12" fmla="*/ 2147483647 w 22"/>
                <a:gd name="T13" fmla="*/ 2147483647 h 35"/>
                <a:gd name="T14" fmla="*/ 2147483647 w 22"/>
                <a:gd name="T15" fmla="*/ 2147483647 h 35"/>
                <a:gd name="T16" fmla="*/ 0 w 22"/>
                <a:gd name="T17" fmla="*/ 2147483647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35"/>
                <a:gd name="T29" fmla="*/ 22 w 22"/>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35">
                  <a:moveTo>
                    <a:pt x="0" y="2"/>
                  </a:moveTo>
                  <a:lnTo>
                    <a:pt x="2" y="0"/>
                  </a:lnTo>
                  <a:lnTo>
                    <a:pt x="2" y="3"/>
                  </a:lnTo>
                  <a:lnTo>
                    <a:pt x="9" y="21"/>
                  </a:lnTo>
                  <a:lnTo>
                    <a:pt x="16" y="24"/>
                  </a:lnTo>
                  <a:lnTo>
                    <a:pt x="22" y="34"/>
                  </a:lnTo>
                  <a:lnTo>
                    <a:pt x="11" y="35"/>
                  </a:lnTo>
                  <a:lnTo>
                    <a:pt x="1" y="10"/>
                  </a:lnTo>
                  <a:lnTo>
                    <a:pt x="0" y="2"/>
                  </a:lnTo>
                  <a:close/>
                </a:path>
              </a:pathLst>
            </a:custGeom>
            <a:solidFill>
              <a:srgbClr val="BEBEBE"/>
            </a:solidFill>
            <a:ln w="6350">
              <a:solidFill>
                <a:srgbClr val="969696"/>
              </a:solidFill>
              <a:round/>
              <a:headEnd/>
              <a:tailEnd/>
            </a:ln>
          </p:spPr>
          <p:txBody>
            <a:bodyPr/>
            <a:lstStyle/>
            <a:p>
              <a:endParaRPr lang="en-US"/>
            </a:p>
          </p:txBody>
        </p:sp>
        <p:grpSp>
          <p:nvGrpSpPr>
            <p:cNvPr id="84" name="Group 102"/>
            <p:cNvGrpSpPr>
              <a:grpSpLocks/>
            </p:cNvGrpSpPr>
            <p:nvPr/>
          </p:nvGrpSpPr>
          <p:grpSpPr bwMode="auto">
            <a:xfrm>
              <a:off x="1863170" y="4330877"/>
              <a:ext cx="32871" cy="54664"/>
              <a:chOff x="887" y="2611"/>
              <a:chExt cx="22" cy="35"/>
            </a:xfrm>
          </p:grpSpPr>
          <p:sp>
            <p:nvSpPr>
              <p:cNvPr id="444" name="Freeform 103"/>
              <p:cNvSpPr>
                <a:spLocks/>
              </p:cNvSpPr>
              <p:nvPr/>
            </p:nvSpPr>
            <p:spPr bwMode="gray">
              <a:xfrm>
                <a:off x="887" y="2611"/>
                <a:ext cx="22" cy="35"/>
              </a:xfrm>
              <a:custGeom>
                <a:avLst/>
                <a:gdLst>
                  <a:gd name="T0" fmla="*/ 0 w 22"/>
                  <a:gd name="T1" fmla="*/ 2 h 35"/>
                  <a:gd name="T2" fmla="*/ 2 w 22"/>
                  <a:gd name="T3" fmla="*/ 0 h 35"/>
                  <a:gd name="T4" fmla="*/ 2 w 22"/>
                  <a:gd name="T5" fmla="*/ 3 h 35"/>
                  <a:gd name="T6" fmla="*/ 9 w 22"/>
                  <a:gd name="T7" fmla="*/ 21 h 35"/>
                  <a:gd name="T8" fmla="*/ 16 w 22"/>
                  <a:gd name="T9" fmla="*/ 24 h 35"/>
                  <a:gd name="T10" fmla="*/ 22 w 22"/>
                  <a:gd name="T11" fmla="*/ 34 h 35"/>
                  <a:gd name="T12" fmla="*/ 11 w 22"/>
                  <a:gd name="T13" fmla="*/ 35 h 35"/>
                  <a:gd name="T14" fmla="*/ 1 w 22"/>
                  <a:gd name="T15" fmla="*/ 10 h 35"/>
                  <a:gd name="T16" fmla="*/ 0 w 22"/>
                  <a:gd name="T17" fmla="*/ 2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35"/>
                  <a:gd name="T29" fmla="*/ 22 w 22"/>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35">
                    <a:moveTo>
                      <a:pt x="0" y="2"/>
                    </a:moveTo>
                    <a:lnTo>
                      <a:pt x="2" y="0"/>
                    </a:lnTo>
                    <a:lnTo>
                      <a:pt x="2" y="3"/>
                    </a:lnTo>
                    <a:lnTo>
                      <a:pt x="9" y="21"/>
                    </a:lnTo>
                    <a:lnTo>
                      <a:pt x="16" y="24"/>
                    </a:lnTo>
                    <a:lnTo>
                      <a:pt x="22" y="34"/>
                    </a:lnTo>
                    <a:lnTo>
                      <a:pt x="11" y="35"/>
                    </a:lnTo>
                    <a:lnTo>
                      <a:pt x="1" y="10"/>
                    </a:lnTo>
                    <a:lnTo>
                      <a:pt x="0" y="2"/>
                    </a:lnTo>
                    <a:close/>
                  </a:path>
                </a:pathLst>
              </a:custGeom>
              <a:solidFill>
                <a:srgbClr val="BEBEBE"/>
              </a:solidFill>
              <a:ln w="9525">
                <a:noFill/>
                <a:round/>
                <a:headEnd/>
                <a:tailEnd/>
              </a:ln>
            </p:spPr>
            <p:txBody>
              <a:bodyPr/>
              <a:lstStyle/>
              <a:p>
                <a:endParaRPr lang="en-US"/>
              </a:p>
            </p:txBody>
          </p:sp>
          <p:sp>
            <p:nvSpPr>
              <p:cNvPr id="445" name="Freeform 104"/>
              <p:cNvSpPr>
                <a:spLocks/>
              </p:cNvSpPr>
              <p:nvPr/>
            </p:nvSpPr>
            <p:spPr bwMode="gray">
              <a:xfrm>
                <a:off x="887" y="2611"/>
                <a:ext cx="22" cy="35"/>
              </a:xfrm>
              <a:custGeom>
                <a:avLst/>
                <a:gdLst>
                  <a:gd name="T0" fmla="*/ 0 w 22"/>
                  <a:gd name="T1" fmla="*/ 2 h 35"/>
                  <a:gd name="T2" fmla="*/ 2 w 22"/>
                  <a:gd name="T3" fmla="*/ 0 h 35"/>
                  <a:gd name="T4" fmla="*/ 2 w 22"/>
                  <a:gd name="T5" fmla="*/ 3 h 35"/>
                  <a:gd name="T6" fmla="*/ 9 w 22"/>
                  <a:gd name="T7" fmla="*/ 21 h 35"/>
                  <a:gd name="T8" fmla="*/ 16 w 22"/>
                  <a:gd name="T9" fmla="*/ 24 h 35"/>
                  <a:gd name="T10" fmla="*/ 22 w 22"/>
                  <a:gd name="T11" fmla="*/ 34 h 35"/>
                  <a:gd name="T12" fmla="*/ 11 w 22"/>
                  <a:gd name="T13" fmla="*/ 35 h 35"/>
                  <a:gd name="T14" fmla="*/ 1 w 22"/>
                  <a:gd name="T15" fmla="*/ 10 h 35"/>
                  <a:gd name="T16" fmla="*/ 0 w 22"/>
                  <a:gd name="T17" fmla="*/ 2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35"/>
                  <a:gd name="T29" fmla="*/ 22 w 22"/>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35">
                    <a:moveTo>
                      <a:pt x="0" y="2"/>
                    </a:moveTo>
                    <a:lnTo>
                      <a:pt x="2" y="0"/>
                    </a:lnTo>
                    <a:lnTo>
                      <a:pt x="2" y="3"/>
                    </a:lnTo>
                    <a:lnTo>
                      <a:pt x="9" y="21"/>
                    </a:lnTo>
                    <a:lnTo>
                      <a:pt x="16" y="24"/>
                    </a:lnTo>
                    <a:lnTo>
                      <a:pt x="22" y="34"/>
                    </a:lnTo>
                    <a:lnTo>
                      <a:pt x="11" y="35"/>
                    </a:lnTo>
                    <a:lnTo>
                      <a:pt x="1" y="10"/>
                    </a:lnTo>
                    <a:lnTo>
                      <a:pt x="0" y="2"/>
                    </a:lnTo>
                  </a:path>
                </a:pathLst>
              </a:custGeom>
              <a:noFill/>
              <a:ln w="6350">
                <a:solidFill>
                  <a:srgbClr val="969696"/>
                </a:solidFill>
                <a:round/>
                <a:headEnd/>
                <a:tailEnd/>
              </a:ln>
            </p:spPr>
            <p:txBody>
              <a:bodyPr/>
              <a:lstStyle/>
              <a:p>
                <a:endParaRPr lang="en-US"/>
              </a:p>
            </p:txBody>
          </p:sp>
        </p:grpSp>
        <p:sp>
          <p:nvSpPr>
            <p:cNvPr id="85" name="Freeform 105"/>
            <p:cNvSpPr>
              <a:spLocks/>
            </p:cNvSpPr>
            <p:nvPr/>
          </p:nvSpPr>
          <p:spPr bwMode="gray">
            <a:xfrm>
              <a:off x="1658477" y="4096603"/>
              <a:ext cx="34365" cy="24989"/>
            </a:xfrm>
            <a:custGeom>
              <a:avLst/>
              <a:gdLst>
                <a:gd name="T0" fmla="*/ 2147483647 w 23"/>
                <a:gd name="T1" fmla="*/ 2147483647 h 16"/>
                <a:gd name="T2" fmla="*/ 0 w 23"/>
                <a:gd name="T3" fmla="*/ 2147483647 h 16"/>
                <a:gd name="T4" fmla="*/ 2147483647 w 23"/>
                <a:gd name="T5" fmla="*/ 0 h 16"/>
                <a:gd name="T6" fmla="*/ 2147483647 w 23"/>
                <a:gd name="T7" fmla="*/ 2147483647 h 16"/>
                <a:gd name="T8" fmla="*/ 2147483647 w 23"/>
                <a:gd name="T9" fmla="*/ 2147483647 h 16"/>
                <a:gd name="T10" fmla="*/ 2147483647 w 23"/>
                <a:gd name="T11" fmla="*/ 2147483647 h 16"/>
                <a:gd name="T12" fmla="*/ 2147483647 w 23"/>
                <a:gd name="T13" fmla="*/ 2147483647 h 16"/>
                <a:gd name="T14" fmla="*/ 2147483647 w 23"/>
                <a:gd name="T15" fmla="*/ 2147483647 h 16"/>
                <a:gd name="T16" fmla="*/ 2147483647 w 23"/>
                <a:gd name="T17" fmla="*/ 2147483647 h 16"/>
                <a:gd name="T18" fmla="*/ 2147483647 w 23"/>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16"/>
                <a:gd name="T32" fmla="*/ 23 w 23"/>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16">
                  <a:moveTo>
                    <a:pt x="5" y="4"/>
                  </a:moveTo>
                  <a:lnTo>
                    <a:pt x="0" y="1"/>
                  </a:lnTo>
                  <a:lnTo>
                    <a:pt x="16" y="0"/>
                  </a:lnTo>
                  <a:lnTo>
                    <a:pt x="22" y="8"/>
                  </a:lnTo>
                  <a:lnTo>
                    <a:pt x="23" y="13"/>
                  </a:lnTo>
                  <a:lnTo>
                    <a:pt x="19" y="16"/>
                  </a:lnTo>
                  <a:lnTo>
                    <a:pt x="12" y="13"/>
                  </a:lnTo>
                  <a:lnTo>
                    <a:pt x="5" y="4"/>
                  </a:lnTo>
                  <a:lnTo>
                    <a:pt x="12" y="13"/>
                  </a:lnTo>
                  <a:lnTo>
                    <a:pt x="5" y="4"/>
                  </a:lnTo>
                  <a:close/>
                </a:path>
              </a:pathLst>
            </a:custGeom>
            <a:solidFill>
              <a:srgbClr val="BEBEBE"/>
            </a:solidFill>
            <a:ln w="6350">
              <a:solidFill>
                <a:srgbClr val="969696"/>
              </a:solidFill>
              <a:round/>
              <a:headEnd/>
              <a:tailEnd/>
            </a:ln>
          </p:spPr>
          <p:txBody>
            <a:bodyPr/>
            <a:lstStyle/>
            <a:p>
              <a:endParaRPr lang="en-US"/>
            </a:p>
          </p:txBody>
        </p:sp>
        <p:grpSp>
          <p:nvGrpSpPr>
            <p:cNvPr id="86" name="Group 106"/>
            <p:cNvGrpSpPr>
              <a:grpSpLocks/>
            </p:cNvGrpSpPr>
            <p:nvPr/>
          </p:nvGrpSpPr>
          <p:grpSpPr bwMode="auto">
            <a:xfrm>
              <a:off x="1658477" y="4096603"/>
              <a:ext cx="34365" cy="24989"/>
              <a:chOff x="750" y="2461"/>
              <a:chExt cx="23" cy="16"/>
            </a:xfrm>
          </p:grpSpPr>
          <p:sp>
            <p:nvSpPr>
              <p:cNvPr id="442" name="Freeform 107"/>
              <p:cNvSpPr>
                <a:spLocks/>
              </p:cNvSpPr>
              <p:nvPr/>
            </p:nvSpPr>
            <p:spPr bwMode="gray">
              <a:xfrm>
                <a:off x="750" y="2461"/>
                <a:ext cx="23" cy="16"/>
              </a:xfrm>
              <a:custGeom>
                <a:avLst/>
                <a:gdLst>
                  <a:gd name="T0" fmla="*/ 5 w 23"/>
                  <a:gd name="T1" fmla="*/ 4 h 16"/>
                  <a:gd name="T2" fmla="*/ 0 w 23"/>
                  <a:gd name="T3" fmla="*/ 1 h 16"/>
                  <a:gd name="T4" fmla="*/ 16 w 23"/>
                  <a:gd name="T5" fmla="*/ 0 h 16"/>
                  <a:gd name="T6" fmla="*/ 22 w 23"/>
                  <a:gd name="T7" fmla="*/ 8 h 16"/>
                  <a:gd name="T8" fmla="*/ 23 w 23"/>
                  <a:gd name="T9" fmla="*/ 13 h 16"/>
                  <a:gd name="T10" fmla="*/ 19 w 23"/>
                  <a:gd name="T11" fmla="*/ 16 h 16"/>
                  <a:gd name="T12" fmla="*/ 12 w 23"/>
                  <a:gd name="T13" fmla="*/ 13 h 16"/>
                  <a:gd name="T14" fmla="*/ 5 w 23"/>
                  <a:gd name="T15" fmla="*/ 4 h 16"/>
                  <a:gd name="T16" fmla="*/ 12 w 23"/>
                  <a:gd name="T17" fmla="*/ 13 h 16"/>
                  <a:gd name="T18" fmla="*/ 5 w 23"/>
                  <a:gd name="T19" fmla="*/ 4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16"/>
                  <a:gd name="T32" fmla="*/ 23 w 23"/>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16">
                    <a:moveTo>
                      <a:pt x="5" y="4"/>
                    </a:moveTo>
                    <a:lnTo>
                      <a:pt x="0" y="1"/>
                    </a:lnTo>
                    <a:lnTo>
                      <a:pt x="16" y="0"/>
                    </a:lnTo>
                    <a:lnTo>
                      <a:pt x="22" y="8"/>
                    </a:lnTo>
                    <a:lnTo>
                      <a:pt x="23" y="13"/>
                    </a:lnTo>
                    <a:lnTo>
                      <a:pt x="19" y="16"/>
                    </a:lnTo>
                    <a:lnTo>
                      <a:pt x="12" y="13"/>
                    </a:lnTo>
                    <a:lnTo>
                      <a:pt x="5" y="4"/>
                    </a:lnTo>
                    <a:lnTo>
                      <a:pt x="12" y="13"/>
                    </a:lnTo>
                    <a:lnTo>
                      <a:pt x="5" y="4"/>
                    </a:lnTo>
                    <a:close/>
                  </a:path>
                </a:pathLst>
              </a:custGeom>
              <a:solidFill>
                <a:srgbClr val="BEBEBE"/>
              </a:solidFill>
              <a:ln w="9525">
                <a:noFill/>
                <a:round/>
                <a:headEnd/>
                <a:tailEnd/>
              </a:ln>
            </p:spPr>
            <p:txBody>
              <a:bodyPr/>
              <a:lstStyle/>
              <a:p>
                <a:endParaRPr lang="en-US"/>
              </a:p>
            </p:txBody>
          </p:sp>
          <p:sp>
            <p:nvSpPr>
              <p:cNvPr id="443" name="Freeform 108"/>
              <p:cNvSpPr>
                <a:spLocks/>
              </p:cNvSpPr>
              <p:nvPr/>
            </p:nvSpPr>
            <p:spPr bwMode="gray">
              <a:xfrm>
                <a:off x="750" y="2461"/>
                <a:ext cx="23" cy="16"/>
              </a:xfrm>
              <a:custGeom>
                <a:avLst/>
                <a:gdLst>
                  <a:gd name="T0" fmla="*/ 5 w 23"/>
                  <a:gd name="T1" fmla="*/ 4 h 16"/>
                  <a:gd name="T2" fmla="*/ 0 w 23"/>
                  <a:gd name="T3" fmla="*/ 1 h 16"/>
                  <a:gd name="T4" fmla="*/ 16 w 23"/>
                  <a:gd name="T5" fmla="*/ 0 h 16"/>
                  <a:gd name="T6" fmla="*/ 22 w 23"/>
                  <a:gd name="T7" fmla="*/ 8 h 16"/>
                  <a:gd name="T8" fmla="*/ 23 w 23"/>
                  <a:gd name="T9" fmla="*/ 13 h 16"/>
                  <a:gd name="T10" fmla="*/ 19 w 23"/>
                  <a:gd name="T11" fmla="*/ 16 h 16"/>
                  <a:gd name="T12" fmla="*/ 12 w 23"/>
                  <a:gd name="T13" fmla="*/ 13 h 16"/>
                  <a:gd name="T14" fmla="*/ 5 w 23"/>
                  <a:gd name="T15" fmla="*/ 4 h 16"/>
                  <a:gd name="T16" fmla="*/ 12 w 23"/>
                  <a:gd name="T17" fmla="*/ 13 h 16"/>
                  <a:gd name="T18" fmla="*/ 5 w 23"/>
                  <a:gd name="T19" fmla="*/ 4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16"/>
                  <a:gd name="T32" fmla="*/ 23 w 23"/>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16">
                    <a:moveTo>
                      <a:pt x="5" y="4"/>
                    </a:moveTo>
                    <a:lnTo>
                      <a:pt x="0" y="1"/>
                    </a:lnTo>
                    <a:lnTo>
                      <a:pt x="16" y="0"/>
                    </a:lnTo>
                    <a:lnTo>
                      <a:pt x="22" y="8"/>
                    </a:lnTo>
                    <a:lnTo>
                      <a:pt x="23" y="13"/>
                    </a:lnTo>
                    <a:lnTo>
                      <a:pt x="19" y="16"/>
                    </a:lnTo>
                    <a:lnTo>
                      <a:pt x="12" y="13"/>
                    </a:lnTo>
                    <a:lnTo>
                      <a:pt x="5" y="4"/>
                    </a:lnTo>
                    <a:lnTo>
                      <a:pt x="12" y="13"/>
                    </a:lnTo>
                    <a:lnTo>
                      <a:pt x="5" y="4"/>
                    </a:lnTo>
                  </a:path>
                </a:pathLst>
              </a:custGeom>
              <a:noFill/>
              <a:ln w="6350">
                <a:solidFill>
                  <a:srgbClr val="969696"/>
                </a:solidFill>
                <a:round/>
                <a:headEnd/>
                <a:tailEnd/>
              </a:ln>
            </p:spPr>
            <p:txBody>
              <a:bodyPr/>
              <a:lstStyle/>
              <a:p>
                <a:endParaRPr lang="en-US"/>
              </a:p>
            </p:txBody>
          </p:sp>
        </p:grpSp>
        <p:sp>
          <p:nvSpPr>
            <p:cNvPr id="87" name="Freeform 109"/>
            <p:cNvSpPr>
              <a:spLocks/>
            </p:cNvSpPr>
            <p:nvPr/>
          </p:nvSpPr>
          <p:spPr bwMode="gray">
            <a:xfrm>
              <a:off x="1715253" y="4093479"/>
              <a:ext cx="43329" cy="34359"/>
            </a:xfrm>
            <a:custGeom>
              <a:avLst/>
              <a:gdLst>
                <a:gd name="T0" fmla="*/ 0 w 29"/>
                <a:gd name="T1" fmla="*/ 0 h 22"/>
                <a:gd name="T2" fmla="*/ 2147483647 w 29"/>
                <a:gd name="T3" fmla="*/ 2147483647 h 22"/>
                <a:gd name="T4" fmla="*/ 2147483647 w 29"/>
                <a:gd name="T5" fmla="*/ 2147483647 h 22"/>
                <a:gd name="T6" fmla="*/ 2147483647 w 29"/>
                <a:gd name="T7" fmla="*/ 2147483647 h 22"/>
                <a:gd name="T8" fmla="*/ 2147483647 w 29"/>
                <a:gd name="T9" fmla="*/ 2147483647 h 22"/>
                <a:gd name="T10" fmla="*/ 2147483647 w 29"/>
                <a:gd name="T11" fmla="*/ 2147483647 h 22"/>
                <a:gd name="T12" fmla="*/ 2147483647 w 29"/>
                <a:gd name="T13" fmla="*/ 2147483647 h 22"/>
                <a:gd name="T14" fmla="*/ 0 w 29"/>
                <a:gd name="T15" fmla="*/ 0 h 22"/>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22"/>
                <a:gd name="T26" fmla="*/ 29 w 29"/>
                <a:gd name="T27" fmla="*/ 22 h 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22">
                  <a:moveTo>
                    <a:pt x="0" y="0"/>
                  </a:moveTo>
                  <a:lnTo>
                    <a:pt x="11" y="13"/>
                  </a:lnTo>
                  <a:lnTo>
                    <a:pt x="29" y="14"/>
                  </a:lnTo>
                  <a:lnTo>
                    <a:pt x="28" y="19"/>
                  </a:lnTo>
                  <a:lnTo>
                    <a:pt x="22" y="18"/>
                  </a:lnTo>
                  <a:lnTo>
                    <a:pt x="8" y="22"/>
                  </a:lnTo>
                  <a:lnTo>
                    <a:pt x="2" y="14"/>
                  </a:lnTo>
                  <a:lnTo>
                    <a:pt x="0" y="0"/>
                  </a:lnTo>
                  <a:close/>
                </a:path>
              </a:pathLst>
            </a:custGeom>
            <a:solidFill>
              <a:srgbClr val="BEBEBE"/>
            </a:solidFill>
            <a:ln w="6350">
              <a:solidFill>
                <a:srgbClr val="969696"/>
              </a:solidFill>
              <a:round/>
              <a:headEnd/>
              <a:tailEnd/>
            </a:ln>
          </p:spPr>
          <p:txBody>
            <a:bodyPr/>
            <a:lstStyle/>
            <a:p>
              <a:endParaRPr lang="en-US"/>
            </a:p>
          </p:txBody>
        </p:sp>
        <p:grpSp>
          <p:nvGrpSpPr>
            <p:cNvPr id="88" name="Group 110"/>
            <p:cNvGrpSpPr>
              <a:grpSpLocks/>
            </p:cNvGrpSpPr>
            <p:nvPr/>
          </p:nvGrpSpPr>
          <p:grpSpPr bwMode="auto">
            <a:xfrm>
              <a:off x="1715253" y="4093479"/>
              <a:ext cx="43329" cy="34359"/>
              <a:chOff x="788" y="2459"/>
              <a:chExt cx="29" cy="22"/>
            </a:xfrm>
          </p:grpSpPr>
          <p:sp>
            <p:nvSpPr>
              <p:cNvPr id="440" name="Freeform 111"/>
              <p:cNvSpPr>
                <a:spLocks/>
              </p:cNvSpPr>
              <p:nvPr/>
            </p:nvSpPr>
            <p:spPr bwMode="gray">
              <a:xfrm>
                <a:off x="788" y="2459"/>
                <a:ext cx="29" cy="22"/>
              </a:xfrm>
              <a:custGeom>
                <a:avLst/>
                <a:gdLst>
                  <a:gd name="T0" fmla="*/ 0 w 29"/>
                  <a:gd name="T1" fmla="*/ 0 h 22"/>
                  <a:gd name="T2" fmla="*/ 11 w 29"/>
                  <a:gd name="T3" fmla="*/ 13 h 22"/>
                  <a:gd name="T4" fmla="*/ 29 w 29"/>
                  <a:gd name="T5" fmla="*/ 14 h 22"/>
                  <a:gd name="T6" fmla="*/ 28 w 29"/>
                  <a:gd name="T7" fmla="*/ 19 h 22"/>
                  <a:gd name="T8" fmla="*/ 22 w 29"/>
                  <a:gd name="T9" fmla="*/ 18 h 22"/>
                  <a:gd name="T10" fmla="*/ 8 w 29"/>
                  <a:gd name="T11" fmla="*/ 22 h 22"/>
                  <a:gd name="T12" fmla="*/ 2 w 29"/>
                  <a:gd name="T13" fmla="*/ 14 h 22"/>
                  <a:gd name="T14" fmla="*/ 0 w 29"/>
                  <a:gd name="T15" fmla="*/ 0 h 22"/>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22"/>
                  <a:gd name="T26" fmla="*/ 29 w 29"/>
                  <a:gd name="T27" fmla="*/ 22 h 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22">
                    <a:moveTo>
                      <a:pt x="0" y="0"/>
                    </a:moveTo>
                    <a:lnTo>
                      <a:pt x="11" y="13"/>
                    </a:lnTo>
                    <a:lnTo>
                      <a:pt x="29" y="14"/>
                    </a:lnTo>
                    <a:lnTo>
                      <a:pt x="28" y="19"/>
                    </a:lnTo>
                    <a:lnTo>
                      <a:pt x="22" y="18"/>
                    </a:lnTo>
                    <a:lnTo>
                      <a:pt x="8" y="22"/>
                    </a:lnTo>
                    <a:lnTo>
                      <a:pt x="2" y="14"/>
                    </a:lnTo>
                    <a:lnTo>
                      <a:pt x="0" y="0"/>
                    </a:lnTo>
                    <a:close/>
                  </a:path>
                </a:pathLst>
              </a:custGeom>
              <a:solidFill>
                <a:srgbClr val="BEBEBE"/>
              </a:solidFill>
              <a:ln w="9525">
                <a:noFill/>
                <a:round/>
                <a:headEnd/>
                <a:tailEnd/>
              </a:ln>
            </p:spPr>
            <p:txBody>
              <a:bodyPr/>
              <a:lstStyle/>
              <a:p>
                <a:endParaRPr lang="en-US"/>
              </a:p>
            </p:txBody>
          </p:sp>
          <p:sp>
            <p:nvSpPr>
              <p:cNvPr id="441" name="Freeform 112"/>
              <p:cNvSpPr>
                <a:spLocks/>
              </p:cNvSpPr>
              <p:nvPr/>
            </p:nvSpPr>
            <p:spPr bwMode="gray">
              <a:xfrm>
                <a:off x="788" y="2459"/>
                <a:ext cx="29" cy="22"/>
              </a:xfrm>
              <a:custGeom>
                <a:avLst/>
                <a:gdLst>
                  <a:gd name="T0" fmla="*/ 0 w 29"/>
                  <a:gd name="T1" fmla="*/ 0 h 22"/>
                  <a:gd name="T2" fmla="*/ 11 w 29"/>
                  <a:gd name="T3" fmla="*/ 13 h 22"/>
                  <a:gd name="T4" fmla="*/ 29 w 29"/>
                  <a:gd name="T5" fmla="*/ 14 h 22"/>
                  <a:gd name="T6" fmla="*/ 28 w 29"/>
                  <a:gd name="T7" fmla="*/ 19 h 22"/>
                  <a:gd name="T8" fmla="*/ 22 w 29"/>
                  <a:gd name="T9" fmla="*/ 18 h 22"/>
                  <a:gd name="T10" fmla="*/ 8 w 29"/>
                  <a:gd name="T11" fmla="*/ 22 h 22"/>
                  <a:gd name="T12" fmla="*/ 2 w 29"/>
                  <a:gd name="T13" fmla="*/ 14 h 22"/>
                  <a:gd name="T14" fmla="*/ 0 w 29"/>
                  <a:gd name="T15" fmla="*/ 0 h 22"/>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22"/>
                  <a:gd name="T26" fmla="*/ 29 w 29"/>
                  <a:gd name="T27" fmla="*/ 22 h 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22">
                    <a:moveTo>
                      <a:pt x="0" y="0"/>
                    </a:moveTo>
                    <a:lnTo>
                      <a:pt x="11" y="13"/>
                    </a:lnTo>
                    <a:lnTo>
                      <a:pt x="29" y="14"/>
                    </a:lnTo>
                    <a:lnTo>
                      <a:pt x="28" y="19"/>
                    </a:lnTo>
                    <a:lnTo>
                      <a:pt x="22" y="18"/>
                    </a:lnTo>
                    <a:lnTo>
                      <a:pt x="8" y="22"/>
                    </a:lnTo>
                    <a:lnTo>
                      <a:pt x="2" y="14"/>
                    </a:lnTo>
                    <a:lnTo>
                      <a:pt x="0" y="0"/>
                    </a:lnTo>
                  </a:path>
                </a:pathLst>
              </a:custGeom>
              <a:noFill/>
              <a:ln w="6350">
                <a:solidFill>
                  <a:srgbClr val="969696"/>
                </a:solidFill>
                <a:round/>
                <a:headEnd/>
                <a:tailEnd/>
              </a:ln>
            </p:spPr>
            <p:txBody>
              <a:bodyPr/>
              <a:lstStyle/>
              <a:p>
                <a:endParaRPr lang="en-US"/>
              </a:p>
            </p:txBody>
          </p:sp>
        </p:grpSp>
        <p:sp>
          <p:nvSpPr>
            <p:cNvPr id="89" name="Freeform 113"/>
            <p:cNvSpPr>
              <a:spLocks/>
            </p:cNvSpPr>
            <p:nvPr/>
          </p:nvSpPr>
          <p:spPr bwMode="gray">
            <a:xfrm>
              <a:off x="1885582" y="4257471"/>
              <a:ext cx="20918" cy="34359"/>
            </a:xfrm>
            <a:custGeom>
              <a:avLst/>
              <a:gdLst>
                <a:gd name="T0" fmla="*/ 2147483647 w 14"/>
                <a:gd name="T1" fmla="*/ 0 h 22"/>
                <a:gd name="T2" fmla="*/ 0 w 14"/>
                <a:gd name="T3" fmla="*/ 0 h 22"/>
                <a:gd name="T4" fmla="*/ 2147483647 w 14"/>
                <a:gd name="T5" fmla="*/ 2147483647 h 22"/>
                <a:gd name="T6" fmla="*/ 2147483647 w 14"/>
                <a:gd name="T7" fmla="*/ 2147483647 h 22"/>
                <a:gd name="T8" fmla="*/ 2147483647 w 14"/>
                <a:gd name="T9" fmla="*/ 2147483647 h 22"/>
                <a:gd name="T10" fmla="*/ 2147483647 w 14"/>
                <a:gd name="T11" fmla="*/ 2147483647 h 22"/>
                <a:gd name="T12" fmla="*/ 2147483647 w 14"/>
                <a:gd name="T13" fmla="*/ 2147483647 h 22"/>
                <a:gd name="T14" fmla="*/ 2147483647 w 14"/>
                <a:gd name="T15" fmla="*/ 2147483647 h 22"/>
                <a:gd name="T16" fmla="*/ 2147483647 w 14"/>
                <a:gd name="T17" fmla="*/ 2147483647 h 22"/>
                <a:gd name="T18" fmla="*/ 2147483647 w 14"/>
                <a:gd name="T19" fmla="*/ 2147483647 h 22"/>
                <a:gd name="T20" fmla="*/ 2147483647 w 14"/>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2"/>
                <a:gd name="T35" fmla="*/ 14 w 14"/>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2">
                  <a:moveTo>
                    <a:pt x="4" y="0"/>
                  </a:moveTo>
                  <a:lnTo>
                    <a:pt x="0" y="0"/>
                  </a:lnTo>
                  <a:lnTo>
                    <a:pt x="4" y="1"/>
                  </a:lnTo>
                  <a:lnTo>
                    <a:pt x="7" y="9"/>
                  </a:lnTo>
                  <a:lnTo>
                    <a:pt x="13" y="12"/>
                  </a:lnTo>
                  <a:lnTo>
                    <a:pt x="14" y="20"/>
                  </a:lnTo>
                  <a:lnTo>
                    <a:pt x="13" y="22"/>
                  </a:lnTo>
                  <a:lnTo>
                    <a:pt x="9" y="21"/>
                  </a:lnTo>
                  <a:lnTo>
                    <a:pt x="8" y="12"/>
                  </a:lnTo>
                  <a:lnTo>
                    <a:pt x="5" y="7"/>
                  </a:lnTo>
                  <a:lnTo>
                    <a:pt x="4" y="0"/>
                  </a:lnTo>
                  <a:close/>
                </a:path>
              </a:pathLst>
            </a:custGeom>
            <a:solidFill>
              <a:srgbClr val="BEBEBE"/>
            </a:solidFill>
            <a:ln w="6350">
              <a:solidFill>
                <a:srgbClr val="969696"/>
              </a:solidFill>
              <a:round/>
              <a:headEnd/>
              <a:tailEnd/>
            </a:ln>
          </p:spPr>
          <p:txBody>
            <a:bodyPr/>
            <a:lstStyle/>
            <a:p>
              <a:endParaRPr lang="en-US"/>
            </a:p>
          </p:txBody>
        </p:sp>
        <p:grpSp>
          <p:nvGrpSpPr>
            <p:cNvPr id="90" name="Group 114"/>
            <p:cNvGrpSpPr>
              <a:grpSpLocks/>
            </p:cNvGrpSpPr>
            <p:nvPr/>
          </p:nvGrpSpPr>
          <p:grpSpPr bwMode="auto">
            <a:xfrm>
              <a:off x="1885582" y="4257471"/>
              <a:ext cx="20918" cy="34359"/>
              <a:chOff x="902" y="2564"/>
              <a:chExt cx="14" cy="22"/>
            </a:xfrm>
          </p:grpSpPr>
          <p:sp>
            <p:nvSpPr>
              <p:cNvPr id="438" name="Freeform 115"/>
              <p:cNvSpPr>
                <a:spLocks/>
              </p:cNvSpPr>
              <p:nvPr/>
            </p:nvSpPr>
            <p:spPr bwMode="gray">
              <a:xfrm>
                <a:off x="902" y="2564"/>
                <a:ext cx="14" cy="22"/>
              </a:xfrm>
              <a:custGeom>
                <a:avLst/>
                <a:gdLst>
                  <a:gd name="T0" fmla="*/ 4 w 14"/>
                  <a:gd name="T1" fmla="*/ 0 h 22"/>
                  <a:gd name="T2" fmla="*/ 0 w 14"/>
                  <a:gd name="T3" fmla="*/ 0 h 22"/>
                  <a:gd name="T4" fmla="*/ 4 w 14"/>
                  <a:gd name="T5" fmla="*/ 1 h 22"/>
                  <a:gd name="T6" fmla="*/ 7 w 14"/>
                  <a:gd name="T7" fmla="*/ 9 h 22"/>
                  <a:gd name="T8" fmla="*/ 13 w 14"/>
                  <a:gd name="T9" fmla="*/ 12 h 22"/>
                  <a:gd name="T10" fmla="*/ 14 w 14"/>
                  <a:gd name="T11" fmla="*/ 20 h 22"/>
                  <a:gd name="T12" fmla="*/ 13 w 14"/>
                  <a:gd name="T13" fmla="*/ 22 h 22"/>
                  <a:gd name="T14" fmla="*/ 9 w 14"/>
                  <a:gd name="T15" fmla="*/ 21 h 22"/>
                  <a:gd name="T16" fmla="*/ 8 w 14"/>
                  <a:gd name="T17" fmla="*/ 12 h 22"/>
                  <a:gd name="T18" fmla="*/ 5 w 14"/>
                  <a:gd name="T19" fmla="*/ 7 h 22"/>
                  <a:gd name="T20" fmla="*/ 4 w 14"/>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2"/>
                  <a:gd name="T35" fmla="*/ 14 w 14"/>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2">
                    <a:moveTo>
                      <a:pt x="4" y="0"/>
                    </a:moveTo>
                    <a:lnTo>
                      <a:pt x="0" y="0"/>
                    </a:lnTo>
                    <a:lnTo>
                      <a:pt x="4" y="1"/>
                    </a:lnTo>
                    <a:lnTo>
                      <a:pt x="7" y="9"/>
                    </a:lnTo>
                    <a:lnTo>
                      <a:pt x="13" y="12"/>
                    </a:lnTo>
                    <a:lnTo>
                      <a:pt x="14" y="20"/>
                    </a:lnTo>
                    <a:lnTo>
                      <a:pt x="13" y="22"/>
                    </a:lnTo>
                    <a:lnTo>
                      <a:pt x="9" y="21"/>
                    </a:lnTo>
                    <a:lnTo>
                      <a:pt x="8" y="12"/>
                    </a:lnTo>
                    <a:lnTo>
                      <a:pt x="5" y="7"/>
                    </a:lnTo>
                    <a:lnTo>
                      <a:pt x="4" y="0"/>
                    </a:lnTo>
                    <a:close/>
                  </a:path>
                </a:pathLst>
              </a:custGeom>
              <a:solidFill>
                <a:srgbClr val="BEBEBE"/>
              </a:solidFill>
              <a:ln w="9525">
                <a:noFill/>
                <a:round/>
                <a:headEnd/>
                <a:tailEnd/>
              </a:ln>
            </p:spPr>
            <p:txBody>
              <a:bodyPr/>
              <a:lstStyle/>
              <a:p>
                <a:endParaRPr lang="en-US"/>
              </a:p>
            </p:txBody>
          </p:sp>
          <p:sp>
            <p:nvSpPr>
              <p:cNvPr id="439" name="Freeform 116"/>
              <p:cNvSpPr>
                <a:spLocks/>
              </p:cNvSpPr>
              <p:nvPr/>
            </p:nvSpPr>
            <p:spPr bwMode="gray">
              <a:xfrm>
                <a:off x="902" y="2564"/>
                <a:ext cx="14" cy="22"/>
              </a:xfrm>
              <a:custGeom>
                <a:avLst/>
                <a:gdLst>
                  <a:gd name="T0" fmla="*/ 4 w 14"/>
                  <a:gd name="T1" fmla="*/ 0 h 22"/>
                  <a:gd name="T2" fmla="*/ 0 w 14"/>
                  <a:gd name="T3" fmla="*/ 0 h 22"/>
                  <a:gd name="T4" fmla="*/ 4 w 14"/>
                  <a:gd name="T5" fmla="*/ 1 h 22"/>
                  <a:gd name="T6" fmla="*/ 7 w 14"/>
                  <a:gd name="T7" fmla="*/ 9 h 22"/>
                  <a:gd name="T8" fmla="*/ 13 w 14"/>
                  <a:gd name="T9" fmla="*/ 12 h 22"/>
                  <a:gd name="T10" fmla="*/ 14 w 14"/>
                  <a:gd name="T11" fmla="*/ 20 h 22"/>
                  <a:gd name="T12" fmla="*/ 13 w 14"/>
                  <a:gd name="T13" fmla="*/ 22 h 22"/>
                  <a:gd name="T14" fmla="*/ 9 w 14"/>
                  <a:gd name="T15" fmla="*/ 21 h 22"/>
                  <a:gd name="T16" fmla="*/ 8 w 14"/>
                  <a:gd name="T17" fmla="*/ 12 h 22"/>
                  <a:gd name="T18" fmla="*/ 5 w 14"/>
                  <a:gd name="T19" fmla="*/ 7 h 22"/>
                  <a:gd name="T20" fmla="*/ 4 w 14"/>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2"/>
                  <a:gd name="T35" fmla="*/ 14 w 14"/>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2">
                    <a:moveTo>
                      <a:pt x="4" y="0"/>
                    </a:moveTo>
                    <a:lnTo>
                      <a:pt x="0" y="0"/>
                    </a:lnTo>
                    <a:lnTo>
                      <a:pt x="4" y="1"/>
                    </a:lnTo>
                    <a:lnTo>
                      <a:pt x="7" y="9"/>
                    </a:lnTo>
                    <a:lnTo>
                      <a:pt x="13" y="12"/>
                    </a:lnTo>
                    <a:lnTo>
                      <a:pt x="14" y="20"/>
                    </a:lnTo>
                    <a:lnTo>
                      <a:pt x="13" y="22"/>
                    </a:lnTo>
                    <a:lnTo>
                      <a:pt x="9" y="21"/>
                    </a:lnTo>
                    <a:lnTo>
                      <a:pt x="8" y="12"/>
                    </a:lnTo>
                    <a:lnTo>
                      <a:pt x="5" y="7"/>
                    </a:lnTo>
                    <a:lnTo>
                      <a:pt x="4" y="0"/>
                    </a:lnTo>
                  </a:path>
                </a:pathLst>
              </a:custGeom>
              <a:noFill/>
              <a:ln w="6350">
                <a:solidFill>
                  <a:srgbClr val="969696"/>
                </a:solidFill>
                <a:round/>
                <a:headEnd/>
                <a:tailEnd/>
              </a:ln>
            </p:spPr>
            <p:txBody>
              <a:bodyPr/>
              <a:lstStyle/>
              <a:p>
                <a:endParaRPr lang="en-US"/>
              </a:p>
            </p:txBody>
          </p:sp>
        </p:grpSp>
        <p:sp>
          <p:nvSpPr>
            <p:cNvPr id="91" name="Freeform 117"/>
            <p:cNvSpPr>
              <a:spLocks/>
            </p:cNvSpPr>
            <p:nvPr/>
          </p:nvSpPr>
          <p:spPr bwMode="gray">
            <a:xfrm>
              <a:off x="1863170" y="4330877"/>
              <a:ext cx="32871" cy="54664"/>
            </a:xfrm>
            <a:custGeom>
              <a:avLst/>
              <a:gdLst>
                <a:gd name="T0" fmla="*/ 0 w 22"/>
                <a:gd name="T1" fmla="*/ 2147483647 h 35"/>
                <a:gd name="T2" fmla="*/ 2147483647 w 22"/>
                <a:gd name="T3" fmla="*/ 0 h 35"/>
                <a:gd name="T4" fmla="*/ 2147483647 w 22"/>
                <a:gd name="T5" fmla="*/ 2147483647 h 35"/>
                <a:gd name="T6" fmla="*/ 2147483647 w 22"/>
                <a:gd name="T7" fmla="*/ 2147483647 h 35"/>
                <a:gd name="T8" fmla="*/ 2147483647 w 22"/>
                <a:gd name="T9" fmla="*/ 2147483647 h 35"/>
                <a:gd name="T10" fmla="*/ 2147483647 w 22"/>
                <a:gd name="T11" fmla="*/ 2147483647 h 35"/>
                <a:gd name="T12" fmla="*/ 2147483647 w 22"/>
                <a:gd name="T13" fmla="*/ 2147483647 h 35"/>
                <a:gd name="T14" fmla="*/ 2147483647 w 22"/>
                <a:gd name="T15" fmla="*/ 2147483647 h 35"/>
                <a:gd name="T16" fmla="*/ 0 w 22"/>
                <a:gd name="T17" fmla="*/ 2147483647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35"/>
                <a:gd name="T29" fmla="*/ 22 w 22"/>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35">
                  <a:moveTo>
                    <a:pt x="0" y="2"/>
                  </a:moveTo>
                  <a:lnTo>
                    <a:pt x="2" y="0"/>
                  </a:lnTo>
                  <a:lnTo>
                    <a:pt x="2" y="3"/>
                  </a:lnTo>
                  <a:lnTo>
                    <a:pt x="9" y="21"/>
                  </a:lnTo>
                  <a:lnTo>
                    <a:pt x="16" y="24"/>
                  </a:lnTo>
                  <a:lnTo>
                    <a:pt x="22" y="34"/>
                  </a:lnTo>
                  <a:lnTo>
                    <a:pt x="11" y="35"/>
                  </a:lnTo>
                  <a:lnTo>
                    <a:pt x="1" y="10"/>
                  </a:lnTo>
                  <a:lnTo>
                    <a:pt x="0" y="2"/>
                  </a:lnTo>
                  <a:close/>
                </a:path>
              </a:pathLst>
            </a:custGeom>
            <a:solidFill>
              <a:srgbClr val="BEBEBE"/>
            </a:solidFill>
            <a:ln w="6350">
              <a:solidFill>
                <a:srgbClr val="969696"/>
              </a:solidFill>
              <a:round/>
              <a:headEnd/>
              <a:tailEnd/>
            </a:ln>
          </p:spPr>
          <p:txBody>
            <a:bodyPr/>
            <a:lstStyle/>
            <a:p>
              <a:endParaRPr lang="en-US"/>
            </a:p>
          </p:txBody>
        </p:sp>
        <p:grpSp>
          <p:nvGrpSpPr>
            <p:cNvPr id="92" name="Group 118"/>
            <p:cNvGrpSpPr>
              <a:grpSpLocks/>
            </p:cNvGrpSpPr>
            <p:nvPr/>
          </p:nvGrpSpPr>
          <p:grpSpPr bwMode="auto">
            <a:xfrm>
              <a:off x="1863170" y="4330877"/>
              <a:ext cx="32871" cy="54664"/>
              <a:chOff x="887" y="2611"/>
              <a:chExt cx="22" cy="35"/>
            </a:xfrm>
          </p:grpSpPr>
          <p:sp>
            <p:nvSpPr>
              <p:cNvPr id="436" name="Freeform 119"/>
              <p:cNvSpPr>
                <a:spLocks/>
              </p:cNvSpPr>
              <p:nvPr/>
            </p:nvSpPr>
            <p:spPr bwMode="gray">
              <a:xfrm>
                <a:off x="887" y="2611"/>
                <a:ext cx="22" cy="35"/>
              </a:xfrm>
              <a:custGeom>
                <a:avLst/>
                <a:gdLst>
                  <a:gd name="T0" fmla="*/ 0 w 22"/>
                  <a:gd name="T1" fmla="*/ 2 h 35"/>
                  <a:gd name="T2" fmla="*/ 2 w 22"/>
                  <a:gd name="T3" fmla="*/ 0 h 35"/>
                  <a:gd name="T4" fmla="*/ 2 w 22"/>
                  <a:gd name="T5" fmla="*/ 3 h 35"/>
                  <a:gd name="T6" fmla="*/ 9 w 22"/>
                  <a:gd name="T7" fmla="*/ 21 h 35"/>
                  <a:gd name="T8" fmla="*/ 16 w 22"/>
                  <a:gd name="T9" fmla="*/ 24 h 35"/>
                  <a:gd name="T10" fmla="*/ 22 w 22"/>
                  <a:gd name="T11" fmla="*/ 34 h 35"/>
                  <a:gd name="T12" fmla="*/ 11 w 22"/>
                  <a:gd name="T13" fmla="*/ 35 h 35"/>
                  <a:gd name="T14" fmla="*/ 1 w 22"/>
                  <a:gd name="T15" fmla="*/ 10 h 35"/>
                  <a:gd name="T16" fmla="*/ 0 w 22"/>
                  <a:gd name="T17" fmla="*/ 2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35"/>
                  <a:gd name="T29" fmla="*/ 22 w 22"/>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35">
                    <a:moveTo>
                      <a:pt x="0" y="2"/>
                    </a:moveTo>
                    <a:lnTo>
                      <a:pt x="2" y="0"/>
                    </a:lnTo>
                    <a:lnTo>
                      <a:pt x="2" y="3"/>
                    </a:lnTo>
                    <a:lnTo>
                      <a:pt x="9" y="21"/>
                    </a:lnTo>
                    <a:lnTo>
                      <a:pt x="16" y="24"/>
                    </a:lnTo>
                    <a:lnTo>
                      <a:pt x="22" y="34"/>
                    </a:lnTo>
                    <a:lnTo>
                      <a:pt x="11" y="35"/>
                    </a:lnTo>
                    <a:lnTo>
                      <a:pt x="1" y="10"/>
                    </a:lnTo>
                    <a:lnTo>
                      <a:pt x="0" y="2"/>
                    </a:lnTo>
                    <a:close/>
                  </a:path>
                </a:pathLst>
              </a:custGeom>
              <a:solidFill>
                <a:srgbClr val="BEBEBE"/>
              </a:solidFill>
              <a:ln w="9525">
                <a:noFill/>
                <a:round/>
                <a:headEnd/>
                <a:tailEnd/>
              </a:ln>
            </p:spPr>
            <p:txBody>
              <a:bodyPr/>
              <a:lstStyle/>
              <a:p>
                <a:endParaRPr lang="en-US"/>
              </a:p>
            </p:txBody>
          </p:sp>
          <p:sp>
            <p:nvSpPr>
              <p:cNvPr id="437" name="Freeform 120"/>
              <p:cNvSpPr>
                <a:spLocks/>
              </p:cNvSpPr>
              <p:nvPr/>
            </p:nvSpPr>
            <p:spPr bwMode="gray">
              <a:xfrm>
                <a:off x="887" y="2611"/>
                <a:ext cx="22" cy="35"/>
              </a:xfrm>
              <a:custGeom>
                <a:avLst/>
                <a:gdLst>
                  <a:gd name="T0" fmla="*/ 0 w 22"/>
                  <a:gd name="T1" fmla="*/ 2 h 35"/>
                  <a:gd name="T2" fmla="*/ 2 w 22"/>
                  <a:gd name="T3" fmla="*/ 0 h 35"/>
                  <a:gd name="T4" fmla="*/ 2 w 22"/>
                  <a:gd name="T5" fmla="*/ 3 h 35"/>
                  <a:gd name="T6" fmla="*/ 9 w 22"/>
                  <a:gd name="T7" fmla="*/ 21 h 35"/>
                  <a:gd name="T8" fmla="*/ 16 w 22"/>
                  <a:gd name="T9" fmla="*/ 24 h 35"/>
                  <a:gd name="T10" fmla="*/ 22 w 22"/>
                  <a:gd name="T11" fmla="*/ 34 h 35"/>
                  <a:gd name="T12" fmla="*/ 11 w 22"/>
                  <a:gd name="T13" fmla="*/ 35 h 35"/>
                  <a:gd name="T14" fmla="*/ 1 w 22"/>
                  <a:gd name="T15" fmla="*/ 10 h 35"/>
                  <a:gd name="T16" fmla="*/ 0 w 22"/>
                  <a:gd name="T17" fmla="*/ 2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35"/>
                  <a:gd name="T29" fmla="*/ 22 w 22"/>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35">
                    <a:moveTo>
                      <a:pt x="0" y="2"/>
                    </a:moveTo>
                    <a:lnTo>
                      <a:pt x="2" y="0"/>
                    </a:lnTo>
                    <a:lnTo>
                      <a:pt x="2" y="3"/>
                    </a:lnTo>
                    <a:lnTo>
                      <a:pt x="9" y="21"/>
                    </a:lnTo>
                    <a:lnTo>
                      <a:pt x="16" y="24"/>
                    </a:lnTo>
                    <a:lnTo>
                      <a:pt x="22" y="34"/>
                    </a:lnTo>
                    <a:lnTo>
                      <a:pt x="11" y="35"/>
                    </a:lnTo>
                    <a:lnTo>
                      <a:pt x="1" y="10"/>
                    </a:lnTo>
                    <a:lnTo>
                      <a:pt x="0" y="2"/>
                    </a:lnTo>
                  </a:path>
                </a:pathLst>
              </a:custGeom>
              <a:noFill/>
              <a:ln w="6350">
                <a:solidFill>
                  <a:srgbClr val="969696"/>
                </a:solidFill>
                <a:round/>
                <a:headEnd/>
                <a:tailEnd/>
              </a:ln>
            </p:spPr>
            <p:txBody>
              <a:bodyPr/>
              <a:lstStyle/>
              <a:p>
                <a:endParaRPr lang="en-US"/>
              </a:p>
            </p:txBody>
          </p:sp>
        </p:grpSp>
        <p:sp>
          <p:nvSpPr>
            <p:cNvPr id="93" name="Freeform 121"/>
            <p:cNvSpPr>
              <a:spLocks/>
            </p:cNvSpPr>
            <p:nvPr/>
          </p:nvSpPr>
          <p:spPr bwMode="gray">
            <a:xfrm>
              <a:off x="8229614" y="2434815"/>
              <a:ext cx="47811" cy="37484"/>
            </a:xfrm>
            <a:custGeom>
              <a:avLst/>
              <a:gdLst>
                <a:gd name="T0" fmla="*/ 0 w 32"/>
                <a:gd name="T1" fmla="*/ 2147483647 h 24"/>
                <a:gd name="T2" fmla="*/ 2147483647 w 32"/>
                <a:gd name="T3" fmla="*/ 2147483647 h 24"/>
                <a:gd name="T4" fmla="*/ 2147483647 w 32"/>
                <a:gd name="T5" fmla="*/ 2147483647 h 24"/>
                <a:gd name="T6" fmla="*/ 2147483647 w 32"/>
                <a:gd name="T7" fmla="*/ 2147483647 h 24"/>
                <a:gd name="T8" fmla="*/ 2147483647 w 32"/>
                <a:gd name="T9" fmla="*/ 2147483647 h 24"/>
                <a:gd name="T10" fmla="*/ 2147483647 w 32"/>
                <a:gd name="T11" fmla="*/ 2147483647 h 24"/>
                <a:gd name="T12" fmla="*/ 2147483647 w 32"/>
                <a:gd name="T13" fmla="*/ 2147483647 h 24"/>
                <a:gd name="T14" fmla="*/ 2147483647 w 32"/>
                <a:gd name="T15" fmla="*/ 0 h 24"/>
                <a:gd name="T16" fmla="*/ 2147483647 w 32"/>
                <a:gd name="T17" fmla="*/ 2147483647 h 24"/>
                <a:gd name="T18" fmla="*/ 2147483647 w 32"/>
                <a:gd name="T19" fmla="*/ 2147483647 h 24"/>
                <a:gd name="T20" fmla="*/ 0 w 32"/>
                <a:gd name="T21" fmla="*/ 2147483647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24"/>
                <a:gd name="T35" fmla="*/ 32 w 32"/>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24">
                  <a:moveTo>
                    <a:pt x="0" y="19"/>
                  </a:moveTo>
                  <a:lnTo>
                    <a:pt x="8" y="24"/>
                  </a:lnTo>
                  <a:lnTo>
                    <a:pt x="13" y="16"/>
                  </a:lnTo>
                  <a:lnTo>
                    <a:pt x="27" y="11"/>
                  </a:lnTo>
                  <a:lnTo>
                    <a:pt x="32" y="13"/>
                  </a:lnTo>
                  <a:lnTo>
                    <a:pt x="28" y="2"/>
                  </a:lnTo>
                  <a:lnTo>
                    <a:pt x="23" y="4"/>
                  </a:lnTo>
                  <a:lnTo>
                    <a:pt x="16" y="0"/>
                  </a:lnTo>
                  <a:lnTo>
                    <a:pt x="8" y="5"/>
                  </a:lnTo>
                  <a:lnTo>
                    <a:pt x="7" y="16"/>
                  </a:lnTo>
                  <a:lnTo>
                    <a:pt x="0" y="19"/>
                  </a:lnTo>
                  <a:close/>
                </a:path>
              </a:pathLst>
            </a:custGeom>
            <a:solidFill>
              <a:srgbClr val="006A3A"/>
            </a:solidFill>
            <a:ln w="6350">
              <a:solidFill>
                <a:srgbClr val="969696"/>
              </a:solidFill>
              <a:round/>
              <a:headEnd/>
              <a:tailEnd/>
            </a:ln>
          </p:spPr>
          <p:txBody>
            <a:bodyPr/>
            <a:lstStyle/>
            <a:p>
              <a:endParaRPr lang="en-US"/>
            </a:p>
          </p:txBody>
        </p:sp>
        <p:grpSp>
          <p:nvGrpSpPr>
            <p:cNvPr id="94" name="Group 122"/>
            <p:cNvGrpSpPr>
              <a:grpSpLocks/>
            </p:cNvGrpSpPr>
            <p:nvPr/>
          </p:nvGrpSpPr>
          <p:grpSpPr bwMode="auto">
            <a:xfrm>
              <a:off x="8229614" y="2434815"/>
              <a:ext cx="47811" cy="37484"/>
              <a:chOff x="5148" y="1397"/>
              <a:chExt cx="32" cy="24"/>
            </a:xfrm>
          </p:grpSpPr>
          <p:sp>
            <p:nvSpPr>
              <p:cNvPr id="434" name="Freeform 123"/>
              <p:cNvSpPr>
                <a:spLocks/>
              </p:cNvSpPr>
              <p:nvPr/>
            </p:nvSpPr>
            <p:spPr bwMode="gray">
              <a:xfrm>
                <a:off x="5148" y="1397"/>
                <a:ext cx="32" cy="24"/>
              </a:xfrm>
              <a:custGeom>
                <a:avLst/>
                <a:gdLst>
                  <a:gd name="T0" fmla="*/ 0 w 32"/>
                  <a:gd name="T1" fmla="*/ 19 h 24"/>
                  <a:gd name="T2" fmla="*/ 8 w 32"/>
                  <a:gd name="T3" fmla="*/ 24 h 24"/>
                  <a:gd name="T4" fmla="*/ 13 w 32"/>
                  <a:gd name="T5" fmla="*/ 16 h 24"/>
                  <a:gd name="T6" fmla="*/ 27 w 32"/>
                  <a:gd name="T7" fmla="*/ 11 h 24"/>
                  <a:gd name="T8" fmla="*/ 32 w 32"/>
                  <a:gd name="T9" fmla="*/ 13 h 24"/>
                  <a:gd name="T10" fmla="*/ 28 w 32"/>
                  <a:gd name="T11" fmla="*/ 2 h 24"/>
                  <a:gd name="T12" fmla="*/ 23 w 32"/>
                  <a:gd name="T13" fmla="*/ 4 h 24"/>
                  <a:gd name="T14" fmla="*/ 16 w 32"/>
                  <a:gd name="T15" fmla="*/ 0 h 24"/>
                  <a:gd name="T16" fmla="*/ 8 w 32"/>
                  <a:gd name="T17" fmla="*/ 5 h 24"/>
                  <a:gd name="T18" fmla="*/ 7 w 32"/>
                  <a:gd name="T19" fmla="*/ 16 h 24"/>
                  <a:gd name="T20" fmla="*/ 0 w 32"/>
                  <a:gd name="T21" fmla="*/ 19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24"/>
                  <a:gd name="T35" fmla="*/ 32 w 32"/>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24">
                    <a:moveTo>
                      <a:pt x="0" y="19"/>
                    </a:moveTo>
                    <a:lnTo>
                      <a:pt x="8" y="24"/>
                    </a:lnTo>
                    <a:lnTo>
                      <a:pt x="13" y="16"/>
                    </a:lnTo>
                    <a:lnTo>
                      <a:pt x="27" y="11"/>
                    </a:lnTo>
                    <a:lnTo>
                      <a:pt x="32" y="13"/>
                    </a:lnTo>
                    <a:lnTo>
                      <a:pt x="28" y="2"/>
                    </a:lnTo>
                    <a:lnTo>
                      <a:pt x="23" y="4"/>
                    </a:lnTo>
                    <a:lnTo>
                      <a:pt x="16" y="0"/>
                    </a:lnTo>
                    <a:lnTo>
                      <a:pt x="8" y="5"/>
                    </a:lnTo>
                    <a:lnTo>
                      <a:pt x="7" y="16"/>
                    </a:lnTo>
                    <a:lnTo>
                      <a:pt x="0" y="19"/>
                    </a:lnTo>
                    <a:close/>
                  </a:path>
                </a:pathLst>
              </a:custGeom>
              <a:solidFill>
                <a:srgbClr val="006A3A"/>
              </a:solidFill>
              <a:ln w="9525">
                <a:noFill/>
                <a:round/>
                <a:headEnd/>
                <a:tailEnd/>
              </a:ln>
            </p:spPr>
            <p:txBody>
              <a:bodyPr/>
              <a:lstStyle/>
              <a:p>
                <a:endParaRPr lang="en-US"/>
              </a:p>
            </p:txBody>
          </p:sp>
          <p:sp>
            <p:nvSpPr>
              <p:cNvPr id="435" name="Freeform 124"/>
              <p:cNvSpPr>
                <a:spLocks/>
              </p:cNvSpPr>
              <p:nvPr/>
            </p:nvSpPr>
            <p:spPr bwMode="gray">
              <a:xfrm>
                <a:off x="5148" y="1397"/>
                <a:ext cx="32" cy="24"/>
              </a:xfrm>
              <a:custGeom>
                <a:avLst/>
                <a:gdLst>
                  <a:gd name="T0" fmla="*/ 0 w 32"/>
                  <a:gd name="T1" fmla="*/ 19 h 24"/>
                  <a:gd name="T2" fmla="*/ 8 w 32"/>
                  <a:gd name="T3" fmla="*/ 24 h 24"/>
                  <a:gd name="T4" fmla="*/ 13 w 32"/>
                  <a:gd name="T5" fmla="*/ 16 h 24"/>
                  <a:gd name="T6" fmla="*/ 27 w 32"/>
                  <a:gd name="T7" fmla="*/ 11 h 24"/>
                  <a:gd name="T8" fmla="*/ 32 w 32"/>
                  <a:gd name="T9" fmla="*/ 13 h 24"/>
                  <a:gd name="T10" fmla="*/ 28 w 32"/>
                  <a:gd name="T11" fmla="*/ 2 h 24"/>
                  <a:gd name="T12" fmla="*/ 23 w 32"/>
                  <a:gd name="T13" fmla="*/ 4 h 24"/>
                  <a:gd name="T14" fmla="*/ 16 w 32"/>
                  <a:gd name="T15" fmla="*/ 0 h 24"/>
                  <a:gd name="T16" fmla="*/ 8 w 32"/>
                  <a:gd name="T17" fmla="*/ 5 h 24"/>
                  <a:gd name="T18" fmla="*/ 7 w 32"/>
                  <a:gd name="T19" fmla="*/ 16 h 24"/>
                  <a:gd name="T20" fmla="*/ 0 w 32"/>
                  <a:gd name="T21" fmla="*/ 19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24"/>
                  <a:gd name="T35" fmla="*/ 32 w 32"/>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24">
                    <a:moveTo>
                      <a:pt x="0" y="19"/>
                    </a:moveTo>
                    <a:lnTo>
                      <a:pt x="8" y="24"/>
                    </a:lnTo>
                    <a:lnTo>
                      <a:pt x="13" y="16"/>
                    </a:lnTo>
                    <a:lnTo>
                      <a:pt x="27" y="11"/>
                    </a:lnTo>
                    <a:lnTo>
                      <a:pt x="32" y="13"/>
                    </a:lnTo>
                    <a:lnTo>
                      <a:pt x="28" y="2"/>
                    </a:lnTo>
                    <a:lnTo>
                      <a:pt x="23" y="4"/>
                    </a:lnTo>
                    <a:lnTo>
                      <a:pt x="16" y="0"/>
                    </a:lnTo>
                    <a:lnTo>
                      <a:pt x="8" y="5"/>
                    </a:lnTo>
                    <a:lnTo>
                      <a:pt x="7" y="16"/>
                    </a:lnTo>
                    <a:lnTo>
                      <a:pt x="0" y="19"/>
                    </a:lnTo>
                  </a:path>
                </a:pathLst>
              </a:custGeom>
              <a:noFill/>
              <a:ln w="6350">
                <a:solidFill>
                  <a:srgbClr val="969696"/>
                </a:solidFill>
                <a:round/>
                <a:headEnd/>
                <a:tailEnd/>
              </a:ln>
            </p:spPr>
            <p:txBody>
              <a:bodyPr/>
              <a:lstStyle/>
              <a:p>
                <a:endParaRPr lang="en-US"/>
              </a:p>
            </p:txBody>
          </p:sp>
        </p:grpSp>
        <p:sp>
          <p:nvSpPr>
            <p:cNvPr id="95" name="Freeform 125"/>
            <p:cNvSpPr>
              <a:spLocks/>
            </p:cNvSpPr>
            <p:nvPr/>
          </p:nvSpPr>
          <p:spPr bwMode="gray">
            <a:xfrm>
              <a:off x="8304321" y="2420761"/>
              <a:ext cx="35859" cy="34359"/>
            </a:xfrm>
            <a:custGeom>
              <a:avLst/>
              <a:gdLst>
                <a:gd name="T0" fmla="*/ 0 w 24"/>
                <a:gd name="T1" fmla="*/ 2147483647 h 22"/>
                <a:gd name="T2" fmla="*/ 2147483647 w 24"/>
                <a:gd name="T3" fmla="*/ 2147483647 h 22"/>
                <a:gd name="T4" fmla="*/ 2147483647 w 24"/>
                <a:gd name="T5" fmla="*/ 2147483647 h 22"/>
                <a:gd name="T6" fmla="*/ 2147483647 w 24"/>
                <a:gd name="T7" fmla="*/ 2147483647 h 22"/>
                <a:gd name="T8" fmla="*/ 2147483647 w 24"/>
                <a:gd name="T9" fmla="*/ 0 h 22"/>
                <a:gd name="T10" fmla="*/ 2147483647 w 24"/>
                <a:gd name="T11" fmla="*/ 2147483647 h 22"/>
                <a:gd name="T12" fmla="*/ 2147483647 w 24"/>
                <a:gd name="T13" fmla="*/ 2147483647 h 22"/>
                <a:gd name="T14" fmla="*/ 2147483647 w 24"/>
                <a:gd name="T15" fmla="*/ 2147483647 h 22"/>
                <a:gd name="T16" fmla="*/ 0 w 24"/>
                <a:gd name="T17" fmla="*/ 2147483647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22"/>
                <a:gd name="T29" fmla="*/ 24 w 24"/>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22">
                  <a:moveTo>
                    <a:pt x="0" y="19"/>
                  </a:moveTo>
                  <a:lnTo>
                    <a:pt x="14" y="22"/>
                  </a:lnTo>
                  <a:lnTo>
                    <a:pt x="24" y="18"/>
                  </a:lnTo>
                  <a:lnTo>
                    <a:pt x="24" y="10"/>
                  </a:lnTo>
                  <a:lnTo>
                    <a:pt x="14" y="0"/>
                  </a:lnTo>
                  <a:lnTo>
                    <a:pt x="16" y="9"/>
                  </a:lnTo>
                  <a:lnTo>
                    <a:pt x="14" y="13"/>
                  </a:lnTo>
                  <a:lnTo>
                    <a:pt x="2" y="15"/>
                  </a:lnTo>
                  <a:lnTo>
                    <a:pt x="0" y="19"/>
                  </a:lnTo>
                  <a:close/>
                </a:path>
              </a:pathLst>
            </a:custGeom>
            <a:solidFill>
              <a:srgbClr val="006A3A"/>
            </a:solidFill>
            <a:ln w="6350">
              <a:solidFill>
                <a:srgbClr val="969696"/>
              </a:solidFill>
              <a:round/>
              <a:headEnd/>
              <a:tailEnd/>
            </a:ln>
          </p:spPr>
          <p:txBody>
            <a:bodyPr/>
            <a:lstStyle/>
            <a:p>
              <a:endParaRPr lang="en-US"/>
            </a:p>
          </p:txBody>
        </p:sp>
        <p:grpSp>
          <p:nvGrpSpPr>
            <p:cNvPr id="96" name="Group 126"/>
            <p:cNvGrpSpPr>
              <a:grpSpLocks/>
            </p:cNvGrpSpPr>
            <p:nvPr/>
          </p:nvGrpSpPr>
          <p:grpSpPr bwMode="auto">
            <a:xfrm>
              <a:off x="8304321" y="2420761"/>
              <a:ext cx="35859" cy="34359"/>
              <a:chOff x="5198" y="1388"/>
              <a:chExt cx="24" cy="22"/>
            </a:xfrm>
          </p:grpSpPr>
          <p:sp>
            <p:nvSpPr>
              <p:cNvPr id="432" name="Freeform 127"/>
              <p:cNvSpPr>
                <a:spLocks/>
              </p:cNvSpPr>
              <p:nvPr/>
            </p:nvSpPr>
            <p:spPr bwMode="gray">
              <a:xfrm>
                <a:off x="5198" y="1388"/>
                <a:ext cx="24" cy="22"/>
              </a:xfrm>
              <a:custGeom>
                <a:avLst/>
                <a:gdLst>
                  <a:gd name="T0" fmla="*/ 0 w 24"/>
                  <a:gd name="T1" fmla="*/ 19 h 22"/>
                  <a:gd name="T2" fmla="*/ 14 w 24"/>
                  <a:gd name="T3" fmla="*/ 22 h 22"/>
                  <a:gd name="T4" fmla="*/ 24 w 24"/>
                  <a:gd name="T5" fmla="*/ 18 h 22"/>
                  <a:gd name="T6" fmla="*/ 24 w 24"/>
                  <a:gd name="T7" fmla="*/ 10 h 22"/>
                  <a:gd name="T8" fmla="*/ 14 w 24"/>
                  <a:gd name="T9" fmla="*/ 0 h 22"/>
                  <a:gd name="T10" fmla="*/ 16 w 24"/>
                  <a:gd name="T11" fmla="*/ 9 h 22"/>
                  <a:gd name="T12" fmla="*/ 14 w 24"/>
                  <a:gd name="T13" fmla="*/ 13 h 22"/>
                  <a:gd name="T14" fmla="*/ 2 w 24"/>
                  <a:gd name="T15" fmla="*/ 15 h 22"/>
                  <a:gd name="T16" fmla="*/ 0 w 24"/>
                  <a:gd name="T17" fmla="*/ 19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22"/>
                  <a:gd name="T29" fmla="*/ 24 w 24"/>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22">
                    <a:moveTo>
                      <a:pt x="0" y="19"/>
                    </a:moveTo>
                    <a:lnTo>
                      <a:pt x="14" y="22"/>
                    </a:lnTo>
                    <a:lnTo>
                      <a:pt x="24" y="18"/>
                    </a:lnTo>
                    <a:lnTo>
                      <a:pt x="24" y="10"/>
                    </a:lnTo>
                    <a:lnTo>
                      <a:pt x="14" y="0"/>
                    </a:lnTo>
                    <a:lnTo>
                      <a:pt x="16" y="9"/>
                    </a:lnTo>
                    <a:lnTo>
                      <a:pt x="14" y="13"/>
                    </a:lnTo>
                    <a:lnTo>
                      <a:pt x="2" y="15"/>
                    </a:lnTo>
                    <a:lnTo>
                      <a:pt x="0" y="19"/>
                    </a:lnTo>
                    <a:close/>
                  </a:path>
                </a:pathLst>
              </a:custGeom>
              <a:solidFill>
                <a:srgbClr val="006A3A"/>
              </a:solidFill>
              <a:ln w="9525">
                <a:noFill/>
                <a:round/>
                <a:headEnd/>
                <a:tailEnd/>
              </a:ln>
            </p:spPr>
            <p:txBody>
              <a:bodyPr/>
              <a:lstStyle/>
              <a:p>
                <a:endParaRPr lang="en-US"/>
              </a:p>
            </p:txBody>
          </p:sp>
          <p:sp>
            <p:nvSpPr>
              <p:cNvPr id="433" name="Freeform 128"/>
              <p:cNvSpPr>
                <a:spLocks/>
              </p:cNvSpPr>
              <p:nvPr/>
            </p:nvSpPr>
            <p:spPr bwMode="gray">
              <a:xfrm>
                <a:off x="5198" y="1388"/>
                <a:ext cx="24" cy="22"/>
              </a:xfrm>
              <a:custGeom>
                <a:avLst/>
                <a:gdLst>
                  <a:gd name="T0" fmla="*/ 0 w 24"/>
                  <a:gd name="T1" fmla="*/ 19 h 22"/>
                  <a:gd name="T2" fmla="*/ 14 w 24"/>
                  <a:gd name="T3" fmla="*/ 22 h 22"/>
                  <a:gd name="T4" fmla="*/ 24 w 24"/>
                  <a:gd name="T5" fmla="*/ 18 h 22"/>
                  <a:gd name="T6" fmla="*/ 24 w 24"/>
                  <a:gd name="T7" fmla="*/ 10 h 22"/>
                  <a:gd name="T8" fmla="*/ 14 w 24"/>
                  <a:gd name="T9" fmla="*/ 0 h 22"/>
                  <a:gd name="T10" fmla="*/ 16 w 24"/>
                  <a:gd name="T11" fmla="*/ 9 h 22"/>
                  <a:gd name="T12" fmla="*/ 14 w 24"/>
                  <a:gd name="T13" fmla="*/ 13 h 22"/>
                  <a:gd name="T14" fmla="*/ 2 w 24"/>
                  <a:gd name="T15" fmla="*/ 15 h 22"/>
                  <a:gd name="T16" fmla="*/ 0 w 24"/>
                  <a:gd name="T17" fmla="*/ 19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22"/>
                  <a:gd name="T29" fmla="*/ 24 w 24"/>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22">
                    <a:moveTo>
                      <a:pt x="0" y="19"/>
                    </a:moveTo>
                    <a:lnTo>
                      <a:pt x="14" y="22"/>
                    </a:lnTo>
                    <a:lnTo>
                      <a:pt x="24" y="18"/>
                    </a:lnTo>
                    <a:lnTo>
                      <a:pt x="24" y="10"/>
                    </a:lnTo>
                    <a:lnTo>
                      <a:pt x="14" y="0"/>
                    </a:lnTo>
                    <a:lnTo>
                      <a:pt x="16" y="9"/>
                    </a:lnTo>
                    <a:lnTo>
                      <a:pt x="14" y="13"/>
                    </a:lnTo>
                    <a:lnTo>
                      <a:pt x="2" y="15"/>
                    </a:lnTo>
                    <a:lnTo>
                      <a:pt x="0" y="19"/>
                    </a:lnTo>
                  </a:path>
                </a:pathLst>
              </a:custGeom>
              <a:noFill/>
              <a:ln w="6350">
                <a:solidFill>
                  <a:srgbClr val="969696"/>
                </a:solidFill>
                <a:round/>
                <a:headEnd/>
                <a:tailEnd/>
              </a:ln>
            </p:spPr>
            <p:txBody>
              <a:bodyPr/>
              <a:lstStyle/>
              <a:p>
                <a:endParaRPr lang="en-US"/>
              </a:p>
            </p:txBody>
          </p:sp>
        </p:grpSp>
        <p:sp>
          <p:nvSpPr>
            <p:cNvPr id="97" name="Freeform 129"/>
            <p:cNvSpPr>
              <a:spLocks/>
            </p:cNvSpPr>
            <p:nvPr/>
          </p:nvSpPr>
          <p:spPr bwMode="gray">
            <a:xfrm>
              <a:off x="8290874" y="1883490"/>
              <a:ext cx="20918" cy="31237"/>
            </a:xfrm>
            <a:custGeom>
              <a:avLst/>
              <a:gdLst>
                <a:gd name="T0" fmla="*/ 2147483647 w 14"/>
                <a:gd name="T1" fmla="*/ 2147483647 h 20"/>
                <a:gd name="T2" fmla="*/ 2147483647 w 14"/>
                <a:gd name="T3" fmla="*/ 2147483647 h 20"/>
                <a:gd name="T4" fmla="*/ 2147483647 w 14"/>
                <a:gd name="T5" fmla="*/ 2147483647 h 20"/>
                <a:gd name="T6" fmla="*/ 2147483647 w 14"/>
                <a:gd name="T7" fmla="*/ 2147483647 h 20"/>
                <a:gd name="T8" fmla="*/ 2147483647 w 14"/>
                <a:gd name="T9" fmla="*/ 2147483647 h 20"/>
                <a:gd name="T10" fmla="*/ 2147483647 w 14"/>
                <a:gd name="T11" fmla="*/ 0 h 20"/>
                <a:gd name="T12" fmla="*/ 0 w 14"/>
                <a:gd name="T13" fmla="*/ 2147483647 h 20"/>
                <a:gd name="T14" fmla="*/ 2147483647 w 14"/>
                <a:gd name="T15" fmla="*/ 2147483647 h 20"/>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20"/>
                <a:gd name="T26" fmla="*/ 14 w 14"/>
                <a:gd name="T27" fmla="*/ 20 h 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20">
                  <a:moveTo>
                    <a:pt x="1" y="15"/>
                  </a:moveTo>
                  <a:lnTo>
                    <a:pt x="7" y="20"/>
                  </a:lnTo>
                  <a:lnTo>
                    <a:pt x="14" y="19"/>
                  </a:lnTo>
                  <a:lnTo>
                    <a:pt x="14" y="12"/>
                  </a:lnTo>
                  <a:lnTo>
                    <a:pt x="9" y="9"/>
                  </a:lnTo>
                  <a:lnTo>
                    <a:pt x="5" y="0"/>
                  </a:lnTo>
                  <a:lnTo>
                    <a:pt x="0" y="2"/>
                  </a:lnTo>
                  <a:lnTo>
                    <a:pt x="1" y="15"/>
                  </a:lnTo>
                  <a:close/>
                </a:path>
              </a:pathLst>
            </a:custGeom>
            <a:solidFill>
              <a:srgbClr val="006A3A"/>
            </a:solidFill>
            <a:ln w="6350">
              <a:solidFill>
                <a:srgbClr val="969696"/>
              </a:solidFill>
              <a:round/>
              <a:headEnd/>
              <a:tailEnd/>
            </a:ln>
          </p:spPr>
          <p:txBody>
            <a:bodyPr/>
            <a:lstStyle/>
            <a:p>
              <a:endParaRPr lang="en-US"/>
            </a:p>
          </p:txBody>
        </p:sp>
        <p:grpSp>
          <p:nvGrpSpPr>
            <p:cNvPr id="98" name="Group 130"/>
            <p:cNvGrpSpPr>
              <a:grpSpLocks/>
            </p:cNvGrpSpPr>
            <p:nvPr/>
          </p:nvGrpSpPr>
          <p:grpSpPr bwMode="auto">
            <a:xfrm>
              <a:off x="8290874" y="1883490"/>
              <a:ext cx="20918" cy="31237"/>
              <a:chOff x="5189" y="1044"/>
              <a:chExt cx="14" cy="20"/>
            </a:xfrm>
          </p:grpSpPr>
          <p:sp>
            <p:nvSpPr>
              <p:cNvPr id="430" name="Freeform 131"/>
              <p:cNvSpPr>
                <a:spLocks/>
              </p:cNvSpPr>
              <p:nvPr/>
            </p:nvSpPr>
            <p:spPr bwMode="gray">
              <a:xfrm>
                <a:off x="5189" y="1044"/>
                <a:ext cx="14" cy="20"/>
              </a:xfrm>
              <a:custGeom>
                <a:avLst/>
                <a:gdLst>
                  <a:gd name="T0" fmla="*/ 1 w 14"/>
                  <a:gd name="T1" fmla="*/ 15 h 20"/>
                  <a:gd name="T2" fmla="*/ 7 w 14"/>
                  <a:gd name="T3" fmla="*/ 20 h 20"/>
                  <a:gd name="T4" fmla="*/ 14 w 14"/>
                  <a:gd name="T5" fmla="*/ 19 h 20"/>
                  <a:gd name="T6" fmla="*/ 14 w 14"/>
                  <a:gd name="T7" fmla="*/ 12 h 20"/>
                  <a:gd name="T8" fmla="*/ 9 w 14"/>
                  <a:gd name="T9" fmla="*/ 9 h 20"/>
                  <a:gd name="T10" fmla="*/ 5 w 14"/>
                  <a:gd name="T11" fmla="*/ 0 h 20"/>
                  <a:gd name="T12" fmla="*/ 0 w 14"/>
                  <a:gd name="T13" fmla="*/ 2 h 20"/>
                  <a:gd name="T14" fmla="*/ 1 w 14"/>
                  <a:gd name="T15" fmla="*/ 15 h 20"/>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20"/>
                  <a:gd name="T26" fmla="*/ 14 w 14"/>
                  <a:gd name="T27" fmla="*/ 20 h 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20">
                    <a:moveTo>
                      <a:pt x="1" y="15"/>
                    </a:moveTo>
                    <a:lnTo>
                      <a:pt x="7" y="20"/>
                    </a:lnTo>
                    <a:lnTo>
                      <a:pt x="14" y="19"/>
                    </a:lnTo>
                    <a:lnTo>
                      <a:pt x="14" y="12"/>
                    </a:lnTo>
                    <a:lnTo>
                      <a:pt x="9" y="9"/>
                    </a:lnTo>
                    <a:lnTo>
                      <a:pt x="5" y="0"/>
                    </a:lnTo>
                    <a:lnTo>
                      <a:pt x="0" y="2"/>
                    </a:lnTo>
                    <a:lnTo>
                      <a:pt x="1" y="15"/>
                    </a:lnTo>
                    <a:close/>
                  </a:path>
                </a:pathLst>
              </a:custGeom>
              <a:solidFill>
                <a:srgbClr val="006A3A"/>
              </a:solidFill>
              <a:ln w="9525">
                <a:noFill/>
                <a:round/>
                <a:headEnd/>
                <a:tailEnd/>
              </a:ln>
            </p:spPr>
            <p:txBody>
              <a:bodyPr/>
              <a:lstStyle/>
              <a:p>
                <a:endParaRPr lang="en-US"/>
              </a:p>
            </p:txBody>
          </p:sp>
          <p:sp>
            <p:nvSpPr>
              <p:cNvPr id="431" name="Freeform 132"/>
              <p:cNvSpPr>
                <a:spLocks/>
              </p:cNvSpPr>
              <p:nvPr/>
            </p:nvSpPr>
            <p:spPr bwMode="gray">
              <a:xfrm>
                <a:off x="5189" y="1044"/>
                <a:ext cx="14" cy="20"/>
              </a:xfrm>
              <a:custGeom>
                <a:avLst/>
                <a:gdLst>
                  <a:gd name="T0" fmla="*/ 1 w 14"/>
                  <a:gd name="T1" fmla="*/ 15 h 20"/>
                  <a:gd name="T2" fmla="*/ 7 w 14"/>
                  <a:gd name="T3" fmla="*/ 20 h 20"/>
                  <a:gd name="T4" fmla="*/ 14 w 14"/>
                  <a:gd name="T5" fmla="*/ 19 h 20"/>
                  <a:gd name="T6" fmla="*/ 14 w 14"/>
                  <a:gd name="T7" fmla="*/ 12 h 20"/>
                  <a:gd name="T8" fmla="*/ 9 w 14"/>
                  <a:gd name="T9" fmla="*/ 9 h 20"/>
                  <a:gd name="T10" fmla="*/ 5 w 14"/>
                  <a:gd name="T11" fmla="*/ 0 h 20"/>
                  <a:gd name="T12" fmla="*/ 0 w 14"/>
                  <a:gd name="T13" fmla="*/ 2 h 20"/>
                  <a:gd name="T14" fmla="*/ 1 w 14"/>
                  <a:gd name="T15" fmla="*/ 15 h 20"/>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20"/>
                  <a:gd name="T26" fmla="*/ 14 w 14"/>
                  <a:gd name="T27" fmla="*/ 20 h 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20">
                    <a:moveTo>
                      <a:pt x="1" y="15"/>
                    </a:moveTo>
                    <a:lnTo>
                      <a:pt x="7" y="20"/>
                    </a:lnTo>
                    <a:lnTo>
                      <a:pt x="14" y="19"/>
                    </a:lnTo>
                    <a:lnTo>
                      <a:pt x="14" y="12"/>
                    </a:lnTo>
                    <a:lnTo>
                      <a:pt x="9" y="9"/>
                    </a:lnTo>
                    <a:lnTo>
                      <a:pt x="5" y="0"/>
                    </a:lnTo>
                    <a:lnTo>
                      <a:pt x="0" y="2"/>
                    </a:lnTo>
                    <a:lnTo>
                      <a:pt x="1" y="15"/>
                    </a:lnTo>
                  </a:path>
                </a:pathLst>
              </a:custGeom>
              <a:noFill/>
              <a:ln w="6350">
                <a:solidFill>
                  <a:srgbClr val="969696"/>
                </a:solidFill>
                <a:round/>
                <a:headEnd/>
                <a:tailEnd/>
              </a:ln>
            </p:spPr>
            <p:txBody>
              <a:bodyPr/>
              <a:lstStyle/>
              <a:p>
                <a:endParaRPr lang="en-US"/>
              </a:p>
            </p:txBody>
          </p:sp>
        </p:grpSp>
        <p:sp>
          <p:nvSpPr>
            <p:cNvPr id="99" name="Freeform 133"/>
            <p:cNvSpPr>
              <a:spLocks/>
            </p:cNvSpPr>
            <p:nvPr/>
          </p:nvSpPr>
          <p:spPr bwMode="gray">
            <a:xfrm>
              <a:off x="8304321" y="1863187"/>
              <a:ext cx="14941" cy="20304"/>
            </a:xfrm>
            <a:custGeom>
              <a:avLst/>
              <a:gdLst>
                <a:gd name="T0" fmla="*/ 2147483647 w 10"/>
                <a:gd name="T1" fmla="*/ 2147483647 h 13"/>
                <a:gd name="T2" fmla="*/ 2147483647 w 10"/>
                <a:gd name="T3" fmla="*/ 2147483647 h 13"/>
                <a:gd name="T4" fmla="*/ 2147483647 w 10"/>
                <a:gd name="T5" fmla="*/ 2147483647 h 13"/>
                <a:gd name="T6" fmla="*/ 2147483647 w 10"/>
                <a:gd name="T7" fmla="*/ 0 h 13"/>
                <a:gd name="T8" fmla="*/ 2147483647 w 10"/>
                <a:gd name="T9" fmla="*/ 0 h 13"/>
                <a:gd name="T10" fmla="*/ 0 w 10"/>
                <a:gd name="T11" fmla="*/ 2147483647 h 13"/>
                <a:gd name="T12" fmla="*/ 2147483647 w 10"/>
                <a:gd name="T13" fmla="*/ 2147483647 h 13"/>
                <a:gd name="T14" fmla="*/ 0 60000 65536"/>
                <a:gd name="T15" fmla="*/ 0 60000 65536"/>
                <a:gd name="T16" fmla="*/ 0 60000 65536"/>
                <a:gd name="T17" fmla="*/ 0 60000 65536"/>
                <a:gd name="T18" fmla="*/ 0 60000 65536"/>
                <a:gd name="T19" fmla="*/ 0 60000 65536"/>
                <a:gd name="T20" fmla="*/ 0 60000 65536"/>
                <a:gd name="T21" fmla="*/ 0 w 10"/>
                <a:gd name="T22" fmla="*/ 0 h 13"/>
                <a:gd name="T23" fmla="*/ 10 w 10"/>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3">
                  <a:moveTo>
                    <a:pt x="3" y="13"/>
                  </a:moveTo>
                  <a:lnTo>
                    <a:pt x="9" y="13"/>
                  </a:lnTo>
                  <a:lnTo>
                    <a:pt x="10" y="7"/>
                  </a:lnTo>
                  <a:lnTo>
                    <a:pt x="7" y="0"/>
                  </a:lnTo>
                  <a:lnTo>
                    <a:pt x="2" y="0"/>
                  </a:lnTo>
                  <a:lnTo>
                    <a:pt x="0" y="8"/>
                  </a:lnTo>
                  <a:lnTo>
                    <a:pt x="3" y="13"/>
                  </a:lnTo>
                  <a:close/>
                </a:path>
              </a:pathLst>
            </a:custGeom>
            <a:solidFill>
              <a:srgbClr val="006A3A"/>
            </a:solidFill>
            <a:ln w="6350">
              <a:solidFill>
                <a:srgbClr val="969696"/>
              </a:solidFill>
              <a:round/>
              <a:headEnd/>
              <a:tailEnd/>
            </a:ln>
          </p:spPr>
          <p:txBody>
            <a:bodyPr/>
            <a:lstStyle/>
            <a:p>
              <a:endParaRPr lang="en-US"/>
            </a:p>
          </p:txBody>
        </p:sp>
        <p:grpSp>
          <p:nvGrpSpPr>
            <p:cNvPr id="100" name="Group 134"/>
            <p:cNvGrpSpPr>
              <a:grpSpLocks/>
            </p:cNvGrpSpPr>
            <p:nvPr/>
          </p:nvGrpSpPr>
          <p:grpSpPr bwMode="auto">
            <a:xfrm>
              <a:off x="8304321" y="1863187"/>
              <a:ext cx="14941" cy="20304"/>
              <a:chOff x="5198" y="1031"/>
              <a:chExt cx="10" cy="13"/>
            </a:xfrm>
          </p:grpSpPr>
          <p:sp>
            <p:nvSpPr>
              <p:cNvPr id="428" name="Freeform 135"/>
              <p:cNvSpPr>
                <a:spLocks/>
              </p:cNvSpPr>
              <p:nvPr/>
            </p:nvSpPr>
            <p:spPr bwMode="gray">
              <a:xfrm>
                <a:off x="5198" y="1031"/>
                <a:ext cx="10" cy="13"/>
              </a:xfrm>
              <a:custGeom>
                <a:avLst/>
                <a:gdLst>
                  <a:gd name="T0" fmla="*/ 3 w 10"/>
                  <a:gd name="T1" fmla="*/ 13 h 13"/>
                  <a:gd name="T2" fmla="*/ 9 w 10"/>
                  <a:gd name="T3" fmla="*/ 13 h 13"/>
                  <a:gd name="T4" fmla="*/ 10 w 10"/>
                  <a:gd name="T5" fmla="*/ 7 h 13"/>
                  <a:gd name="T6" fmla="*/ 7 w 10"/>
                  <a:gd name="T7" fmla="*/ 0 h 13"/>
                  <a:gd name="T8" fmla="*/ 2 w 10"/>
                  <a:gd name="T9" fmla="*/ 0 h 13"/>
                  <a:gd name="T10" fmla="*/ 0 w 10"/>
                  <a:gd name="T11" fmla="*/ 8 h 13"/>
                  <a:gd name="T12" fmla="*/ 3 w 10"/>
                  <a:gd name="T13" fmla="*/ 13 h 13"/>
                  <a:gd name="T14" fmla="*/ 0 60000 65536"/>
                  <a:gd name="T15" fmla="*/ 0 60000 65536"/>
                  <a:gd name="T16" fmla="*/ 0 60000 65536"/>
                  <a:gd name="T17" fmla="*/ 0 60000 65536"/>
                  <a:gd name="T18" fmla="*/ 0 60000 65536"/>
                  <a:gd name="T19" fmla="*/ 0 60000 65536"/>
                  <a:gd name="T20" fmla="*/ 0 60000 65536"/>
                  <a:gd name="T21" fmla="*/ 0 w 10"/>
                  <a:gd name="T22" fmla="*/ 0 h 13"/>
                  <a:gd name="T23" fmla="*/ 10 w 10"/>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3">
                    <a:moveTo>
                      <a:pt x="3" y="13"/>
                    </a:moveTo>
                    <a:lnTo>
                      <a:pt x="9" y="13"/>
                    </a:lnTo>
                    <a:lnTo>
                      <a:pt x="10" y="7"/>
                    </a:lnTo>
                    <a:lnTo>
                      <a:pt x="7" y="0"/>
                    </a:lnTo>
                    <a:lnTo>
                      <a:pt x="2" y="0"/>
                    </a:lnTo>
                    <a:lnTo>
                      <a:pt x="0" y="8"/>
                    </a:lnTo>
                    <a:lnTo>
                      <a:pt x="3" y="13"/>
                    </a:lnTo>
                    <a:close/>
                  </a:path>
                </a:pathLst>
              </a:custGeom>
              <a:solidFill>
                <a:srgbClr val="006A3A"/>
              </a:solidFill>
              <a:ln w="9525">
                <a:noFill/>
                <a:round/>
                <a:headEnd/>
                <a:tailEnd/>
              </a:ln>
            </p:spPr>
            <p:txBody>
              <a:bodyPr/>
              <a:lstStyle/>
              <a:p>
                <a:endParaRPr lang="en-US"/>
              </a:p>
            </p:txBody>
          </p:sp>
          <p:sp>
            <p:nvSpPr>
              <p:cNvPr id="429" name="Freeform 136"/>
              <p:cNvSpPr>
                <a:spLocks/>
              </p:cNvSpPr>
              <p:nvPr/>
            </p:nvSpPr>
            <p:spPr bwMode="gray">
              <a:xfrm>
                <a:off x="5198" y="1031"/>
                <a:ext cx="10" cy="13"/>
              </a:xfrm>
              <a:custGeom>
                <a:avLst/>
                <a:gdLst>
                  <a:gd name="T0" fmla="*/ 3 w 10"/>
                  <a:gd name="T1" fmla="*/ 13 h 13"/>
                  <a:gd name="T2" fmla="*/ 9 w 10"/>
                  <a:gd name="T3" fmla="*/ 13 h 13"/>
                  <a:gd name="T4" fmla="*/ 10 w 10"/>
                  <a:gd name="T5" fmla="*/ 7 h 13"/>
                  <a:gd name="T6" fmla="*/ 7 w 10"/>
                  <a:gd name="T7" fmla="*/ 0 h 13"/>
                  <a:gd name="T8" fmla="*/ 2 w 10"/>
                  <a:gd name="T9" fmla="*/ 0 h 13"/>
                  <a:gd name="T10" fmla="*/ 0 w 10"/>
                  <a:gd name="T11" fmla="*/ 8 h 13"/>
                  <a:gd name="T12" fmla="*/ 3 w 10"/>
                  <a:gd name="T13" fmla="*/ 13 h 13"/>
                  <a:gd name="T14" fmla="*/ 0 60000 65536"/>
                  <a:gd name="T15" fmla="*/ 0 60000 65536"/>
                  <a:gd name="T16" fmla="*/ 0 60000 65536"/>
                  <a:gd name="T17" fmla="*/ 0 60000 65536"/>
                  <a:gd name="T18" fmla="*/ 0 60000 65536"/>
                  <a:gd name="T19" fmla="*/ 0 60000 65536"/>
                  <a:gd name="T20" fmla="*/ 0 60000 65536"/>
                  <a:gd name="T21" fmla="*/ 0 w 10"/>
                  <a:gd name="T22" fmla="*/ 0 h 13"/>
                  <a:gd name="T23" fmla="*/ 10 w 10"/>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3">
                    <a:moveTo>
                      <a:pt x="3" y="13"/>
                    </a:moveTo>
                    <a:lnTo>
                      <a:pt x="9" y="13"/>
                    </a:lnTo>
                    <a:lnTo>
                      <a:pt x="10" y="7"/>
                    </a:lnTo>
                    <a:lnTo>
                      <a:pt x="7" y="0"/>
                    </a:lnTo>
                    <a:lnTo>
                      <a:pt x="2" y="0"/>
                    </a:lnTo>
                    <a:lnTo>
                      <a:pt x="0" y="8"/>
                    </a:lnTo>
                    <a:lnTo>
                      <a:pt x="3" y="13"/>
                    </a:lnTo>
                  </a:path>
                </a:pathLst>
              </a:custGeom>
              <a:noFill/>
              <a:ln w="6350">
                <a:solidFill>
                  <a:srgbClr val="969696"/>
                </a:solidFill>
                <a:round/>
                <a:headEnd/>
                <a:tailEnd/>
              </a:ln>
            </p:spPr>
            <p:txBody>
              <a:bodyPr/>
              <a:lstStyle/>
              <a:p>
                <a:endParaRPr lang="en-US"/>
              </a:p>
            </p:txBody>
          </p:sp>
        </p:grpSp>
        <p:sp>
          <p:nvSpPr>
            <p:cNvPr id="101" name="Freeform 137"/>
            <p:cNvSpPr>
              <a:spLocks/>
            </p:cNvSpPr>
            <p:nvPr/>
          </p:nvSpPr>
          <p:spPr bwMode="gray">
            <a:xfrm>
              <a:off x="8323744" y="1889739"/>
              <a:ext cx="11954" cy="21866"/>
            </a:xfrm>
            <a:custGeom>
              <a:avLst/>
              <a:gdLst>
                <a:gd name="T0" fmla="*/ 0 w 8"/>
                <a:gd name="T1" fmla="*/ 2147483647 h 14"/>
                <a:gd name="T2" fmla="*/ 2147483647 w 8"/>
                <a:gd name="T3" fmla="*/ 2147483647 h 14"/>
                <a:gd name="T4" fmla="*/ 2147483647 w 8"/>
                <a:gd name="T5" fmla="*/ 2147483647 h 14"/>
                <a:gd name="T6" fmla="*/ 2147483647 w 8"/>
                <a:gd name="T7" fmla="*/ 2147483647 h 14"/>
                <a:gd name="T8" fmla="*/ 2147483647 w 8"/>
                <a:gd name="T9" fmla="*/ 0 h 14"/>
                <a:gd name="T10" fmla="*/ 0 w 8"/>
                <a:gd name="T11" fmla="*/ 2147483647 h 14"/>
                <a:gd name="T12" fmla="*/ 0 60000 65536"/>
                <a:gd name="T13" fmla="*/ 0 60000 65536"/>
                <a:gd name="T14" fmla="*/ 0 60000 65536"/>
                <a:gd name="T15" fmla="*/ 0 60000 65536"/>
                <a:gd name="T16" fmla="*/ 0 60000 65536"/>
                <a:gd name="T17" fmla="*/ 0 60000 65536"/>
                <a:gd name="T18" fmla="*/ 0 w 8"/>
                <a:gd name="T19" fmla="*/ 0 h 14"/>
                <a:gd name="T20" fmla="*/ 8 w 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8" h="14">
                  <a:moveTo>
                    <a:pt x="0" y="6"/>
                  </a:moveTo>
                  <a:lnTo>
                    <a:pt x="3" y="14"/>
                  </a:lnTo>
                  <a:lnTo>
                    <a:pt x="8" y="14"/>
                  </a:lnTo>
                  <a:lnTo>
                    <a:pt x="8" y="4"/>
                  </a:lnTo>
                  <a:lnTo>
                    <a:pt x="2" y="0"/>
                  </a:lnTo>
                  <a:lnTo>
                    <a:pt x="0" y="6"/>
                  </a:lnTo>
                  <a:close/>
                </a:path>
              </a:pathLst>
            </a:custGeom>
            <a:solidFill>
              <a:srgbClr val="006A3A"/>
            </a:solidFill>
            <a:ln w="6350">
              <a:solidFill>
                <a:srgbClr val="969696"/>
              </a:solidFill>
              <a:round/>
              <a:headEnd/>
              <a:tailEnd/>
            </a:ln>
          </p:spPr>
          <p:txBody>
            <a:bodyPr/>
            <a:lstStyle/>
            <a:p>
              <a:endParaRPr lang="en-US"/>
            </a:p>
          </p:txBody>
        </p:sp>
        <p:grpSp>
          <p:nvGrpSpPr>
            <p:cNvPr id="102" name="Group 138"/>
            <p:cNvGrpSpPr>
              <a:grpSpLocks/>
            </p:cNvGrpSpPr>
            <p:nvPr/>
          </p:nvGrpSpPr>
          <p:grpSpPr bwMode="auto">
            <a:xfrm>
              <a:off x="8323744" y="1889739"/>
              <a:ext cx="11954" cy="21866"/>
              <a:chOff x="5211" y="1048"/>
              <a:chExt cx="8" cy="14"/>
            </a:xfrm>
          </p:grpSpPr>
          <p:sp>
            <p:nvSpPr>
              <p:cNvPr id="426" name="Freeform 139"/>
              <p:cNvSpPr>
                <a:spLocks/>
              </p:cNvSpPr>
              <p:nvPr/>
            </p:nvSpPr>
            <p:spPr bwMode="gray">
              <a:xfrm>
                <a:off x="5211" y="1048"/>
                <a:ext cx="8" cy="14"/>
              </a:xfrm>
              <a:custGeom>
                <a:avLst/>
                <a:gdLst>
                  <a:gd name="T0" fmla="*/ 0 w 8"/>
                  <a:gd name="T1" fmla="*/ 6 h 14"/>
                  <a:gd name="T2" fmla="*/ 3 w 8"/>
                  <a:gd name="T3" fmla="*/ 14 h 14"/>
                  <a:gd name="T4" fmla="*/ 8 w 8"/>
                  <a:gd name="T5" fmla="*/ 14 h 14"/>
                  <a:gd name="T6" fmla="*/ 8 w 8"/>
                  <a:gd name="T7" fmla="*/ 4 h 14"/>
                  <a:gd name="T8" fmla="*/ 2 w 8"/>
                  <a:gd name="T9" fmla="*/ 0 h 14"/>
                  <a:gd name="T10" fmla="*/ 0 w 8"/>
                  <a:gd name="T11" fmla="*/ 6 h 14"/>
                  <a:gd name="T12" fmla="*/ 0 60000 65536"/>
                  <a:gd name="T13" fmla="*/ 0 60000 65536"/>
                  <a:gd name="T14" fmla="*/ 0 60000 65536"/>
                  <a:gd name="T15" fmla="*/ 0 60000 65536"/>
                  <a:gd name="T16" fmla="*/ 0 60000 65536"/>
                  <a:gd name="T17" fmla="*/ 0 60000 65536"/>
                  <a:gd name="T18" fmla="*/ 0 w 8"/>
                  <a:gd name="T19" fmla="*/ 0 h 14"/>
                  <a:gd name="T20" fmla="*/ 8 w 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8" h="14">
                    <a:moveTo>
                      <a:pt x="0" y="6"/>
                    </a:moveTo>
                    <a:lnTo>
                      <a:pt x="3" y="14"/>
                    </a:lnTo>
                    <a:lnTo>
                      <a:pt x="8" y="14"/>
                    </a:lnTo>
                    <a:lnTo>
                      <a:pt x="8" y="4"/>
                    </a:lnTo>
                    <a:lnTo>
                      <a:pt x="2" y="0"/>
                    </a:lnTo>
                    <a:lnTo>
                      <a:pt x="0" y="6"/>
                    </a:lnTo>
                    <a:close/>
                  </a:path>
                </a:pathLst>
              </a:custGeom>
              <a:solidFill>
                <a:srgbClr val="006A3A"/>
              </a:solidFill>
              <a:ln w="9525">
                <a:noFill/>
                <a:round/>
                <a:headEnd/>
                <a:tailEnd/>
              </a:ln>
            </p:spPr>
            <p:txBody>
              <a:bodyPr/>
              <a:lstStyle/>
              <a:p>
                <a:endParaRPr lang="en-US"/>
              </a:p>
            </p:txBody>
          </p:sp>
          <p:sp>
            <p:nvSpPr>
              <p:cNvPr id="427" name="Freeform 140"/>
              <p:cNvSpPr>
                <a:spLocks/>
              </p:cNvSpPr>
              <p:nvPr/>
            </p:nvSpPr>
            <p:spPr bwMode="gray">
              <a:xfrm>
                <a:off x="5211" y="1048"/>
                <a:ext cx="8" cy="14"/>
              </a:xfrm>
              <a:custGeom>
                <a:avLst/>
                <a:gdLst>
                  <a:gd name="T0" fmla="*/ 0 w 8"/>
                  <a:gd name="T1" fmla="*/ 6 h 14"/>
                  <a:gd name="T2" fmla="*/ 3 w 8"/>
                  <a:gd name="T3" fmla="*/ 14 h 14"/>
                  <a:gd name="T4" fmla="*/ 8 w 8"/>
                  <a:gd name="T5" fmla="*/ 14 h 14"/>
                  <a:gd name="T6" fmla="*/ 8 w 8"/>
                  <a:gd name="T7" fmla="*/ 4 h 14"/>
                  <a:gd name="T8" fmla="*/ 2 w 8"/>
                  <a:gd name="T9" fmla="*/ 0 h 14"/>
                  <a:gd name="T10" fmla="*/ 0 w 8"/>
                  <a:gd name="T11" fmla="*/ 6 h 14"/>
                  <a:gd name="T12" fmla="*/ 0 60000 65536"/>
                  <a:gd name="T13" fmla="*/ 0 60000 65536"/>
                  <a:gd name="T14" fmla="*/ 0 60000 65536"/>
                  <a:gd name="T15" fmla="*/ 0 60000 65536"/>
                  <a:gd name="T16" fmla="*/ 0 60000 65536"/>
                  <a:gd name="T17" fmla="*/ 0 60000 65536"/>
                  <a:gd name="T18" fmla="*/ 0 w 8"/>
                  <a:gd name="T19" fmla="*/ 0 h 14"/>
                  <a:gd name="T20" fmla="*/ 8 w 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8" h="14">
                    <a:moveTo>
                      <a:pt x="0" y="6"/>
                    </a:moveTo>
                    <a:lnTo>
                      <a:pt x="3" y="14"/>
                    </a:lnTo>
                    <a:lnTo>
                      <a:pt x="8" y="14"/>
                    </a:lnTo>
                    <a:lnTo>
                      <a:pt x="8" y="4"/>
                    </a:lnTo>
                    <a:lnTo>
                      <a:pt x="2" y="0"/>
                    </a:lnTo>
                    <a:lnTo>
                      <a:pt x="0" y="6"/>
                    </a:lnTo>
                  </a:path>
                </a:pathLst>
              </a:custGeom>
              <a:noFill/>
              <a:ln w="6350">
                <a:solidFill>
                  <a:srgbClr val="969696"/>
                </a:solidFill>
                <a:round/>
                <a:headEnd/>
                <a:tailEnd/>
              </a:ln>
            </p:spPr>
            <p:txBody>
              <a:bodyPr/>
              <a:lstStyle/>
              <a:p>
                <a:endParaRPr lang="en-US"/>
              </a:p>
            </p:txBody>
          </p:sp>
        </p:grpSp>
        <p:sp>
          <p:nvSpPr>
            <p:cNvPr id="103" name="Freeform 141"/>
            <p:cNvSpPr>
              <a:spLocks/>
            </p:cNvSpPr>
            <p:nvPr/>
          </p:nvSpPr>
          <p:spPr bwMode="gray">
            <a:xfrm>
              <a:off x="8485109" y="1686700"/>
              <a:ext cx="16434" cy="37484"/>
            </a:xfrm>
            <a:custGeom>
              <a:avLst/>
              <a:gdLst>
                <a:gd name="T0" fmla="*/ 2147483647 w 11"/>
                <a:gd name="T1" fmla="*/ 0 h 24"/>
                <a:gd name="T2" fmla="*/ 0 w 11"/>
                <a:gd name="T3" fmla="*/ 2147483647 h 24"/>
                <a:gd name="T4" fmla="*/ 2147483647 w 11"/>
                <a:gd name="T5" fmla="*/ 2147483647 h 24"/>
                <a:gd name="T6" fmla="*/ 2147483647 w 11"/>
                <a:gd name="T7" fmla="*/ 2147483647 h 24"/>
                <a:gd name="T8" fmla="*/ 2147483647 w 11"/>
                <a:gd name="T9" fmla="*/ 2147483647 h 24"/>
                <a:gd name="T10" fmla="*/ 2147483647 w 11"/>
                <a:gd name="T11" fmla="*/ 2147483647 h 24"/>
                <a:gd name="T12" fmla="*/ 2147483647 w 11"/>
                <a:gd name="T13" fmla="*/ 2147483647 h 24"/>
                <a:gd name="T14" fmla="*/ 2147483647 w 11"/>
                <a:gd name="T15" fmla="*/ 0 h 24"/>
                <a:gd name="T16" fmla="*/ 2147483647 w 1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24"/>
                <a:gd name="T29" fmla="*/ 11 w 11"/>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24">
                  <a:moveTo>
                    <a:pt x="2" y="0"/>
                  </a:moveTo>
                  <a:lnTo>
                    <a:pt x="0" y="7"/>
                  </a:lnTo>
                  <a:lnTo>
                    <a:pt x="2" y="16"/>
                  </a:lnTo>
                  <a:lnTo>
                    <a:pt x="4" y="24"/>
                  </a:lnTo>
                  <a:lnTo>
                    <a:pt x="6" y="15"/>
                  </a:lnTo>
                  <a:lnTo>
                    <a:pt x="11" y="13"/>
                  </a:lnTo>
                  <a:lnTo>
                    <a:pt x="9" y="7"/>
                  </a:lnTo>
                  <a:lnTo>
                    <a:pt x="8" y="0"/>
                  </a:lnTo>
                  <a:lnTo>
                    <a:pt x="2" y="0"/>
                  </a:lnTo>
                  <a:close/>
                </a:path>
              </a:pathLst>
            </a:custGeom>
            <a:solidFill>
              <a:srgbClr val="BEBEBE"/>
            </a:solidFill>
            <a:ln w="6350">
              <a:solidFill>
                <a:srgbClr val="969696"/>
              </a:solidFill>
              <a:round/>
              <a:headEnd/>
              <a:tailEnd/>
            </a:ln>
          </p:spPr>
          <p:txBody>
            <a:bodyPr/>
            <a:lstStyle/>
            <a:p>
              <a:endParaRPr lang="en-US"/>
            </a:p>
          </p:txBody>
        </p:sp>
        <p:grpSp>
          <p:nvGrpSpPr>
            <p:cNvPr id="104" name="Group 142"/>
            <p:cNvGrpSpPr>
              <a:grpSpLocks/>
            </p:cNvGrpSpPr>
            <p:nvPr/>
          </p:nvGrpSpPr>
          <p:grpSpPr bwMode="auto">
            <a:xfrm>
              <a:off x="8485109" y="1686700"/>
              <a:ext cx="16434" cy="37484"/>
              <a:chOff x="5319" y="918"/>
              <a:chExt cx="11" cy="24"/>
            </a:xfrm>
          </p:grpSpPr>
          <p:sp>
            <p:nvSpPr>
              <p:cNvPr id="424" name="Freeform 143"/>
              <p:cNvSpPr>
                <a:spLocks/>
              </p:cNvSpPr>
              <p:nvPr/>
            </p:nvSpPr>
            <p:spPr bwMode="gray">
              <a:xfrm>
                <a:off x="5319" y="918"/>
                <a:ext cx="11" cy="24"/>
              </a:xfrm>
              <a:custGeom>
                <a:avLst/>
                <a:gdLst>
                  <a:gd name="T0" fmla="*/ 2 w 11"/>
                  <a:gd name="T1" fmla="*/ 0 h 24"/>
                  <a:gd name="T2" fmla="*/ 0 w 11"/>
                  <a:gd name="T3" fmla="*/ 7 h 24"/>
                  <a:gd name="T4" fmla="*/ 2 w 11"/>
                  <a:gd name="T5" fmla="*/ 16 h 24"/>
                  <a:gd name="T6" fmla="*/ 4 w 11"/>
                  <a:gd name="T7" fmla="*/ 24 h 24"/>
                  <a:gd name="T8" fmla="*/ 6 w 11"/>
                  <a:gd name="T9" fmla="*/ 15 h 24"/>
                  <a:gd name="T10" fmla="*/ 11 w 11"/>
                  <a:gd name="T11" fmla="*/ 13 h 24"/>
                  <a:gd name="T12" fmla="*/ 9 w 11"/>
                  <a:gd name="T13" fmla="*/ 7 h 24"/>
                  <a:gd name="T14" fmla="*/ 8 w 11"/>
                  <a:gd name="T15" fmla="*/ 0 h 24"/>
                  <a:gd name="T16" fmla="*/ 2 w 1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24"/>
                  <a:gd name="T29" fmla="*/ 11 w 11"/>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24">
                    <a:moveTo>
                      <a:pt x="2" y="0"/>
                    </a:moveTo>
                    <a:lnTo>
                      <a:pt x="0" y="7"/>
                    </a:lnTo>
                    <a:lnTo>
                      <a:pt x="2" y="16"/>
                    </a:lnTo>
                    <a:lnTo>
                      <a:pt x="4" y="24"/>
                    </a:lnTo>
                    <a:lnTo>
                      <a:pt x="6" y="15"/>
                    </a:lnTo>
                    <a:lnTo>
                      <a:pt x="11" y="13"/>
                    </a:lnTo>
                    <a:lnTo>
                      <a:pt x="9" y="7"/>
                    </a:lnTo>
                    <a:lnTo>
                      <a:pt x="8" y="0"/>
                    </a:lnTo>
                    <a:lnTo>
                      <a:pt x="2" y="0"/>
                    </a:lnTo>
                    <a:close/>
                  </a:path>
                </a:pathLst>
              </a:custGeom>
              <a:solidFill>
                <a:srgbClr val="BEBEBE"/>
              </a:solidFill>
              <a:ln w="9525">
                <a:noFill/>
                <a:round/>
                <a:headEnd/>
                <a:tailEnd/>
              </a:ln>
            </p:spPr>
            <p:txBody>
              <a:bodyPr/>
              <a:lstStyle/>
              <a:p>
                <a:endParaRPr lang="en-US"/>
              </a:p>
            </p:txBody>
          </p:sp>
          <p:sp>
            <p:nvSpPr>
              <p:cNvPr id="425" name="Freeform 144"/>
              <p:cNvSpPr>
                <a:spLocks/>
              </p:cNvSpPr>
              <p:nvPr/>
            </p:nvSpPr>
            <p:spPr bwMode="gray">
              <a:xfrm>
                <a:off x="5319" y="918"/>
                <a:ext cx="11" cy="24"/>
              </a:xfrm>
              <a:custGeom>
                <a:avLst/>
                <a:gdLst>
                  <a:gd name="T0" fmla="*/ 2 w 11"/>
                  <a:gd name="T1" fmla="*/ 0 h 24"/>
                  <a:gd name="T2" fmla="*/ 0 w 11"/>
                  <a:gd name="T3" fmla="*/ 7 h 24"/>
                  <a:gd name="T4" fmla="*/ 2 w 11"/>
                  <a:gd name="T5" fmla="*/ 16 h 24"/>
                  <a:gd name="T6" fmla="*/ 4 w 11"/>
                  <a:gd name="T7" fmla="*/ 24 h 24"/>
                  <a:gd name="T8" fmla="*/ 6 w 11"/>
                  <a:gd name="T9" fmla="*/ 15 h 24"/>
                  <a:gd name="T10" fmla="*/ 11 w 11"/>
                  <a:gd name="T11" fmla="*/ 13 h 24"/>
                  <a:gd name="T12" fmla="*/ 9 w 11"/>
                  <a:gd name="T13" fmla="*/ 7 h 24"/>
                  <a:gd name="T14" fmla="*/ 8 w 11"/>
                  <a:gd name="T15" fmla="*/ 0 h 24"/>
                  <a:gd name="T16" fmla="*/ 2 w 1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24"/>
                  <a:gd name="T29" fmla="*/ 11 w 11"/>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24">
                    <a:moveTo>
                      <a:pt x="2" y="0"/>
                    </a:moveTo>
                    <a:lnTo>
                      <a:pt x="0" y="7"/>
                    </a:lnTo>
                    <a:lnTo>
                      <a:pt x="2" y="16"/>
                    </a:lnTo>
                    <a:lnTo>
                      <a:pt x="4" y="24"/>
                    </a:lnTo>
                    <a:lnTo>
                      <a:pt x="6" y="15"/>
                    </a:lnTo>
                    <a:lnTo>
                      <a:pt x="11" y="13"/>
                    </a:lnTo>
                    <a:lnTo>
                      <a:pt x="9" y="7"/>
                    </a:lnTo>
                    <a:lnTo>
                      <a:pt x="8" y="0"/>
                    </a:lnTo>
                    <a:lnTo>
                      <a:pt x="2" y="0"/>
                    </a:lnTo>
                  </a:path>
                </a:pathLst>
              </a:custGeom>
              <a:noFill/>
              <a:ln w="6350">
                <a:solidFill>
                  <a:srgbClr val="969696"/>
                </a:solidFill>
                <a:round/>
                <a:headEnd/>
                <a:tailEnd/>
              </a:ln>
            </p:spPr>
            <p:txBody>
              <a:bodyPr/>
              <a:lstStyle/>
              <a:p>
                <a:endParaRPr lang="en-US"/>
              </a:p>
            </p:txBody>
          </p:sp>
        </p:grpSp>
        <p:sp>
          <p:nvSpPr>
            <p:cNvPr id="105" name="Line 145"/>
            <p:cNvSpPr>
              <a:spLocks noChangeShapeType="1"/>
            </p:cNvSpPr>
            <p:nvPr/>
          </p:nvSpPr>
          <p:spPr bwMode="gray">
            <a:xfrm>
              <a:off x="7820226" y="2854948"/>
              <a:ext cx="128494" cy="53102"/>
            </a:xfrm>
            <a:prstGeom prst="line">
              <a:avLst/>
            </a:prstGeom>
            <a:noFill/>
            <a:ln w="6350">
              <a:solidFill>
                <a:srgbClr val="969696"/>
              </a:solidFill>
              <a:round/>
              <a:headEnd/>
              <a:tailEnd/>
            </a:ln>
          </p:spPr>
          <p:txBody>
            <a:bodyPr/>
            <a:lstStyle/>
            <a:p>
              <a:endParaRPr lang="en-US"/>
            </a:p>
          </p:txBody>
        </p:sp>
        <p:sp>
          <p:nvSpPr>
            <p:cNvPr id="106" name="Rectangle 146"/>
            <p:cNvSpPr>
              <a:spLocks noChangeArrowheads="1"/>
            </p:cNvSpPr>
            <p:nvPr/>
          </p:nvSpPr>
          <p:spPr bwMode="gray">
            <a:xfrm>
              <a:off x="1721229" y="3459376"/>
              <a:ext cx="1014508" cy="282691"/>
            </a:xfrm>
            <a:prstGeom prst="rect">
              <a:avLst/>
            </a:prstGeom>
            <a:noFill/>
            <a:ln w="9525">
              <a:noFill/>
              <a:miter lim="800000"/>
              <a:headEnd/>
              <a:tailEnd/>
            </a:ln>
          </p:spPr>
          <p:txBody>
            <a:bodyPr/>
            <a:lstStyle/>
            <a:p>
              <a:endParaRPr lang="en-US" sz="600">
                <a:solidFill>
                  <a:srgbClr val="000000"/>
                </a:solidFill>
              </a:endParaRPr>
            </a:p>
          </p:txBody>
        </p:sp>
        <p:sp>
          <p:nvSpPr>
            <p:cNvPr id="107" name="Rectangle 147"/>
            <p:cNvSpPr>
              <a:spLocks noChangeArrowheads="1"/>
            </p:cNvSpPr>
            <p:nvPr/>
          </p:nvSpPr>
          <p:spPr bwMode="gray">
            <a:xfrm>
              <a:off x="1812370" y="3517164"/>
              <a:ext cx="496932" cy="92333"/>
            </a:xfrm>
            <a:prstGeom prst="rect">
              <a:avLst/>
            </a:prstGeom>
            <a:noFill/>
            <a:ln w="9525">
              <a:noFill/>
              <a:miter lim="800000"/>
              <a:headEnd/>
              <a:tailEnd/>
            </a:ln>
          </p:spPr>
          <p:txBody>
            <a:bodyPr wrap="none" lIns="0" tIns="0" rIns="0" bIns="0">
              <a:spAutoFit/>
            </a:bodyPr>
            <a:lstStyle/>
            <a:p>
              <a:r>
                <a:rPr lang="en-US" sz="600" b="1">
                  <a:solidFill>
                    <a:srgbClr val="000000"/>
                  </a:solidFill>
                </a:rPr>
                <a:t>Las Vegas (3)</a:t>
              </a:r>
            </a:p>
          </p:txBody>
        </p:sp>
        <p:sp>
          <p:nvSpPr>
            <p:cNvPr id="108" name="Rectangle 148"/>
            <p:cNvSpPr>
              <a:spLocks noChangeArrowheads="1"/>
            </p:cNvSpPr>
            <p:nvPr/>
          </p:nvSpPr>
          <p:spPr bwMode="gray">
            <a:xfrm>
              <a:off x="914404" y="3770180"/>
              <a:ext cx="1228166" cy="284252"/>
            </a:xfrm>
            <a:prstGeom prst="rect">
              <a:avLst/>
            </a:prstGeom>
            <a:noFill/>
            <a:ln w="9525">
              <a:noFill/>
              <a:miter lim="800000"/>
              <a:headEnd/>
              <a:tailEnd/>
            </a:ln>
          </p:spPr>
          <p:txBody>
            <a:bodyPr/>
            <a:lstStyle/>
            <a:p>
              <a:endParaRPr lang="en-US" sz="600">
                <a:solidFill>
                  <a:srgbClr val="000000"/>
                </a:solidFill>
              </a:endParaRPr>
            </a:p>
          </p:txBody>
        </p:sp>
        <p:sp>
          <p:nvSpPr>
            <p:cNvPr id="109" name="Rectangle 149"/>
            <p:cNvSpPr>
              <a:spLocks noChangeArrowheads="1"/>
            </p:cNvSpPr>
            <p:nvPr/>
          </p:nvSpPr>
          <p:spPr bwMode="gray">
            <a:xfrm>
              <a:off x="2108206" y="4508925"/>
              <a:ext cx="838201" cy="282691"/>
            </a:xfrm>
            <a:prstGeom prst="rect">
              <a:avLst/>
            </a:prstGeom>
            <a:noFill/>
            <a:ln w="9525">
              <a:noFill/>
              <a:miter lim="800000"/>
              <a:headEnd/>
              <a:tailEnd/>
            </a:ln>
          </p:spPr>
          <p:txBody>
            <a:bodyPr/>
            <a:lstStyle/>
            <a:p>
              <a:endParaRPr lang="en-US" sz="600">
                <a:solidFill>
                  <a:srgbClr val="000000"/>
                </a:solidFill>
              </a:endParaRPr>
            </a:p>
          </p:txBody>
        </p:sp>
        <p:sp>
          <p:nvSpPr>
            <p:cNvPr id="110" name="Rectangle 150"/>
            <p:cNvSpPr>
              <a:spLocks noChangeArrowheads="1"/>
            </p:cNvSpPr>
            <p:nvPr/>
          </p:nvSpPr>
          <p:spPr bwMode="gray">
            <a:xfrm>
              <a:off x="2291983" y="3966970"/>
              <a:ext cx="887507" cy="284252"/>
            </a:xfrm>
            <a:prstGeom prst="rect">
              <a:avLst/>
            </a:prstGeom>
            <a:noFill/>
            <a:ln w="9525">
              <a:noFill/>
              <a:miter lim="800000"/>
              <a:headEnd/>
              <a:tailEnd/>
            </a:ln>
          </p:spPr>
          <p:txBody>
            <a:bodyPr/>
            <a:lstStyle/>
            <a:p>
              <a:endParaRPr lang="en-US" sz="600">
                <a:solidFill>
                  <a:srgbClr val="000000"/>
                </a:solidFill>
              </a:endParaRPr>
            </a:p>
          </p:txBody>
        </p:sp>
        <p:sp>
          <p:nvSpPr>
            <p:cNvPr id="111" name="Rectangle 151"/>
            <p:cNvSpPr>
              <a:spLocks noChangeArrowheads="1"/>
            </p:cNvSpPr>
            <p:nvPr/>
          </p:nvSpPr>
          <p:spPr bwMode="gray">
            <a:xfrm>
              <a:off x="2381630" y="4026320"/>
              <a:ext cx="413576" cy="92333"/>
            </a:xfrm>
            <a:prstGeom prst="rect">
              <a:avLst/>
            </a:prstGeom>
            <a:noFill/>
            <a:ln w="9525">
              <a:noFill/>
              <a:miter lim="800000"/>
              <a:headEnd/>
              <a:tailEnd/>
            </a:ln>
          </p:spPr>
          <p:txBody>
            <a:bodyPr wrap="none" lIns="0" tIns="0" rIns="0" bIns="0">
              <a:spAutoFit/>
            </a:bodyPr>
            <a:lstStyle/>
            <a:p>
              <a:r>
                <a:rPr lang="en-US" sz="600" b="1">
                  <a:solidFill>
                    <a:srgbClr val="000000"/>
                  </a:solidFill>
                </a:rPr>
                <a:t>Phoenix (7)</a:t>
              </a:r>
            </a:p>
          </p:txBody>
        </p:sp>
        <p:sp>
          <p:nvSpPr>
            <p:cNvPr id="112" name="Rectangle 152"/>
            <p:cNvSpPr>
              <a:spLocks noChangeArrowheads="1"/>
            </p:cNvSpPr>
            <p:nvPr/>
          </p:nvSpPr>
          <p:spPr bwMode="gray">
            <a:xfrm>
              <a:off x="3225808" y="4248100"/>
              <a:ext cx="1219202" cy="282691"/>
            </a:xfrm>
            <a:prstGeom prst="rect">
              <a:avLst/>
            </a:prstGeom>
            <a:noFill/>
            <a:ln w="9525">
              <a:noFill/>
              <a:miter lim="800000"/>
              <a:headEnd/>
              <a:tailEnd/>
            </a:ln>
          </p:spPr>
          <p:txBody>
            <a:bodyPr/>
            <a:lstStyle/>
            <a:p>
              <a:endParaRPr lang="en-US" sz="600">
                <a:solidFill>
                  <a:srgbClr val="000000"/>
                </a:solidFill>
              </a:endParaRPr>
            </a:p>
          </p:txBody>
        </p:sp>
        <p:sp>
          <p:nvSpPr>
            <p:cNvPr id="113" name="Rectangle 153"/>
            <p:cNvSpPr>
              <a:spLocks noChangeArrowheads="1"/>
            </p:cNvSpPr>
            <p:nvPr/>
          </p:nvSpPr>
          <p:spPr bwMode="gray">
            <a:xfrm>
              <a:off x="4174574" y="4519858"/>
              <a:ext cx="763495" cy="284252"/>
            </a:xfrm>
            <a:prstGeom prst="rect">
              <a:avLst/>
            </a:prstGeom>
            <a:noFill/>
            <a:ln w="9525">
              <a:noFill/>
              <a:miter lim="800000"/>
              <a:headEnd/>
              <a:tailEnd/>
            </a:ln>
          </p:spPr>
          <p:txBody>
            <a:bodyPr/>
            <a:lstStyle/>
            <a:p>
              <a:endParaRPr lang="en-US" sz="600">
                <a:solidFill>
                  <a:srgbClr val="000000"/>
                </a:solidFill>
              </a:endParaRPr>
            </a:p>
          </p:txBody>
        </p:sp>
        <p:sp>
          <p:nvSpPr>
            <p:cNvPr id="114" name="Rectangle 154"/>
            <p:cNvSpPr>
              <a:spLocks noChangeArrowheads="1"/>
            </p:cNvSpPr>
            <p:nvPr/>
          </p:nvSpPr>
          <p:spPr bwMode="gray">
            <a:xfrm>
              <a:off x="3981832" y="4846280"/>
              <a:ext cx="796366" cy="282691"/>
            </a:xfrm>
            <a:prstGeom prst="rect">
              <a:avLst/>
            </a:prstGeom>
            <a:noFill/>
            <a:ln w="9525">
              <a:noFill/>
              <a:miter lim="800000"/>
              <a:headEnd/>
              <a:tailEnd/>
            </a:ln>
          </p:spPr>
          <p:txBody>
            <a:bodyPr/>
            <a:lstStyle/>
            <a:p>
              <a:endParaRPr lang="en-US" sz="600">
                <a:solidFill>
                  <a:srgbClr val="000000"/>
                </a:solidFill>
              </a:endParaRPr>
            </a:p>
          </p:txBody>
        </p:sp>
        <p:sp>
          <p:nvSpPr>
            <p:cNvPr id="115" name="Rectangle 155"/>
            <p:cNvSpPr>
              <a:spLocks noChangeArrowheads="1"/>
            </p:cNvSpPr>
            <p:nvPr/>
          </p:nvSpPr>
          <p:spPr bwMode="gray">
            <a:xfrm>
              <a:off x="3575431" y="5193006"/>
              <a:ext cx="1177367" cy="284252"/>
            </a:xfrm>
            <a:prstGeom prst="rect">
              <a:avLst/>
            </a:prstGeom>
            <a:noFill/>
            <a:ln w="9525">
              <a:noFill/>
              <a:miter lim="800000"/>
              <a:headEnd/>
              <a:tailEnd/>
            </a:ln>
          </p:spPr>
          <p:txBody>
            <a:bodyPr/>
            <a:lstStyle/>
            <a:p>
              <a:endParaRPr lang="en-US" sz="600">
                <a:solidFill>
                  <a:srgbClr val="000000"/>
                </a:solidFill>
              </a:endParaRPr>
            </a:p>
          </p:txBody>
        </p:sp>
        <p:sp>
          <p:nvSpPr>
            <p:cNvPr id="116" name="Rectangle 156"/>
            <p:cNvSpPr>
              <a:spLocks noChangeArrowheads="1"/>
            </p:cNvSpPr>
            <p:nvPr/>
          </p:nvSpPr>
          <p:spPr bwMode="gray">
            <a:xfrm>
              <a:off x="7198672" y="5177388"/>
              <a:ext cx="821767" cy="282691"/>
            </a:xfrm>
            <a:prstGeom prst="rect">
              <a:avLst/>
            </a:prstGeom>
            <a:noFill/>
            <a:ln w="9525">
              <a:noFill/>
              <a:miter lim="800000"/>
              <a:headEnd/>
              <a:tailEnd/>
            </a:ln>
          </p:spPr>
          <p:txBody>
            <a:bodyPr/>
            <a:lstStyle/>
            <a:p>
              <a:endParaRPr lang="en-US" sz="600">
                <a:solidFill>
                  <a:srgbClr val="000000"/>
                </a:solidFill>
              </a:endParaRPr>
            </a:p>
          </p:txBody>
        </p:sp>
        <p:sp>
          <p:nvSpPr>
            <p:cNvPr id="117" name="Rectangle 157"/>
            <p:cNvSpPr>
              <a:spLocks noChangeArrowheads="1"/>
            </p:cNvSpPr>
            <p:nvPr/>
          </p:nvSpPr>
          <p:spPr bwMode="gray">
            <a:xfrm>
              <a:off x="7327166" y="4913439"/>
              <a:ext cx="903943" cy="282691"/>
            </a:xfrm>
            <a:prstGeom prst="rect">
              <a:avLst/>
            </a:prstGeom>
            <a:noFill/>
            <a:ln w="9525">
              <a:noFill/>
              <a:miter lim="800000"/>
              <a:headEnd/>
              <a:tailEnd/>
            </a:ln>
          </p:spPr>
          <p:txBody>
            <a:bodyPr/>
            <a:lstStyle/>
            <a:p>
              <a:endParaRPr lang="en-US" sz="600">
                <a:solidFill>
                  <a:srgbClr val="000000"/>
                </a:solidFill>
              </a:endParaRPr>
            </a:p>
          </p:txBody>
        </p:sp>
        <p:sp>
          <p:nvSpPr>
            <p:cNvPr id="118" name="Rectangle 158"/>
            <p:cNvSpPr>
              <a:spLocks noChangeArrowheads="1"/>
            </p:cNvSpPr>
            <p:nvPr/>
          </p:nvSpPr>
          <p:spPr bwMode="gray">
            <a:xfrm>
              <a:off x="6629412" y="4373046"/>
              <a:ext cx="856130" cy="284252"/>
            </a:xfrm>
            <a:prstGeom prst="rect">
              <a:avLst/>
            </a:prstGeom>
            <a:noFill/>
            <a:ln w="9525">
              <a:noFill/>
              <a:miter lim="800000"/>
              <a:headEnd/>
              <a:tailEnd/>
            </a:ln>
          </p:spPr>
          <p:txBody>
            <a:bodyPr/>
            <a:lstStyle/>
            <a:p>
              <a:endParaRPr lang="en-US" sz="600">
                <a:solidFill>
                  <a:srgbClr val="000000"/>
                </a:solidFill>
              </a:endParaRPr>
            </a:p>
          </p:txBody>
        </p:sp>
        <p:sp>
          <p:nvSpPr>
            <p:cNvPr id="119" name="Rectangle 159"/>
            <p:cNvSpPr>
              <a:spLocks noChangeArrowheads="1"/>
            </p:cNvSpPr>
            <p:nvPr/>
          </p:nvSpPr>
          <p:spPr bwMode="gray">
            <a:xfrm>
              <a:off x="7614037" y="3054862"/>
              <a:ext cx="1027955" cy="284252"/>
            </a:xfrm>
            <a:prstGeom prst="rect">
              <a:avLst/>
            </a:prstGeom>
            <a:noFill/>
            <a:ln w="9525">
              <a:noFill/>
              <a:miter lim="800000"/>
              <a:headEnd/>
              <a:tailEnd/>
            </a:ln>
          </p:spPr>
          <p:txBody>
            <a:bodyPr/>
            <a:lstStyle/>
            <a:p>
              <a:endParaRPr lang="en-US" sz="600">
                <a:solidFill>
                  <a:srgbClr val="000000"/>
                </a:solidFill>
              </a:endParaRPr>
            </a:p>
          </p:txBody>
        </p:sp>
        <p:sp>
          <p:nvSpPr>
            <p:cNvPr id="121" name="Rectangle 161"/>
            <p:cNvSpPr>
              <a:spLocks noChangeArrowheads="1"/>
            </p:cNvSpPr>
            <p:nvPr/>
          </p:nvSpPr>
          <p:spPr bwMode="gray">
            <a:xfrm>
              <a:off x="5622376" y="4098164"/>
              <a:ext cx="769472" cy="282691"/>
            </a:xfrm>
            <a:prstGeom prst="rect">
              <a:avLst/>
            </a:prstGeom>
            <a:noFill/>
            <a:ln w="9525">
              <a:noFill/>
              <a:miter lim="800000"/>
              <a:headEnd/>
              <a:tailEnd/>
            </a:ln>
          </p:spPr>
          <p:txBody>
            <a:bodyPr/>
            <a:lstStyle/>
            <a:p>
              <a:endParaRPr lang="en-US" sz="600">
                <a:solidFill>
                  <a:srgbClr val="000000"/>
                </a:solidFill>
              </a:endParaRPr>
            </a:p>
          </p:txBody>
        </p:sp>
        <p:sp>
          <p:nvSpPr>
            <p:cNvPr id="122" name="Rectangle 162"/>
            <p:cNvSpPr>
              <a:spLocks noChangeArrowheads="1"/>
            </p:cNvSpPr>
            <p:nvPr/>
          </p:nvSpPr>
          <p:spPr bwMode="gray">
            <a:xfrm>
              <a:off x="5712023" y="4155952"/>
              <a:ext cx="65" cy="92333"/>
            </a:xfrm>
            <a:prstGeom prst="rect">
              <a:avLst/>
            </a:prstGeom>
            <a:noFill/>
            <a:ln w="9525">
              <a:noFill/>
              <a:miter lim="800000"/>
              <a:headEnd/>
              <a:tailEnd/>
            </a:ln>
          </p:spPr>
          <p:txBody>
            <a:bodyPr wrap="none" lIns="0" tIns="0" rIns="0" bIns="0">
              <a:spAutoFit/>
            </a:bodyPr>
            <a:lstStyle/>
            <a:p>
              <a:endParaRPr lang="en-US" sz="600" b="1">
                <a:solidFill>
                  <a:srgbClr val="000000"/>
                </a:solidFill>
              </a:endParaRPr>
            </a:p>
          </p:txBody>
        </p:sp>
        <p:sp>
          <p:nvSpPr>
            <p:cNvPr id="123" name="Rectangle 163"/>
            <p:cNvSpPr>
              <a:spLocks noChangeArrowheads="1"/>
            </p:cNvSpPr>
            <p:nvPr/>
          </p:nvSpPr>
          <p:spPr bwMode="gray">
            <a:xfrm>
              <a:off x="6084059" y="3521850"/>
              <a:ext cx="738095" cy="282691"/>
            </a:xfrm>
            <a:prstGeom prst="rect">
              <a:avLst/>
            </a:prstGeom>
            <a:noFill/>
            <a:ln w="9525">
              <a:noFill/>
              <a:miter lim="800000"/>
              <a:headEnd/>
              <a:tailEnd/>
            </a:ln>
          </p:spPr>
          <p:txBody>
            <a:bodyPr/>
            <a:lstStyle/>
            <a:p>
              <a:endParaRPr lang="en-US" sz="600">
                <a:solidFill>
                  <a:srgbClr val="000000"/>
                </a:solidFill>
              </a:endParaRPr>
            </a:p>
          </p:txBody>
        </p:sp>
        <p:sp>
          <p:nvSpPr>
            <p:cNvPr id="124" name="Rectangle 164"/>
            <p:cNvSpPr>
              <a:spLocks noChangeArrowheads="1"/>
            </p:cNvSpPr>
            <p:nvPr/>
          </p:nvSpPr>
          <p:spPr bwMode="gray">
            <a:xfrm>
              <a:off x="6175199" y="3579637"/>
              <a:ext cx="338234" cy="92333"/>
            </a:xfrm>
            <a:prstGeom prst="rect">
              <a:avLst/>
            </a:prstGeom>
            <a:noFill/>
            <a:ln w="9525">
              <a:noFill/>
              <a:miter lim="800000"/>
              <a:headEnd/>
              <a:tailEnd/>
            </a:ln>
          </p:spPr>
          <p:txBody>
            <a:bodyPr wrap="none" lIns="0" tIns="0" rIns="0" bIns="0">
              <a:spAutoFit/>
            </a:bodyPr>
            <a:lstStyle/>
            <a:p>
              <a:r>
                <a:rPr lang="en-US" sz="600" b="1">
                  <a:solidFill>
                    <a:srgbClr val="FFFFFF"/>
                  </a:solidFill>
                </a:rPr>
                <a:t>Nashville</a:t>
              </a:r>
              <a:endParaRPr lang="en-US" sz="600" b="1">
                <a:solidFill>
                  <a:srgbClr val="000000"/>
                </a:solidFill>
              </a:endParaRPr>
            </a:p>
          </p:txBody>
        </p:sp>
        <p:sp>
          <p:nvSpPr>
            <p:cNvPr id="125" name="Rectangle 165"/>
            <p:cNvSpPr>
              <a:spLocks noChangeArrowheads="1"/>
            </p:cNvSpPr>
            <p:nvPr/>
          </p:nvSpPr>
          <p:spPr bwMode="gray">
            <a:xfrm>
              <a:off x="7524390" y="3676470"/>
              <a:ext cx="778436" cy="282691"/>
            </a:xfrm>
            <a:prstGeom prst="rect">
              <a:avLst/>
            </a:prstGeom>
            <a:noFill/>
            <a:ln w="9525">
              <a:noFill/>
              <a:miter lim="800000"/>
              <a:headEnd/>
              <a:tailEnd/>
            </a:ln>
          </p:spPr>
          <p:txBody>
            <a:bodyPr/>
            <a:lstStyle/>
            <a:p>
              <a:endParaRPr lang="en-US" sz="600">
                <a:solidFill>
                  <a:srgbClr val="000000"/>
                </a:solidFill>
              </a:endParaRPr>
            </a:p>
          </p:txBody>
        </p:sp>
        <p:sp>
          <p:nvSpPr>
            <p:cNvPr id="126" name="Rectangle 166"/>
            <p:cNvSpPr>
              <a:spLocks noChangeArrowheads="1"/>
            </p:cNvSpPr>
            <p:nvPr/>
          </p:nvSpPr>
          <p:spPr bwMode="gray">
            <a:xfrm>
              <a:off x="996580" y="1682014"/>
              <a:ext cx="712696" cy="282691"/>
            </a:xfrm>
            <a:prstGeom prst="rect">
              <a:avLst/>
            </a:prstGeom>
            <a:noFill/>
            <a:ln w="9525">
              <a:noFill/>
              <a:miter lim="800000"/>
              <a:headEnd/>
              <a:tailEnd/>
            </a:ln>
          </p:spPr>
          <p:txBody>
            <a:bodyPr/>
            <a:lstStyle/>
            <a:p>
              <a:endParaRPr lang="en-US" sz="600">
                <a:solidFill>
                  <a:srgbClr val="000000"/>
                </a:solidFill>
              </a:endParaRPr>
            </a:p>
          </p:txBody>
        </p:sp>
        <p:sp>
          <p:nvSpPr>
            <p:cNvPr id="423" name="Freeform 169"/>
            <p:cNvSpPr>
              <a:spLocks noEditPoints="1"/>
            </p:cNvSpPr>
            <p:nvPr/>
          </p:nvSpPr>
          <p:spPr bwMode="gray">
            <a:xfrm>
              <a:off x="1878115" y="4085682"/>
              <a:ext cx="97117" cy="92148"/>
            </a:xfrm>
            <a:custGeom>
              <a:avLst/>
              <a:gdLst>
                <a:gd name="T0" fmla="*/ 1 w 65"/>
                <a:gd name="T1" fmla="*/ 43 h 59"/>
                <a:gd name="T2" fmla="*/ 5 w 65"/>
                <a:gd name="T3" fmla="*/ 36 h 59"/>
                <a:gd name="T4" fmla="*/ 10 w 65"/>
                <a:gd name="T5" fmla="*/ 30 h 59"/>
                <a:gd name="T6" fmla="*/ 15 w 65"/>
                <a:gd name="T7" fmla="*/ 25 h 59"/>
                <a:gd name="T8" fmla="*/ 23 w 65"/>
                <a:gd name="T9" fmla="*/ 19 h 59"/>
                <a:gd name="T10" fmla="*/ 32 w 65"/>
                <a:gd name="T11" fmla="*/ 16 h 59"/>
                <a:gd name="T12" fmla="*/ 42 w 65"/>
                <a:gd name="T13" fmla="*/ 14 h 59"/>
                <a:gd name="T14" fmla="*/ 55 w 65"/>
                <a:gd name="T15" fmla="*/ 14 h 59"/>
                <a:gd name="T16" fmla="*/ 60 w 65"/>
                <a:gd name="T17" fmla="*/ 12 h 59"/>
                <a:gd name="T18" fmla="*/ 57 w 65"/>
                <a:gd name="T19" fmla="*/ 9 h 59"/>
                <a:gd name="T20" fmla="*/ 54 w 65"/>
                <a:gd name="T21" fmla="*/ 6 h 59"/>
                <a:gd name="T22" fmla="*/ 49 w 65"/>
                <a:gd name="T23" fmla="*/ 4 h 59"/>
                <a:gd name="T24" fmla="*/ 45 w 65"/>
                <a:gd name="T25" fmla="*/ 2 h 59"/>
                <a:gd name="T26" fmla="*/ 41 w 65"/>
                <a:gd name="T27" fmla="*/ 1 h 59"/>
                <a:gd name="T28" fmla="*/ 37 w 65"/>
                <a:gd name="T29" fmla="*/ 0 h 59"/>
                <a:gd name="T30" fmla="*/ 32 w 65"/>
                <a:gd name="T31" fmla="*/ 0 h 59"/>
                <a:gd name="T32" fmla="*/ 0 w 65"/>
                <a:gd name="T33" fmla="*/ 0 h 59"/>
                <a:gd name="T34" fmla="*/ 59 w 65"/>
                <a:gd name="T35" fmla="*/ 16 h 59"/>
                <a:gd name="T36" fmla="*/ 55 w 65"/>
                <a:gd name="T37" fmla="*/ 16 h 59"/>
                <a:gd name="T38" fmla="*/ 49 w 65"/>
                <a:gd name="T39" fmla="*/ 17 h 59"/>
                <a:gd name="T40" fmla="*/ 45 w 65"/>
                <a:gd name="T41" fmla="*/ 18 h 59"/>
                <a:gd name="T42" fmla="*/ 41 w 65"/>
                <a:gd name="T43" fmla="*/ 19 h 59"/>
                <a:gd name="T44" fmla="*/ 37 w 65"/>
                <a:gd name="T45" fmla="*/ 21 h 59"/>
                <a:gd name="T46" fmla="*/ 34 w 65"/>
                <a:gd name="T47" fmla="*/ 25 h 59"/>
                <a:gd name="T48" fmla="*/ 30 w 65"/>
                <a:gd name="T49" fmla="*/ 28 h 59"/>
                <a:gd name="T50" fmla="*/ 26 w 65"/>
                <a:gd name="T51" fmla="*/ 31 h 59"/>
                <a:gd name="T52" fmla="*/ 24 w 65"/>
                <a:gd name="T53" fmla="*/ 35 h 59"/>
                <a:gd name="T54" fmla="*/ 22 w 65"/>
                <a:gd name="T55" fmla="*/ 38 h 59"/>
                <a:gd name="T56" fmla="*/ 21 w 65"/>
                <a:gd name="T57" fmla="*/ 42 h 59"/>
                <a:gd name="T58" fmla="*/ 22 w 65"/>
                <a:gd name="T59" fmla="*/ 48 h 59"/>
                <a:gd name="T60" fmla="*/ 23 w 65"/>
                <a:gd name="T61" fmla="*/ 51 h 59"/>
                <a:gd name="T62" fmla="*/ 26 w 65"/>
                <a:gd name="T63" fmla="*/ 54 h 59"/>
                <a:gd name="T64" fmla="*/ 30 w 65"/>
                <a:gd name="T65" fmla="*/ 57 h 59"/>
                <a:gd name="T66" fmla="*/ 34 w 65"/>
                <a:gd name="T67" fmla="*/ 58 h 59"/>
                <a:gd name="T68" fmla="*/ 38 w 65"/>
                <a:gd name="T69" fmla="*/ 59 h 59"/>
                <a:gd name="T70" fmla="*/ 42 w 65"/>
                <a:gd name="T71" fmla="*/ 59 h 59"/>
                <a:gd name="T72" fmla="*/ 46 w 65"/>
                <a:gd name="T73" fmla="*/ 58 h 59"/>
                <a:gd name="T74" fmla="*/ 50 w 65"/>
                <a:gd name="T75" fmla="*/ 57 h 59"/>
                <a:gd name="T76" fmla="*/ 54 w 65"/>
                <a:gd name="T77" fmla="*/ 55 h 59"/>
                <a:gd name="T78" fmla="*/ 58 w 65"/>
                <a:gd name="T79" fmla="*/ 52 h 59"/>
                <a:gd name="T80" fmla="*/ 60 w 65"/>
                <a:gd name="T81" fmla="*/ 49 h 59"/>
                <a:gd name="T82" fmla="*/ 62 w 65"/>
                <a:gd name="T83" fmla="*/ 45 h 59"/>
                <a:gd name="T84" fmla="*/ 64 w 65"/>
                <a:gd name="T85" fmla="*/ 41 h 59"/>
                <a:gd name="T86" fmla="*/ 65 w 65"/>
                <a:gd name="T87" fmla="*/ 37 h 59"/>
                <a:gd name="T88" fmla="*/ 65 w 65"/>
                <a:gd name="T89" fmla="*/ 33 h 59"/>
                <a:gd name="T90" fmla="*/ 65 w 65"/>
                <a:gd name="T91" fmla="*/ 29 h 59"/>
                <a:gd name="T92" fmla="*/ 64 w 65"/>
                <a:gd name="T93" fmla="*/ 25 h 59"/>
                <a:gd name="T94" fmla="*/ 63 w 65"/>
                <a:gd name="T95" fmla="*/ 20 h 59"/>
                <a:gd name="T96" fmla="*/ 62 w 65"/>
                <a:gd name="T97" fmla="*/ 1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59"/>
                <a:gd name="T149" fmla="*/ 65 w 65"/>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59">
                  <a:moveTo>
                    <a:pt x="0" y="0"/>
                  </a:moveTo>
                  <a:lnTo>
                    <a:pt x="0" y="47"/>
                  </a:lnTo>
                  <a:lnTo>
                    <a:pt x="1" y="44"/>
                  </a:lnTo>
                  <a:lnTo>
                    <a:pt x="1" y="43"/>
                  </a:lnTo>
                  <a:lnTo>
                    <a:pt x="2" y="41"/>
                  </a:lnTo>
                  <a:lnTo>
                    <a:pt x="2" y="39"/>
                  </a:lnTo>
                  <a:lnTo>
                    <a:pt x="3" y="38"/>
                  </a:lnTo>
                  <a:lnTo>
                    <a:pt x="5" y="36"/>
                  </a:lnTo>
                  <a:lnTo>
                    <a:pt x="6" y="35"/>
                  </a:lnTo>
                  <a:lnTo>
                    <a:pt x="7" y="33"/>
                  </a:lnTo>
                  <a:lnTo>
                    <a:pt x="8" y="31"/>
                  </a:lnTo>
                  <a:lnTo>
                    <a:pt x="10" y="30"/>
                  </a:lnTo>
                  <a:lnTo>
                    <a:pt x="11" y="29"/>
                  </a:lnTo>
                  <a:lnTo>
                    <a:pt x="12" y="27"/>
                  </a:lnTo>
                  <a:lnTo>
                    <a:pt x="14" y="26"/>
                  </a:lnTo>
                  <a:lnTo>
                    <a:pt x="15" y="25"/>
                  </a:lnTo>
                  <a:lnTo>
                    <a:pt x="17" y="23"/>
                  </a:lnTo>
                  <a:lnTo>
                    <a:pt x="19" y="21"/>
                  </a:lnTo>
                  <a:lnTo>
                    <a:pt x="21" y="20"/>
                  </a:lnTo>
                  <a:lnTo>
                    <a:pt x="23" y="19"/>
                  </a:lnTo>
                  <a:lnTo>
                    <a:pt x="25" y="18"/>
                  </a:lnTo>
                  <a:lnTo>
                    <a:pt x="27" y="17"/>
                  </a:lnTo>
                  <a:lnTo>
                    <a:pt x="30" y="17"/>
                  </a:lnTo>
                  <a:lnTo>
                    <a:pt x="32" y="16"/>
                  </a:lnTo>
                  <a:lnTo>
                    <a:pt x="35" y="15"/>
                  </a:lnTo>
                  <a:lnTo>
                    <a:pt x="37" y="15"/>
                  </a:lnTo>
                  <a:lnTo>
                    <a:pt x="40" y="14"/>
                  </a:lnTo>
                  <a:lnTo>
                    <a:pt x="42" y="14"/>
                  </a:lnTo>
                  <a:lnTo>
                    <a:pt x="45" y="14"/>
                  </a:lnTo>
                  <a:lnTo>
                    <a:pt x="48" y="14"/>
                  </a:lnTo>
                  <a:lnTo>
                    <a:pt x="51" y="14"/>
                  </a:lnTo>
                  <a:lnTo>
                    <a:pt x="55" y="14"/>
                  </a:lnTo>
                  <a:lnTo>
                    <a:pt x="58" y="14"/>
                  </a:lnTo>
                  <a:lnTo>
                    <a:pt x="61" y="14"/>
                  </a:lnTo>
                  <a:lnTo>
                    <a:pt x="60" y="13"/>
                  </a:lnTo>
                  <a:lnTo>
                    <a:pt x="60" y="12"/>
                  </a:lnTo>
                  <a:lnTo>
                    <a:pt x="59" y="11"/>
                  </a:lnTo>
                  <a:lnTo>
                    <a:pt x="58" y="10"/>
                  </a:lnTo>
                  <a:lnTo>
                    <a:pt x="57" y="10"/>
                  </a:lnTo>
                  <a:lnTo>
                    <a:pt x="57" y="9"/>
                  </a:lnTo>
                  <a:lnTo>
                    <a:pt x="56" y="8"/>
                  </a:lnTo>
                  <a:lnTo>
                    <a:pt x="55" y="7"/>
                  </a:lnTo>
                  <a:lnTo>
                    <a:pt x="54" y="7"/>
                  </a:lnTo>
                  <a:lnTo>
                    <a:pt x="54" y="6"/>
                  </a:lnTo>
                  <a:lnTo>
                    <a:pt x="52" y="6"/>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2" y="0"/>
                  </a:lnTo>
                  <a:lnTo>
                    <a:pt x="31" y="0"/>
                  </a:lnTo>
                  <a:lnTo>
                    <a:pt x="29" y="0"/>
                  </a:lnTo>
                  <a:lnTo>
                    <a:pt x="0" y="0"/>
                  </a:lnTo>
                  <a:close/>
                  <a:moveTo>
                    <a:pt x="62" y="16"/>
                  </a:moveTo>
                  <a:lnTo>
                    <a:pt x="61" y="16"/>
                  </a:lnTo>
                  <a:lnTo>
                    <a:pt x="60" y="16"/>
                  </a:lnTo>
                  <a:lnTo>
                    <a:pt x="59" y="16"/>
                  </a:lnTo>
                  <a:lnTo>
                    <a:pt x="58" y="16"/>
                  </a:lnTo>
                  <a:lnTo>
                    <a:pt x="57" y="16"/>
                  </a:lnTo>
                  <a:lnTo>
                    <a:pt x="56" y="16"/>
                  </a:lnTo>
                  <a:lnTo>
                    <a:pt x="55" y="16"/>
                  </a:lnTo>
                  <a:lnTo>
                    <a:pt x="54" y="16"/>
                  </a:lnTo>
                  <a:lnTo>
                    <a:pt x="52" y="16"/>
                  </a:lnTo>
                  <a:lnTo>
                    <a:pt x="50" y="16"/>
                  </a:lnTo>
                  <a:lnTo>
                    <a:pt x="49" y="17"/>
                  </a:lnTo>
                  <a:lnTo>
                    <a:pt x="48" y="17"/>
                  </a:lnTo>
                  <a:lnTo>
                    <a:pt x="47" y="17"/>
                  </a:lnTo>
                  <a:lnTo>
                    <a:pt x="46" y="18"/>
                  </a:lnTo>
                  <a:lnTo>
                    <a:pt x="45" y="18"/>
                  </a:lnTo>
                  <a:lnTo>
                    <a:pt x="44" y="18"/>
                  </a:lnTo>
                  <a:lnTo>
                    <a:pt x="43" y="19"/>
                  </a:lnTo>
                  <a:lnTo>
                    <a:pt x="42" y="19"/>
                  </a:lnTo>
                  <a:lnTo>
                    <a:pt x="41" y="19"/>
                  </a:lnTo>
                  <a:lnTo>
                    <a:pt x="40" y="20"/>
                  </a:lnTo>
                  <a:lnTo>
                    <a:pt x="39" y="20"/>
                  </a:lnTo>
                  <a:lnTo>
                    <a:pt x="38" y="21"/>
                  </a:lnTo>
                  <a:lnTo>
                    <a:pt x="37" y="21"/>
                  </a:lnTo>
                  <a:lnTo>
                    <a:pt x="36" y="23"/>
                  </a:lnTo>
                  <a:lnTo>
                    <a:pt x="35" y="24"/>
                  </a:lnTo>
                  <a:lnTo>
                    <a:pt x="34" y="25"/>
                  </a:lnTo>
                  <a:lnTo>
                    <a:pt x="33" y="26"/>
                  </a:lnTo>
                  <a:lnTo>
                    <a:pt x="32" y="26"/>
                  </a:lnTo>
                  <a:lnTo>
                    <a:pt x="31" y="27"/>
                  </a:lnTo>
                  <a:lnTo>
                    <a:pt x="30" y="28"/>
                  </a:lnTo>
                  <a:lnTo>
                    <a:pt x="29" y="29"/>
                  </a:lnTo>
                  <a:lnTo>
                    <a:pt x="27" y="30"/>
                  </a:lnTo>
                  <a:lnTo>
                    <a:pt x="26" y="31"/>
                  </a:lnTo>
                  <a:lnTo>
                    <a:pt x="26" y="32"/>
                  </a:lnTo>
                  <a:lnTo>
                    <a:pt x="25" y="33"/>
                  </a:lnTo>
                  <a:lnTo>
                    <a:pt x="24" y="34"/>
                  </a:lnTo>
                  <a:lnTo>
                    <a:pt x="24" y="35"/>
                  </a:lnTo>
                  <a:lnTo>
                    <a:pt x="23" y="36"/>
                  </a:lnTo>
                  <a:lnTo>
                    <a:pt x="23" y="37"/>
                  </a:lnTo>
                  <a:lnTo>
                    <a:pt x="23" y="38"/>
                  </a:lnTo>
                  <a:lnTo>
                    <a:pt x="22" y="38"/>
                  </a:lnTo>
                  <a:lnTo>
                    <a:pt x="22" y="39"/>
                  </a:lnTo>
                  <a:lnTo>
                    <a:pt x="22" y="40"/>
                  </a:lnTo>
                  <a:lnTo>
                    <a:pt x="21" y="41"/>
                  </a:lnTo>
                  <a:lnTo>
                    <a:pt x="21" y="42"/>
                  </a:lnTo>
                  <a:lnTo>
                    <a:pt x="21" y="43"/>
                  </a:lnTo>
                  <a:lnTo>
                    <a:pt x="21" y="44"/>
                  </a:lnTo>
                  <a:lnTo>
                    <a:pt x="22" y="45"/>
                  </a:lnTo>
                  <a:lnTo>
                    <a:pt x="22" y="48"/>
                  </a:lnTo>
                  <a:lnTo>
                    <a:pt x="22" y="49"/>
                  </a:lnTo>
                  <a:lnTo>
                    <a:pt x="23" y="50"/>
                  </a:lnTo>
                  <a:lnTo>
                    <a:pt x="23" y="51"/>
                  </a:lnTo>
                  <a:lnTo>
                    <a:pt x="24" y="52"/>
                  </a:lnTo>
                  <a:lnTo>
                    <a:pt x="24" y="53"/>
                  </a:lnTo>
                  <a:lnTo>
                    <a:pt x="25" y="54"/>
                  </a:lnTo>
                  <a:lnTo>
                    <a:pt x="26" y="54"/>
                  </a:lnTo>
                  <a:lnTo>
                    <a:pt x="27" y="55"/>
                  </a:lnTo>
                  <a:lnTo>
                    <a:pt x="29" y="56"/>
                  </a:lnTo>
                  <a:lnTo>
                    <a:pt x="30" y="57"/>
                  </a:lnTo>
                  <a:lnTo>
                    <a:pt x="31" y="57"/>
                  </a:lnTo>
                  <a:lnTo>
                    <a:pt x="32" y="57"/>
                  </a:lnTo>
                  <a:lnTo>
                    <a:pt x="33" y="58"/>
                  </a:lnTo>
                  <a:lnTo>
                    <a:pt x="34" y="58"/>
                  </a:lnTo>
                  <a:lnTo>
                    <a:pt x="35" y="58"/>
                  </a:lnTo>
                  <a:lnTo>
                    <a:pt x="36" y="59"/>
                  </a:lnTo>
                  <a:lnTo>
                    <a:pt x="37" y="59"/>
                  </a:lnTo>
                  <a:lnTo>
                    <a:pt x="38" y="59"/>
                  </a:lnTo>
                  <a:lnTo>
                    <a:pt x="39" y="59"/>
                  </a:lnTo>
                  <a:lnTo>
                    <a:pt x="40" y="59"/>
                  </a:lnTo>
                  <a:lnTo>
                    <a:pt x="41" y="59"/>
                  </a:lnTo>
                  <a:lnTo>
                    <a:pt x="42" y="59"/>
                  </a:lnTo>
                  <a:lnTo>
                    <a:pt x="43" y="59"/>
                  </a:lnTo>
                  <a:lnTo>
                    <a:pt x="44" y="59"/>
                  </a:lnTo>
                  <a:lnTo>
                    <a:pt x="45" y="58"/>
                  </a:lnTo>
                  <a:lnTo>
                    <a:pt x="46" y="58"/>
                  </a:lnTo>
                  <a:lnTo>
                    <a:pt x="47" y="58"/>
                  </a:lnTo>
                  <a:lnTo>
                    <a:pt x="48" y="58"/>
                  </a:lnTo>
                  <a:lnTo>
                    <a:pt x="49" y="57"/>
                  </a:lnTo>
                  <a:lnTo>
                    <a:pt x="50" y="57"/>
                  </a:lnTo>
                  <a:lnTo>
                    <a:pt x="51" y="56"/>
                  </a:lnTo>
                  <a:lnTo>
                    <a:pt x="52" y="56"/>
                  </a:lnTo>
                  <a:lnTo>
                    <a:pt x="54" y="55"/>
                  </a:lnTo>
                  <a:lnTo>
                    <a:pt x="55" y="54"/>
                  </a:lnTo>
                  <a:lnTo>
                    <a:pt x="56" y="54"/>
                  </a:lnTo>
                  <a:lnTo>
                    <a:pt x="57" y="53"/>
                  </a:lnTo>
                  <a:lnTo>
                    <a:pt x="58" y="52"/>
                  </a:lnTo>
                  <a:lnTo>
                    <a:pt x="59" y="51"/>
                  </a:lnTo>
                  <a:lnTo>
                    <a:pt x="60" y="50"/>
                  </a:lnTo>
                  <a:lnTo>
                    <a:pt x="60" y="49"/>
                  </a:lnTo>
                  <a:lnTo>
                    <a:pt x="61" y="48"/>
                  </a:lnTo>
                  <a:lnTo>
                    <a:pt x="62" y="47"/>
                  </a:lnTo>
                  <a:lnTo>
                    <a:pt x="62" y="45"/>
                  </a:lnTo>
                  <a:lnTo>
                    <a:pt x="63" y="44"/>
                  </a:lnTo>
                  <a:lnTo>
                    <a:pt x="63" y="43"/>
                  </a:lnTo>
                  <a:lnTo>
                    <a:pt x="63" y="42"/>
                  </a:lnTo>
                  <a:lnTo>
                    <a:pt x="64" y="41"/>
                  </a:lnTo>
                  <a:lnTo>
                    <a:pt x="64" y="40"/>
                  </a:lnTo>
                  <a:lnTo>
                    <a:pt x="64" y="39"/>
                  </a:lnTo>
                  <a:lnTo>
                    <a:pt x="64" y="38"/>
                  </a:lnTo>
                  <a:lnTo>
                    <a:pt x="65" y="37"/>
                  </a:lnTo>
                  <a:lnTo>
                    <a:pt x="65" y="36"/>
                  </a:lnTo>
                  <a:lnTo>
                    <a:pt x="65" y="35"/>
                  </a:lnTo>
                  <a:lnTo>
                    <a:pt x="65" y="34"/>
                  </a:lnTo>
                  <a:lnTo>
                    <a:pt x="65" y="33"/>
                  </a:lnTo>
                  <a:lnTo>
                    <a:pt x="65" y="32"/>
                  </a:lnTo>
                  <a:lnTo>
                    <a:pt x="65" y="31"/>
                  </a:lnTo>
                  <a:lnTo>
                    <a:pt x="65" y="30"/>
                  </a:lnTo>
                  <a:lnTo>
                    <a:pt x="65" y="29"/>
                  </a:lnTo>
                  <a:lnTo>
                    <a:pt x="65" y="28"/>
                  </a:lnTo>
                  <a:lnTo>
                    <a:pt x="65" y="27"/>
                  </a:lnTo>
                  <a:lnTo>
                    <a:pt x="64" y="26"/>
                  </a:lnTo>
                  <a:lnTo>
                    <a:pt x="64" y="25"/>
                  </a:lnTo>
                  <a:lnTo>
                    <a:pt x="64" y="24"/>
                  </a:lnTo>
                  <a:lnTo>
                    <a:pt x="64" y="23"/>
                  </a:lnTo>
                  <a:lnTo>
                    <a:pt x="64" y="21"/>
                  </a:lnTo>
                  <a:lnTo>
                    <a:pt x="63" y="20"/>
                  </a:lnTo>
                  <a:lnTo>
                    <a:pt x="63" y="19"/>
                  </a:lnTo>
                  <a:lnTo>
                    <a:pt x="62" y="18"/>
                  </a:lnTo>
                  <a:lnTo>
                    <a:pt x="62" y="17"/>
                  </a:lnTo>
                  <a:lnTo>
                    <a:pt x="62" y="16"/>
                  </a:lnTo>
                  <a:close/>
                </a:path>
              </a:pathLst>
            </a:custGeom>
            <a:solidFill>
              <a:srgbClr val="FFFFFF"/>
            </a:solidFill>
            <a:ln w="9525">
              <a:noFill/>
              <a:round/>
              <a:headEnd/>
              <a:tailEnd/>
            </a:ln>
          </p:spPr>
          <p:txBody>
            <a:bodyPr/>
            <a:lstStyle/>
            <a:p>
              <a:endParaRPr lang="en-US"/>
            </a:p>
          </p:txBody>
        </p:sp>
        <p:grpSp>
          <p:nvGrpSpPr>
            <p:cNvPr id="128" name="Group 170"/>
            <p:cNvGrpSpPr>
              <a:grpSpLocks/>
            </p:cNvGrpSpPr>
            <p:nvPr/>
          </p:nvGrpSpPr>
          <p:grpSpPr bwMode="auto">
            <a:xfrm>
              <a:off x="2327840" y="3718640"/>
              <a:ext cx="191247" cy="196790"/>
              <a:chOff x="1198" y="2219"/>
              <a:chExt cx="128" cy="126"/>
            </a:xfrm>
          </p:grpSpPr>
          <p:sp>
            <p:nvSpPr>
              <p:cNvPr id="420" name="Freeform 171"/>
              <p:cNvSpPr>
                <a:spLocks/>
              </p:cNvSpPr>
              <p:nvPr/>
            </p:nvSpPr>
            <p:spPr bwMode="gray">
              <a:xfrm>
                <a:off x="1198" y="2219"/>
                <a:ext cx="128" cy="126"/>
              </a:xfrm>
              <a:custGeom>
                <a:avLst/>
                <a:gdLst>
                  <a:gd name="T0" fmla="*/ 57 w 128"/>
                  <a:gd name="T1" fmla="*/ 126 h 126"/>
                  <a:gd name="T2" fmla="*/ 48 w 128"/>
                  <a:gd name="T3" fmla="*/ 124 h 126"/>
                  <a:gd name="T4" fmla="*/ 39 w 128"/>
                  <a:gd name="T5" fmla="*/ 121 h 126"/>
                  <a:gd name="T6" fmla="*/ 31 w 128"/>
                  <a:gd name="T7" fmla="*/ 117 h 126"/>
                  <a:gd name="T8" fmla="*/ 23 w 128"/>
                  <a:gd name="T9" fmla="*/ 111 h 126"/>
                  <a:gd name="T10" fmla="*/ 16 w 128"/>
                  <a:gd name="T11" fmla="*/ 105 h 126"/>
                  <a:gd name="T12" fmla="*/ 11 w 128"/>
                  <a:gd name="T13" fmla="*/ 98 h 126"/>
                  <a:gd name="T14" fmla="*/ 6 w 128"/>
                  <a:gd name="T15" fmla="*/ 91 h 126"/>
                  <a:gd name="T16" fmla="*/ 3 w 128"/>
                  <a:gd name="T17" fmla="*/ 81 h 126"/>
                  <a:gd name="T18" fmla="*/ 1 w 128"/>
                  <a:gd name="T19" fmla="*/ 73 h 126"/>
                  <a:gd name="T20" fmla="*/ 0 w 128"/>
                  <a:gd name="T21" fmla="*/ 62 h 126"/>
                  <a:gd name="T22" fmla="*/ 1 w 128"/>
                  <a:gd name="T23" fmla="*/ 53 h 126"/>
                  <a:gd name="T24" fmla="*/ 3 w 128"/>
                  <a:gd name="T25" fmla="*/ 45 h 126"/>
                  <a:gd name="T26" fmla="*/ 6 w 128"/>
                  <a:gd name="T27" fmla="*/ 35 h 126"/>
                  <a:gd name="T28" fmla="*/ 11 w 128"/>
                  <a:gd name="T29" fmla="*/ 28 h 126"/>
                  <a:gd name="T30" fmla="*/ 16 w 128"/>
                  <a:gd name="T31" fmla="*/ 21 h 126"/>
                  <a:gd name="T32" fmla="*/ 23 w 128"/>
                  <a:gd name="T33" fmla="*/ 14 h 126"/>
                  <a:gd name="T34" fmla="*/ 31 w 128"/>
                  <a:gd name="T35" fmla="*/ 9 h 126"/>
                  <a:gd name="T36" fmla="*/ 39 w 128"/>
                  <a:gd name="T37" fmla="*/ 5 h 126"/>
                  <a:gd name="T38" fmla="*/ 48 w 128"/>
                  <a:gd name="T39" fmla="*/ 2 h 126"/>
                  <a:gd name="T40" fmla="*/ 57 w 128"/>
                  <a:gd name="T41" fmla="*/ 0 h 126"/>
                  <a:gd name="T42" fmla="*/ 67 w 128"/>
                  <a:gd name="T43" fmla="*/ 0 h 126"/>
                  <a:gd name="T44" fmla="*/ 77 w 128"/>
                  <a:gd name="T45" fmla="*/ 1 h 126"/>
                  <a:gd name="T46" fmla="*/ 86 w 128"/>
                  <a:gd name="T47" fmla="*/ 4 h 126"/>
                  <a:gd name="T48" fmla="*/ 95 w 128"/>
                  <a:gd name="T49" fmla="*/ 7 h 126"/>
                  <a:gd name="T50" fmla="*/ 102 w 128"/>
                  <a:gd name="T51" fmla="*/ 12 h 126"/>
                  <a:gd name="T52" fmla="*/ 109 w 128"/>
                  <a:gd name="T53" fmla="*/ 19 h 126"/>
                  <a:gd name="T54" fmla="*/ 115 w 128"/>
                  <a:gd name="T55" fmla="*/ 25 h 126"/>
                  <a:gd name="T56" fmla="*/ 121 w 128"/>
                  <a:gd name="T57" fmla="*/ 33 h 126"/>
                  <a:gd name="T58" fmla="*/ 124 w 128"/>
                  <a:gd name="T59" fmla="*/ 42 h 126"/>
                  <a:gd name="T60" fmla="*/ 127 w 128"/>
                  <a:gd name="T61" fmla="*/ 50 h 126"/>
                  <a:gd name="T62" fmla="*/ 128 w 128"/>
                  <a:gd name="T63" fmla="*/ 59 h 126"/>
                  <a:gd name="T64" fmla="*/ 128 w 128"/>
                  <a:gd name="T65" fmla="*/ 70 h 126"/>
                  <a:gd name="T66" fmla="*/ 126 w 128"/>
                  <a:gd name="T67" fmla="*/ 79 h 126"/>
                  <a:gd name="T68" fmla="*/ 123 w 128"/>
                  <a:gd name="T69" fmla="*/ 87 h 126"/>
                  <a:gd name="T70" fmla="*/ 118 w 128"/>
                  <a:gd name="T71" fmla="*/ 96 h 126"/>
                  <a:gd name="T72" fmla="*/ 113 w 128"/>
                  <a:gd name="T73" fmla="*/ 103 h 126"/>
                  <a:gd name="T74" fmla="*/ 107 w 128"/>
                  <a:gd name="T75" fmla="*/ 109 h 126"/>
                  <a:gd name="T76" fmla="*/ 100 w 128"/>
                  <a:gd name="T77" fmla="*/ 116 h 126"/>
                  <a:gd name="T78" fmla="*/ 91 w 128"/>
                  <a:gd name="T79" fmla="*/ 120 h 126"/>
                  <a:gd name="T80" fmla="*/ 83 w 128"/>
                  <a:gd name="T81" fmla="*/ 123 h 126"/>
                  <a:gd name="T82" fmla="*/ 74 w 128"/>
                  <a:gd name="T83" fmla="*/ 125 h 126"/>
                  <a:gd name="T84" fmla="*/ 64 w 128"/>
                  <a:gd name="T85" fmla="*/ 126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4" y="126"/>
                    </a:moveTo>
                    <a:lnTo>
                      <a:pt x="60" y="126"/>
                    </a:lnTo>
                    <a:lnTo>
                      <a:pt x="57" y="126"/>
                    </a:lnTo>
                    <a:lnTo>
                      <a:pt x="54" y="125"/>
                    </a:lnTo>
                    <a:lnTo>
                      <a:pt x="51" y="125"/>
                    </a:lnTo>
                    <a:lnTo>
                      <a:pt x="48" y="124"/>
                    </a:lnTo>
                    <a:lnTo>
                      <a:pt x="44" y="123"/>
                    </a:lnTo>
                    <a:lnTo>
                      <a:pt x="41" y="122"/>
                    </a:lnTo>
                    <a:lnTo>
                      <a:pt x="39" y="121"/>
                    </a:lnTo>
                    <a:lnTo>
                      <a:pt x="36" y="120"/>
                    </a:lnTo>
                    <a:lnTo>
                      <a:pt x="33" y="119"/>
                    </a:lnTo>
                    <a:lnTo>
                      <a:pt x="31" y="117"/>
                    </a:lnTo>
                    <a:lnTo>
                      <a:pt x="28" y="116"/>
                    </a:lnTo>
                    <a:lnTo>
                      <a:pt x="26" y="114"/>
                    </a:lnTo>
                    <a:lnTo>
                      <a:pt x="23" y="111"/>
                    </a:lnTo>
                    <a:lnTo>
                      <a:pt x="20" y="109"/>
                    </a:lnTo>
                    <a:lnTo>
                      <a:pt x="18" y="107"/>
                    </a:lnTo>
                    <a:lnTo>
                      <a:pt x="16" y="105"/>
                    </a:lnTo>
                    <a:lnTo>
                      <a:pt x="14" y="103"/>
                    </a:lnTo>
                    <a:lnTo>
                      <a:pt x="12" y="101"/>
                    </a:lnTo>
                    <a:lnTo>
                      <a:pt x="11" y="98"/>
                    </a:lnTo>
                    <a:lnTo>
                      <a:pt x="9" y="96"/>
                    </a:lnTo>
                    <a:lnTo>
                      <a:pt x="7" y="93"/>
                    </a:lnTo>
                    <a:lnTo>
                      <a:pt x="6" y="91"/>
                    </a:lnTo>
                    <a:lnTo>
                      <a:pt x="5" y="87"/>
                    </a:lnTo>
                    <a:lnTo>
                      <a:pt x="4" y="84"/>
                    </a:lnTo>
                    <a:lnTo>
                      <a:pt x="3" y="81"/>
                    </a:lnTo>
                    <a:lnTo>
                      <a:pt x="2" y="79"/>
                    </a:lnTo>
                    <a:lnTo>
                      <a:pt x="1" y="76"/>
                    </a:lnTo>
                    <a:lnTo>
                      <a:pt x="1" y="73"/>
                    </a:lnTo>
                    <a:lnTo>
                      <a:pt x="0" y="70"/>
                    </a:lnTo>
                    <a:lnTo>
                      <a:pt x="0" y="67"/>
                    </a:lnTo>
                    <a:lnTo>
                      <a:pt x="0" y="62"/>
                    </a:lnTo>
                    <a:lnTo>
                      <a:pt x="0" y="59"/>
                    </a:lnTo>
                    <a:lnTo>
                      <a:pt x="0" y="56"/>
                    </a:lnTo>
                    <a:lnTo>
                      <a:pt x="1" y="53"/>
                    </a:lnTo>
                    <a:lnTo>
                      <a:pt x="1" y="50"/>
                    </a:lnTo>
                    <a:lnTo>
                      <a:pt x="2" y="47"/>
                    </a:lnTo>
                    <a:lnTo>
                      <a:pt x="3" y="45"/>
                    </a:lnTo>
                    <a:lnTo>
                      <a:pt x="4" y="42"/>
                    </a:lnTo>
                    <a:lnTo>
                      <a:pt x="5" y="38"/>
                    </a:lnTo>
                    <a:lnTo>
                      <a:pt x="6" y="35"/>
                    </a:lnTo>
                    <a:lnTo>
                      <a:pt x="7" y="33"/>
                    </a:lnTo>
                    <a:lnTo>
                      <a:pt x="9" y="30"/>
                    </a:lnTo>
                    <a:lnTo>
                      <a:pt x="11" y="28"/>
                    </a:lnTo>
                    <a:lnTo>
                      <a:pt x="12" y="25"/>
                    </a:lnTo>
                    <a:lnTo>
                      <a:pt x="14" y="23"/>
                    </a:lnTo>
                    <a:lnTo>
                      <a:pt x="16" y="21"/>
                    </a:lnTo>
                    <a:lnTo>
                      <a:pt x="18" y="19"/>
                    </a:lnTo>
                    <a:lnTo>
                      <a:pt x="20" y="17"/>
                    </a:lnTo>
                    <a:lnTo>
                      <a:pt x="23" y="14"/>
                    </a:lnTo>
                    <a:lnTo>
                      <a:pt x="26" y="12"/>
                    </a:lnTo>
                    <a:lnTo>
                      <a:pt x="28" y="10"/>
                    </a:lnTo>
                    <a:lnTo>
                      <a:pt x="31" y="9"/>
                    </a:lnTo>
                    <a:lnTo>
                      <a:pt x="33" y="7"/>
                    </a:lnTo>
                    <a:lnTo>
                      <a:pt x="36" y="6"/>
                    </a:lnTo>
                    <a:lnTo>
                      <a:pt x="39" y="5"/>
                    </a:lnTo>
                    <a:lnTo>
                      <a:pt x="41" y="4"/>
                    </a:lnTo>
                    <a:lnTo>
                      <a:pt x="44" y="3"/>
                    </a:lnTo>
                    <a:lnTo>
                      <a:pt x="48" y="2"/>
                    </a:lnTo>
                    <a:lnTo>
                      <a:pt x="51" y="1"/>
                    </a:lnTo>
                    <a:lnTo>
                      <a:pt x="54" y="1"/>
                    </a:lnTo>
                    <a:lnTo>
                      <a:pt x="57" y="0"/>
                    </a:lnTo>
                    <a:lnTo>
                      <a:pt x="60" y="0"/>
                    </a:lnTo>
                    <a:lnTo>
                      <a:pt x="64" y="0"/>
                    </a:lnTo>
                    <a:lnTo>
                      <a:pt x="67" y="0"/>
                    </a:lnTo>
                    <a:lnTo>
                      <a:pt x="71" y="0"/>
                    </a:lnTo>
                    <a:lnTo>
                      <a:pt x="74" y="1"/>
                    </a:lnTo>
                    <a:lnTo>
                      <a:pt x="77" y="1"/>
                    </a:lnTo>
                    <a:lnTo>
                      <a:pt x="80" y="2"/>
                    </a:lnTo>
                    <a:lnTo>
                      <a:pt x="83" y="3"/>
                    </a:lnTo>
                    <a:lnTo>
                      <a:pt x="86" y="4"/>
                    </a:lnTo>
                    <a:lnTo>
                      <a:pt x="88" y="5"/>
                    </a:lnTo>
                    <a:lnTo>
                      <a:pt x="91" y="6"/>
                    </a:lnTo>
                    <a:lnTo>
                      <a:pt x="95" y="7"/>
                    </a:lnTo>
                    <a:lnTo>
                      <a:pt x="97" y="9"/>
                    </a:lnTo>
                    <a:lnTo>
                      <a:pt x="100" y="10"/>
                    </a:lnTo>
                    <a:lnTo>
                      <a:pt x="102" y="12"/>
                    </a:lnTo>
                    <a:lnTo>
                      <a:pt x="105" y="14"/>
                    </a:lnTo>
                    <a:lnTo>
                      <a:pt x="107" y="17"/>
                    </a:lnTo>
                    <a:lnTo>
                      <a:pt x="109" y="19"/>
                    </a:lnTo>
                    <a:lnTo>
                      <a:pt x="111" y="21"/>
                    </a:lnTo>
                    <a:lnTo>
                      <a:pt x="113" y="23"/>
                    </a:lnTo>
                    <a:lnTo>
                      <a:pt x="115" y="25"/>
                    </a:lnTo>
                    <a:lnTo>
                      <a:pt x="116" y="28"/>
                    </a:lnTo>
                    <a:lnTo>
                      <a:pt x="118" y="30"/>
                    </a:lnTo>
                    <a:lnTo>
                      <a:pt x="121" y="33"/>
                    </a:lnTo>
                    <a:lnTo>
                      <a:pt x="122" y="35"/>
                    </a:lnTo>
                    <a:lnTo>
                      <a:pt x="123" y="38"/>
                    </a:lnTo>
                    <a:lnTo>
                      <a:pt x="124" y="42"/>
                    </a:lnTo>
                    <a:lnTo>
                      <a:pt x="125" y="45"/>
                    </a:lnTo>
                    <a:lnTo>
                      <a:pt x="126" y="47"/>
                    </a:lnTo>
                    <a:lnTo>
                      <a:pt x="127" y="50"/>
                    </a:lnTo>
                    <a:lnTo>
                      <a:pt x="127" y="53"/>
                    </a:lnTo>
                    <a:lnTo>
                      <a:pt x="128" y="56"/>
                    </a:lnTo>
                    <a:lnTo>
                      <a:pt x="128" y="59"/>
                    </a:lnTo>
                    <a:lnTo>
                      <a:pt x="128" y="62"/>
                    </a:lnTo>
                    <a:lnTo>
                      <a:pt x="128" y="67"/>
                    </a:lnTo>
                    <a:lnTo>
                      <a:pt x="128" y="70"/>
                    </a:lnTo>
                    <a:lnTo>
                      <a:pt x="127" y="73"/>
                    </a:lnTo>
                    <a:lnTo>
                      <a:pt x="127" y="76"/>
                    </a:lnTo>
                    <a:lnTo>
                      <a:pt x="126" y="79"/>
                    </a:lnTo>
                    <a:lnTo>
                      <a:pt x="125" y="81"/>
                    </a:lnTo>
                    <a:lnTo>
                      <a:pt x="124" y="84"/>
                    </a:lnTo>
                    <a:lnTo>
                      <a:pt x="123" y="87"/>
                    </a:lnTo>
                    <a:lnTo>
                      <a:pt x="122" y="91"/>
                    </a:lnTo>
                    <a:lnTo>
                      <a:pt x="121" y="93"/>
                    </a:lnTo>
                    <a:lnTo>
                      <a:pt x="118" y="96"/>
                    </a:lnTo>
                    <a:lnTo>
                      <a:pt x="116" y="98"/>
                    </a:lnTo>
                    <a:lnTo>
                      <a:pt x="115" y="101"/>
                    </a:lnTo>
                    <a:lnTo>
                      <a:pt x="113" y="103"/>
                    </a:lnTo>
                    <a:lnTo>
                      <a:pt x="111" y="105"/>
                    </a:lnTo>
                    <a:lnTo>
                      <a:pt x="109" y="107"/>
                    </a:lnTo>
                    <a:lnTo>
                      <a:pt x="107" y="109"/>
                    </a:lnTo>
                    <a:lnTo>
                      <a:pt x="105" y="111"/>
                    </a:lnTo>
                    <a:lnTo>
                      <a:pt x="102" y="114"/>
                    </a:lnTo>
                    <a:lnTo>
                      <a:pt x="100" y="116"/>
                    </a:lnTo>
                    <a:lnTo>
                      <a:pt x="97" y="117"/>
                    </a:lnTo>
                    <a:lnTo>
                      <a:pt x="95" y="119"/>
                    </a:lnTo>
                    <a:lnTo>
                      <a:pt x="91" y="120"/>
                    </a:lnTo>
                    <a:lnTo>
                      <a:pt x="88" y="121"/>
                    </a:lnTo>
                    <a:lnTo>
                      <a:pt x="86" y="122"/>
                    </a:lnTo>
                    <a:lnTo>
                      <a:pt x="83" y="123"/>
                    </a:lnTo>
                    <a:lnTo>
                      <a:pt x="80" y="124"/>
                    </a:lnTo>
                    <a:lnTo>
                      <a:pt x="77" y="125"/>
                    </a:lnTo>
                    <a:lnTo>
                      <a:pt x="74" y="125"/>
                    </a:lnTo>
                    <a:lnTo>
                      <a:pt x="71" y="126"/>
                    </a:lnTo>
                    <a:lnTo>
                      <a:pt x="67" y="126"/>
                    </a:lnTo>
                    <a:lnTo>
                      <a:pt x="64" y="126"/>
                    </a:lnTo>
                    <a:close/>
                  </a:path>
                </a:pathLst>
              </a:custGeom>
              <a:solidFill>
                <a:srgbClr val="02703F"/>
              </a:solidFill>
              <a:ln w="9525">
                <a:noFill/>
                <a:round/>
                <a:headEnd/>
                <a:tailEnd/>
              </a:ln>
            </p:spPr>
            <p:txBody>
              <a:bodyPr/>
              <a:lstStyle/>
              <a:p>
                <a:endParaRPr lang="en-US"/>
              </a:p>
            </p:txBody>
          </p:sp>
          <p:sp>
            <p:nvSpPr>
              <p:cNvPr id="421" name="Freeform 172"/>
              <p:cNvSpPr>
                <a:spLocks noEditPoints="1"/>
              </p:cNvSpPr>
              <p:nvPr/>
            </p:nvSpPr>
            <p:spPr bwMode="gray">
              <a:xfrm>
                <a:off x="1232" y="2253"/>
                <a:ext cx="65" cy="60"/>
              </a:xfrm>
              <a:custGeom>
                <a:avLst/>
                <a:gdLst>
                  <a:gd name="T0" fmla="*/ 1 w 65"/>
                  <a:gd name="T1" fmla="*/ 44 h 60"/>
                  <a:gd name="T2" fmla="*/ 4 w 65"/>
                  <a:gd name="T3" fmla="*/ 37 h 60"/>
                  <a:gd name="T4" fmla="*/ 9 w 65"/>
                  <a:gd name="T5" fmla="*/ 31 h 60"/>
                  <a:gd name="T6" fmla="*/ 15 w 65"/>
                  <a:gd name="T7" fmla="*/ 25 h 60"/>
                  <a:gd name="T8" fmla="*/ 23 w 65"/>
                  <a:gd name="T9" fmla="*/ 20 h 60"/>
                  <a:gd name="T10" fmla="*/ 31 w 65"/>
                  <a:gd name="T11" fmla="*/ 17 h 60"/>
                  <a:gd name="T12" fmla="*/ 42 w 65"/>
                  <a:gd name="T13" fmla="*/ 15 h 60"/>
                  <a:gd name="T14" fmla="*/ 54 w 65"/>
                  <a:gd name="T15" fmla="*/ 15 h 60"/>
                  <a:gd name="T16" fmla="*/ 59 w 65"/>
                  <a:gd name="T17" fmla="*/ 13 h 60"/>
                  <a:gd name="T18" fmla="*/ 56 w 65"/>
                  <a:gd name="T19" fmla="*/ 10 h 60"/>
                  <a:gd name="T20" fmla="*/ 53 w 65"/>
                  <a:gd name="T21" fmla="*/ 7 h 60"/>
                  <a:gd name="T22" fmla="*/ 49 w 65"/>
                  <a:gd name="T23" fmla="*/ 4 h 60"/>
                  <a:gd name="T24" fmla="*/ 45 w 65"/>
                  <a:gd name="T25" fmla="*/ 2 h 60"/>
                  <a:gd name="T26" fmla="*/ 41 w 65"/>
                  <a:gd name="T27" fmla="*/ 1 h 60"/>
                  <a:gd name="T28" fmla="*/ 37 w 65"/>
                  <a:gd name="T29" fmla="*/ 0 h 60"/>
                  <a:gd name="T30" fmla="*/ 31 w 65"/>
                  <a:gd name="T31" fmla="*/ 0 h 60"/>
                  <a:gd name="T32" fmla="*/ 0 w 65"/>
                  <a:gd name="T33" fmla="*/ 0 h 60"/>
                  <a:gd name="T34" fmla="*/ 58 w 65"/>
                  <a:gd name="T35" fmla="*/ 17 h 60"/>
                  <a:gd name="T36" fmla="*/ 54 w 65"/>
                  <a:gd name="T37" fmla="*/ 17 h 60"/>
                  <a:gd name="T38" fmla="*/ 49 w 65"/>
                  <a:gd name="T39" fmla="*/ 18 h 60"/>
                  <a:gd name="T40" fmla="*/ 45 w 65"/>
                  <a:gd name="T41" fmla="*/ 19 h 60"/>
                  <a:gd name="T42" fmla="*/ 41 w 65"/>
                  <a:gd name="T43" fmla="*/ 20 h 60"/>
                  <a:gd name="T44" fmla="*/ 37 w 65"/>
                  <a:gd name="T45" fmla="*/ 22 h 60"/>
                  <a:gd name="T46" fmla="*/ 33 w 65"/>
                  <a:gd name="T47" fmla="*/ 25 h 60"/>
                  <a:gd name="T48" fmla="*/ 29 w 65"/>
                  <a:gd name="T49" fmla="*/ 28 h 60"/>
                  <a:gd name="T50" fmla="*/ 26 w 65"/>
                  <a:gd name="T51" fmla="*/ 32 h 60"/>
                  <a:gd name="T52" fmla="*/ 24 w 65"/>
                  <a:gd name="T53" fmla="*/ 36 h 60"/>
                  <a:gd name="T54" fmla="*/ 22 w 65"/>
                  <a:gd name="T55" fmla="*/ 39 h 60"/>
                  <a:gd name="T56" fmla="*/ 21 w 65"/>
                  <a:gd name="T57" fmla="*/ 43 h 60"/>
                  <a:gd name="T58" fmla="*/ 22 w 65"/>
                  <a:gd name="T59" fmla="*/ 48 h 60"/>
                  <a:gd name="T60" fmla="*/ 23 w 65"/>
                  <a:gd name="T61" fmla="*/ 51 h 60"/>
                  <a:gd name="T62" fmla="*/ 26 w 65"/>
                  <a:gd name="T63" fmla="*/ 55 h 60"/>
                  <a:gd name="T64" fmla="*/ 29 w 65"/>
                  <a:gd name="T65" fmla="*/ 58 h 60"/>
                  <a:gd name="T66" fmla="*/ 33 w 65"/>
                  <a:gd name="T67" fmla="*/ 59 h 60"/>
                  <a:gd name="T68" fmla="*/ 38 w 65"/>
                  <a:gd name="T69" fmla="*/ 60 h 60"/>
                  <a:gd name="T70" fmla="*/ 42 w 65"/>
                  <a:gd name="T71" fmla="*/ 60 h 60"/>
                  <a:gd name="T72" fmla="*/ 46 w 65"/>
                  <a:gd name="T73" fmla="*/ 59 h 60"/>
                  <a:gd name="T74" fmla="*/ 50 w 65"/>
                  <a:gd name="T75" fmla="*/ 58 h 60"/>
                  <a:gd name="T76" fmla="*/ 53 w 65"/>
                  <a:gd name="T77" fmla="*/ 56 h 60"/>
                  <a:gd name="T78" fmla="*/ 57 w 65"/>
                  <a:gd name="T79" fmla="*/ 52 h 60"/>
                  <a:gd name="T80" fmla="*/ 59 w 65"/>
                  <a:gd name="T81" fmla="*/ 49 h 60"/>
                  <a:gd name="T82" fmla="*/ 62 w 65"/>
                  <a:gd name="T83" fmla="*/ 46 h 60"/>
                  <a:gd name="T84" fmla="*/ 64 w 65"/>
                  <a:gd name="T85" fmla="*/ 42 h 60"/>
                  <a:gd name="T86" fmla="*/ 65 w 65"/>
                  <a:gd name="T87" fmla="*/ 38 h 60"/>
                  <a:gd name="T88" fmla="*/ 65 w 65"/>
                  <a:gd name="T89" fmla="*/ 34 h 60"/>
                  <a:gd name="T90" fmla="*/ 65 w 65"/>
                  <a:gd name="T91" fmla="*/ 29 h 60"/>
                  <a:gd name="T92" fmla="*/ 64 w 65"/>
                  <a:gd name="T93" fmla="*/ 25 h 60"/>
                  <a:gd name="T94" fmla="*/ 63 w 65"/>
                  <a:gd name="T95" fmla="*/ 21 h 60"/>
                  <a:gd name="T96" fmla="*/ 62 w 65"/>
                  <a:gd name="T97" fmla="*/ 18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29"/>
                    </a:lnTo>
                    <a:lnTo>
                      <a:pt x="12" y="27"/>
                    </a:lnTo>
                    <a:lnTo>
                      <a:pt x="14" y="26"/>
                    </a:lnTo>
                    <a:lnTo>
                      <a:pt x="15" y="25"/>
                    </a:lnTo>
                    <a:lnTo>
                      <a:pt x="17" y="23"/>
                    </a:lnTo>
                    <a:lnTo>
                      <a:pt x="19" y="22"/>
                    </a:lnTo>
                    <a:lnTo>
                      <a:pt x="21" y="21"/>
                    </a:lnTo>
                    <a:lnTo>
                      <a:pt x="23" y="20"/>
                    </a:lnTo>
                    <a:lnTo>
                      <a:pt x="25" y="19"/>
                    </a:lnTo>
                    <a:lnTo>
                      <a:pt x="27" y="18"/>
                    </a:lnTo>
                    <a:lnTo>
                      <a:pt x="29" y="18"/>
                    </a:lnTo>
                    <a:lnTo>
                      <a:pt x="31" y="17"/>
                    </a:lnTo>
                    <a:lnTo>
                      <a:pt x="34" y="16"/>
                    </a:lnTo>
                    <a:lnTo>
                      <a:pt x="37" y="16"/>
                    </a:lnTo>
                    <a:lnTo>
                      <a:pt x="40" y="15"/>
                    </a:lnTo>
                    <a:lnTo>
                      <a:pt x="42" y="15"/>
                    </a:lnTo>
                    <a:lnTo>
                      <a:pt x="45" y="15"/>
                    </a:lnTo>
                    <a:lnTo>
                      <a:pt x="48" y="15"/>
                    </a:lnTo>
                    <a:lnTo>
                      <a:pt x="51" y="15"/>
                    </a:lnTo>
                    <a:lnTo>
                      <a:pt x="54" y="15"/>
                    </a:lnTo>
                    <a:lnTo>
                      <a:pt x="57" y="15"/>
                    </a:lnTo>
                    <a:lnTo>
                      <a:pt x="61"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5" y="0"/>
                    </a:lnTo>
                    <a:lnTo>
                      <a:pt x="34" y="0"/>
                    </a:lnTo>
                    <a:lnTo>
                      <a:pt x="32" y="0"/>
                    </a:lnTo>
                    <a:lnTo>
                      <a:pt x="31" y="0"/>
                    </a:lnTo>
                    <a:lnTo>
                      <a:pt x="30" y="0"/>
                    </a:lnTo>
                    <a:lnTo>
                      <a:pt x="28" y="0"/>
                    </a:lnTo>
                    <a:lnTo>
                      <a:pt x="0" y="0"/>
                    </a:lnTo>
                    <a:close/>
                    <a:moveTo>
                      <a:pt x="62" y="17"/>
                    </a:moveTo>
                    <a:lnTo>
                      <a:pt x="61"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5" y="23"/>
                    </a:lnTo>
                    <a:lnTo>
                      <a:pt x="34" y="24"/>
                    </a:lnTo>
                    <a:lnTo>
                      <a:pt x="33" y="25"/>
                    </a:lnTo>
                    <a:lnTo>
                      <a:pt x="32" y="26"/>
                    </a:lnTo>
                    <a:lnTo>
                      <a:pt x="31" y="26"/>
                    </a:lnTo>
                    <a:lnTo>
                      <a:pt x="30" y="27"/>
                    </a:lnTo>
                    <a:lnTo>
                      <a:pt x="29" y="28"/>
                    </a:lnTo>
                    <a:lnTo>
                      <a:pt x="28" y="29"/>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7"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4" y="55"/>
                    </a:lnTo>
                    <a:lnTo>
                      <a:pt x="55" y="55"/>
                    </a:lnTo>
                    <a:lnTo>
                      <a:pt x="56" y="53"/>
                    </a:lnTo>
                    <a:lnTo>
                      <a:pt x="57" y="52"/>
                    </a:lnTo>
                    <a:lnTo>
                      <a:pt x="58" y="51"/>
                    </a:lnTo>
                    <a:lnTo>
                      <a:pt x="59" y="50"/>
                    </a:lnTo>
                    <a:lnTo>
                      <a:pt x="59"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3"/>
                    </a:lnTo>
                    <a:lnTo>
                      <a:pt x="65" y="32"/>
                    </a:lnTo>
                    <a:lnTo>
                      <a:pt x="65" y="31"/>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grpSp>
        <p:grpSp>
          <p:nvGrpSpPr>
            <p:cNvPr id="129" name="Group 173"/>
            <p:cNvGrpSpPr>
              <a:grpSpLocks/>
            </p:cNvGrpSpPr>
            <p:nvPr/>
          </p:nvGrpSpPr>
          <p:grpSpPr bwMode="auto">
            <a:xfrm>
              <a:off x="2750677" y="4212177"/>
              <a:ext cx="191247" cy="196790"/>
              <a:chOff x="1481" y="2535"/>
              <a:chExt cx="128" cy="126"/>
            </a:xfrm>
          </p:grpSpPr>
          <p:sp>
            <p:nvSpPr>
              <p:cNvPr id="418" name="Freeform 174"/>
              <p:cNvSpPr>
                <a:spLocks/>
              </p:cNvSpPr>
              <p:nvPr/>
            </p:nvSpPr>
            <p:spPr bwMode="gray">
              <a:xfrm>
                <a:off x="1481" y="2535"/>
                <a:ext cx="128" cy="126"/>
              </a:xfrm>
              <a:custGeom>
                <a:avLst/>
                <a:gdLst>
                  <a:gd name="T0" fmla="*/ 58 w 128"/>
                  <a:gd name="T1" fmla="*/ 126 h 126"/>
                  <a:gd name="T2" fmla="*/ 48 w 128"/>
                  <a:gd name="T3" fmla="*/ 124 h 126"/>
                  <a:gd name="T4" fmla="*/ 40 w 128"/>
                  <a:gd name="T5" fmla="*/ 121 h 126"/>
                  <a:gd name="T6" fmla="*/ 31 w 128"/>
                  <a:gd name="T7" fmla="*/ 117 h 126"/>
                  <a:gd name="T8" fmla="*/ 23 w 128"/>
                  <a:gd name="T9" fmla="*/ 112 h 126"/>
                  <a:gd name="T10" fmla="*/ 17 w 128"/>
                  <a:gd name="T11" fmla="*/ 105 h 126"/>
                  <a:gd name="T12" fmla="*/ 12 w 128"/>
                  <a:gd name="T13" fmla="*/ 98 h 126"/>
                  <a:gd name="T14" fmla="*/ 6 w 128"/>
                  <a:gd name="T15" fmla="*/ 91 h 126"/>
                  <a:gd name="T16" fmla="*/ 3 w 128"/>
                  <a:gd name="T17" fmla="*/ 81 h 126"/>
                  <a:gd name="T18" fmla="*/ 1 w 128"/>
                  <a:gd name="T19" fmla="*/ 73 h 126"/>
                  <a:gd name="T20" fmla="*/ 0 w 128"/>
                  <a:gd name="T21" fmla="*/ 63 h 126"/>
                  <a:gd name="T22" fmla="*/ 1 w 128"/>
                  <a:gd name="T23" fmla="*/ 53 h 126"/>
                  <a:gd name="T24" fmla="*/ 3 w 128"/>
                  <a:gd name="T25" fmla="*/ 45 h 126"/>
                  <a:gd name="T26" fmla="*/ 6 w 128"/>
                  <a:gd name="T27" fmla="*/ 35 h 126"/>
                  <a:gd name="T28" fmla="*/ 12 w 128"/>
                  <a:gd name="T29" fmla="*/ 28 h 126"/>
                  <a:gd name="T30" fmla="*/ 17 w 128"/>
                  <a:gd name="T31" fmla="*/ 21 h 126"/>
                  <a:gd name="T32" fmla="*/ 23 w 128"/>
                  <a:gd name="T33" fmla="*/ 15 h 126"/>
                  <a:gd name="T34" fmla="*/ 31 w 128"/>
                  <a:gd name="T35" fmla="*/ 9 h 126"/>
                  <a:gd name="T36" fmla="*/ 40 w 128"/>
                  <a:gd name="T37" fmla="*/ 5 h 126"/>
                  <a:gd name="T38" fmla="*/ 48 w 128"/>
                  <a:gd name="T39" fmla="*/ 2 h 126"/>
                  <a:gd name="T40" fmla="*/ 58 w 128"/>
                  <a:gd name="T41" fmla="*/ 0 h 126"/>
                  <a:gd name="T42" fmla="*/ 68 w 128"/>
                  <a:gd name="T43" fmla="*/ 0 h 126"/>
                  <a:gd name="T44" fmla="*/ 77 w 128"/>
                  <a:gd name="T45" fmla="*/ 1 h 126"/>
                  <a:gd name="T46" fmla="*/ 87 w 128"/>
                  <a:gd name="T47" fmla="*/ 4 h 126"/>
                  <a:gd name="T48" fmla="*/ 95 w 128"/>
                  <a:gd name="T49" fmla="*/ 7 h 126"/>
                  <a:gd name="T50" fmla="*/ 102 w 128"/>
                  <a:gd name="T51" fmla="*/ 12 h 126"/>
                  <a:gd name="T52" fmla="*/ 110 w 128"/>
                  <a:gd name="T53" fmla="*/ 19 h 126"/>
                  <a:gd name="T54" fmla="*/ 116 w 128"/>
                  <a:gd name="T55" fmla="*/ 25 h 126"/>
                  <a:gd name="T56" fmla="*/ 121 w 128"/>
                  <a:gd name="T57" fmla="*/ 33 h 126"/>
                  <a:gd name="T58" fmla="*/ 124 w 128"/>
                  <a:gd name="T59" fmla="*/ 42 h 126"/>
                  <a:gd name="T60" fmla="*/ 127 w 128"/>
                  <a:gd name="T61" fmla="*/ 50 h 126"/>
                  <a:gd name="T62" fmla="*/ 128 w 128"/>
                  <a:gd name="T63" fmla="*/ 59 h 126"/>
                  <a:gd name="T64" fmla="*/ 128 w 128"/>
                  <a:gd name="T65" fmla="*/ 70 h 126"/>
                  <a:gd name="T66" fmla="*/ 126 w 128"/>
                  <a:gd name="T67" fmla="*/ 79 h 126"/>
                  <a:gd name="T68" fmla="*/ 123 w 128"/>
                  <a:gd name="T69" fmla="*/ 88 h 126"/>
                  <a:gd name="T70" fmla="*/ 119 w 128"/>
                  <a:gd name="T71" fmla="*/ 96 h 126"/>
                  <a:gd name="T72" fmla="*/ 114 w 128"/>
                  <a:gd name="T73" fmla="*/ 103 h 126"/>
                  <a:gd name="T74" fmla="*/ 108 w 128"/>
                  <a:gd name="T75" fmla="*/ 110 h 126"/>
                  <a:gd name="T76" fmla="*/ 100 w 128"/>
                  <a:gd name="T77" fmla="*/ 116 h 126"/>
                  <a:gd name="T78" fmla="*/ 92 w 128"/>
                  <a:gd name="T79" fmla="*/ 120 h 126"/>
                  <a:gd name="T80" fmla="*/ 84 w 128"/>
                  <a:gd name="T81" fmla="*/ 123 h 126"/>
                  <a:gd name="T82" fmla="*/ 74 w 128"/>
                  <a:gd name="T83" fmla="*/ 125 h 126"/>
                  <a:gd name="T84" fmla="*/ 65 w 128"/>
                  <a:gd name="T85" fmla="*/ 126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02703F"/>
              </a:solidFill>
              <a:ln w="9525">
                <a:noFill/>
                <a:round/>
                <a:headEnd/>
                <a:tailEnd/>
              </a:ln>
            </p:spPr>
            <p:txBody>
              <a:bodyPr/>
              <a:lstStyle/>
              <a:p>
                <a:endParaRPr lang="en-US"/>
              </a:p>
            </p:txBody>
          </p:sp>
          <p:sp>
            <p:nvSpPr>
              <p:cNvPr id="419" name="Freeform 175"/>
              <p:cNvSpPr>
                <a:spLocks noEditPoints="1"/>
              </p:cNvSpPr>
              <p:nvPr/>
            </p:nvSpPr>
            <p:spPr bwMode="gray">
              <a:xfrm>
                <a:off x="1516" y="2569"/>
                <a:ext cx="64" cy="60"/>
              </a:xfrm>
              <a:custGeom>
                <a:avLst/>
                <a:gdLst>
                  <a:gd name="T0" fmla="*/ 1 w 64"/>
                  <a:gd name="T1" fmla="*/ 44 h 60"/>
                  <a:gd name="T2" fmla="*/ 4 w 64"/>
                  <a:gd name="T3" fmla="*/ 37 h 60"/>
                  <a:gd name="T4" fmla="*/ 9 w 64"/>
                  <a:gd name="T5" fmla="*/ 31 h 60"/>
                  <a:gd name="T6" fmla="*/ 14 w 64"/>
                  <a:gd name="T7" fmla="*/ 25 h 60"/>
                  <a:gd name="T8" fmla="*/ 23 w 64"/>
                  <a:gd name="T9" fmla="*/ 20 h 60"/>
                  <a:gd name="T10" fmla="*/ 31 w 64"/>
                  <a:gd name="T11" fmla="*/ 17 h 60"/>
                  <a:gd name="T12" fmla="*/ 41 w 64"/>
                  <a:gd name="T13" fmla="*/ 15 h 60"/>
                  <a:gd name="T14" fmla="*/ 54 w 64"/>
                  <a:gd name="T15" fmla="*/ 15 h 60"/>
                  <a:gd name="T16" fmla="*/ 59 w 64"/>
                  <a:gd name="T17" fmla="*/ 13 h 60"/>
                  <a:gd name="T18" fmla="*/ 56 w 64"/>
                  <a:gd name="T19" fmla="*/ 10 h 60"/>
                  <a:gd name="T20" fmla="*/ 53 w 64"/>
                  <a:gd name="T21" fmla="*/ 7 h 60"/>
                  <a:gd name="T22" fmla="*/ 49 w 64"/>
                  <a:gd name="T23" fmla="*/ 5 h 60"/>
                  <a:gd name="T24" fmla="*/ 44 w 64"/>
                  <a:gd name="T25" fmla="*/ 2 h 60"/>
                  <a:gd name="T26" fmla="*/ 40 w 64"/>
                  <a:gd name="T27" fmla="*/ 1 h 60"/>
                  <a:gd name="T28" fmla="*/ 36 w 64"/>
                  <a:gd name="T29" fmla="*/ 0 h 60"/>
                  <a:gd name="T30" fmla="*/ 31 w 64"/>
                  <a:gd name="T31" fmla="*/ 0 h 60"/>
                  <a:gd name="T32" fmla="*/ 0 w 64"/>
                  <a:gd name="T33" fmla="*/ 0 h 60"/>
                  <a:gd name="T34" fmla="*/ 58 w 64"/>
                  <a:gd name="T35" fmla="*/ 17 h 60"/>
                  <a:gd name="T36" fmla="*/ 54 w 64"/>
                  <a:gd name="T37" fmla="*/ 17 h 60"/>
                  <a:gd name="T38" fmla="*/ 49 w 64"/>
                  <a:gd name="T39" fmla="*/ 18 h 60"/>
                  <a:gd name="T40" fmla="*/ 44 w 64"/>
                  <a:gd name="T41" fmla="*/ 19 h 60"/>
                  <a:gd name="T42" fmla="*/ 40 w 64"/>
                  <a:gd name="T43" fmla="*/ 20 h 60"/>
                  <a:gd name="T44" fmla="*/ 36 w 64"/>
                  <a:gd name="T45" fmla="*/ 22 h 60"/>
                  <a:gd name="T46" fmla="*/ 33 w 64"/>
                  <a:gd name="T47" fmla="*/ 25 h 60"/>
                  <a:gd name="T48" fmla="*/ 29 w 64"/>
                  <a:gd name="T49" fmla="*/ 29 h 60"/>
                  <a:gd name="T50" fmla="*/ 26 w 64"/>
                  <a:gd name="T51" fmla="*/ 32 h 60"/>
                  <a:gd name="T52" fmla="*/ 24 w 64"/>
                  <a:gd name="T53" fmla="*/ 36 h 60"/>
                  <a:gd name="T54" fmla="*/ 22 w 64"/>
                  <a:gd name="T55" fmla="*/ 39 h 60"/>
                  <a:gd name="T56" fmla="*/ 20 w 64"/>
                  <a:gd name="T57" fmla="*/ 43 h 60"/>
                  <a:gd name="T58" fmla="*/ 22 w 64"/>
                  <a:gd name="T59" fmla="*/ 48 h 60"/>
                  <a:gd name="T60" fmla="*/ 23 w 64"/>
                  <a:gd name="T61" fmla="*/ 52 h 60"/>
                  <a:gd name="T62" fmla="*/ 26 w 64"/>
                  <a:gd name="T63" fmla="*/ 55 h 60"/>
                  <a:gd name="T64" fmla="*/ 29 w 64"/>
                  <a:gd name="T65" fmla="*/ 58 h 60"/>
                  <a:gd name="T66" fmla="*/ 33 w 64"/>
                  <a:gd name="T67" fmla="*/ 59 h 60"/>
                  <a:gd name="T68" fmla="*/ 37 w 64"/>
                  <a:gd name="T69" fmla="*/ 60 h 60"/>
                  <a:gd name="T70" fmla="*/ 41 w 64"/>
                  <a:gd name="T71" fmla="*/ 60 h 60"/>
                  <a:gd name="T72" fmla="*/ 45 w 64"/>
                  <a:gd name="T73" fmla="*/ 59 h 60"/>
                  <a:gd name="T74" fmla="*/ 50 w 64"/>
                  <a:gd name="T75" fmla="*/ 58 h 60"/>
                  <a:gd name="T76" fmla="*/ 53 w 64"/>
                  <a:gd name="T77" fmla="*/ 56 h 60"/>
                  <a:gd name="T78" fmla="*/ 57 w 64"/>
                  <a:gd name="T79" fmla="*/ 53 h 60"/>
                  <a:gd name="T80" fmla="*/ 59 w 64"/>
                  <a:gd name="T81" fmla="*/ 49 h 60"/>
                  <a:gd name="T82" fmla="*/ 61 w 64"/>
                  <a:gd name="T83" fmla="*/ 46 h 60"/>
                  <a:gd name="T84" fmla="*/ 63 w 64"/>
                  <a:gd name="T85" fmla="*/ 42 h 60"/>
                  <a:gd name="T86" fmla="*/ 64 w 64"/>
                  <a:gd name="T87" fmla="*/ 38 h 60"/>
                  <a:gd name="T88" fmla="*/ 64 w 64"/>
                  <a:gd name="T89" fmla="*/ 34 h 60"/>
                  <a:gd name="T90" fmla="*/ 64 w 64"/>
                  <a:gd name="T91" fmla="*/ 30 h 60"/>
                  <a:gd name="T92" fmla="*/ 63 w 64"/>
                  <a:gd name="T93" fmla="*/ 25 h 60"/>
                  <a:gd name="T94" fmla="*/ 62 w 64"/>
                  <a:gd name="T95" fmla="*/ 21 h 60"/>
                  <a:gd name="T96" fmla="*/ 61 w 64"/>
                  <a:gd name="T97" fmla="*/ 18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grpSp>
          <p:nvGrpSpPr>
            <p:cNvPr id="130" name="Group 176"/>
            <p:cNvGrpSpPr>
              <a:grpSpLocks/>
            </p:cNvGrpSpPr>
            <p:nvPr/>
          </p:nvGrpSpPr>
          <p:grpSpPr bwMode="auto">
            <a:xfrm>
              <a:off x="2900090" y="4533914"/>
              <a:ext cx="192742" cy="196790"/>
              <a:chOff x="1581" y="2741"/>
              <a:chExt cx="129" cy="126"/>
            </a:xfrm>
          </p:grpSpPr>
          <p:sp>
            <p:nvSpPr>
              <p:cNvPr id="416" name="Freeform 177"/>
              <p:cNvSpPr>
                <a:spLocks/>
              </p:cNvSpPr>
              <p:nvPr/>
            </p:nvSpPr>
            <p:spPr bwMode="gray">
              <a:xfrm>
                <a:off x="1581" y="2741"/>
                <a:ext cx="129" cy="126"/>
              </a:xfrm>
              <a:custGeom>
                <a:avLst/>
                <a:gdLst>
                  <a:gd name="T0" fmla="*/ 58 w 129"/>
                  <a:gd name="T1" fmla="*/ 126 h 126"/>
                  <a:gd name="T2" fmla="*/ 48 w 129"/>
                  <a:gd name="T3" fmla="*/ 124 h 126"/>
                  <a:gd name="T4" fmla="*/ 40 w 129"/>
                  <a:gd name="T5" fmla="*/ 121 h 126"/>
                  <a:gd name="T6" fmla="*/ 32 w 129"/>
                  <a:gd name="T7" fmla="*/ 116 h 126"/>
                  <a:gd name="T8" fmla="*/ 23 w 129"/>
                  <a:gd name="T9" fmla="*/ 111 h 126"/>
                  <a:gd name="T10" fmla="*/ 17 w 129"/>
                  <a:gd name="T11" fmla="*/ 105 h 126"/>
                  <a:gd name="T12" fmla="*/ 12 w 129"/>
                  <a:gd name="T13" fmla="*/ 98 h 126"/>
                  <a:gd name="T14" fmla="*/ 7 w 129"/>
                  <a:gd name="T15" fmla="*/ 90 h 126"/>
                  <a:gd name="T16" fmla="*/ 3 w 129"/>
                  <a:gd name="T17" fmla="*/ 81 h 126"/>
                  <a:gd name="T18" fmla="*/ 1 w 129"/>
                  <a:gd name="T19" fmla="*/ 73 h 126"/>
                  <a:gd name="T20" fmla="*/ 0 w 129"/>
                  <a:gd name="T21" fmla="*/ 62 h 126"/>
                  <a:gd name="T22" fmla="*/ 1 w 129"/>
                  <a:gd name="T23" fmla="*/ 53 h 126"/>
                  <a:gd name="T24" fmla="*/ 3 w 129"/>
                  <a:gd name="T25" fmla="*/ 44 h 126"/>
                  <a:gd name="T26" fmla="*/ 7 w 129"/>
                  <a:gd name="T27" fmla="*/ 35 h 126"/>
                  <a:gd name="T28" fmla="*/ 12 w 129"/>
                  <a:gd name="T29" fmla="*/ 28 h 126"/>
                  <a:gd name="T30" fmla="*/ 17 w 129"/>
                  <a:gd name="T31" fmla="*/ 20 h 126"/>
                  <a:gd name="T32" fmla="*/ 23 w 129"/>
                  <a:gd name="T33" fmla="*/ 14 h 126"/>
                  <a:gd name="T34" fmla="*/ 32 w 129"/>
                  <a:gd name="T35" fmla="*/ 9 h 126"/>
                  <a:gd name="T36" fmla="*/ 40 w 129"/>
                  <a:gd name="T37" fmla="*/ 5 h 126"/>
                  <a:gd name="T38" fmla="*/ 48 w 129"/>
                  <a:gd name="T39" fmla="*/ 2 h 126"/>
                  <a:gd name="T40" fmla="*/ 58 w 129"/>
                  <a:gd name="T41" fmla="*/ 0 h 126"/>
                  <a:gd name="T42" fmla="*/ 68 w 129"/>
                  <a:gd name="T43" fmla="*/ 0 h 126"/>
                  <a:gd name="T44" fmla="*/ 77 w 129"/>
                  <a:gd name="T45" fmla="*/ 1 h 126"/>
                  <a:gd name="T46" fmla="*/ 87 w 129"/>
                  <a:gd name="T47" fmla="*/ 4 h 126"/>
                  <a:gd name="T48" fmla="*/ 95 w 129"/>
                  <a:gd name="T49" fmla="*/ 7 h 126"/>
                  <a:gd name="T50" fmla="*/ 102 w 129"/>
                  <a:gd name="T51" fmla="*/ 12 h 126"/>
                  <a:gd name="T52" fmla="*/ 110 w 129"/>
                  <a:gd name="T53" fmla="*/ 18 h 126"/>
                  <a:gd name="T54" fmla="*/ 116 w 129"/>
                  <a:gd name="T55" fmla="*/ 25 h 126"/>
                  <a:gd name="T56" fmla="*/ 121 w 129"/>
                  <a:gd name="T57" fmla="*/ 33 h 126"/>
                  <a:gd name="T58" fmla="*/ 124 w 129"/>
                  <a:gd name="T59" fmla="*/ 41 h 126"/>
                  <a:gd name="T60" fmla="*/ 128 w 129"/>
                  <a:gd name="T61" fmla="*/ 50 h 126"/>
                  <a:gd name="T62" fmla="*/ 129 w 129"/>
                  <a:gd name="T63" fmla="*/ 59 h 126"/>
                  <a:gd name="T64" fmla="*/ 129 w 129"/>
                  <a:gd name="T65" fmla="*/ 69 h 126"/>
                  <a:gd name="T66" fmla="*/ 126 w 129"/>
                  <a:gd name="T67" fmla="*/ 79 h 126"/>
                  <a:gd name="T68" fmla="*/ 123 w 129"/>
                  <a:gd name="T69" fmla="*/ 87 h 126"/>
                  <a:gd name="T70" fmla="*/ 119 w 129"/>
                  <a:gd name="T71" fmla="*/ 96 h 126"/>
                  <a:gd name="T72" fmla="*/ 114 w 129"/>
                  <a:gd name="T73" fmla="*/ 103 h 126"/>
                  <a:gd name="T74" fmla="*/ 108 w 129"/>
                  <a:gd name="T75" fmla="*/ 109 h 126"/>
                  <a:gd name="T76" fmla="*/ 100 w 129"/>
                  <a:gd name="T77" fmla="*/ 115 h 126"/>
                  <a:gd name="T78" fmla="*/ 92 w 129"/>
                  <a:gd name="T79" fmla="*/ 120 h 126"/>
                  <a:gd name="T80" fmla="*/ 84 w 129"/>
                  <a:gd name="T81" fmla="*/ 123 h 126"/>
                  <a:gd name="T82" fmla="*/ 74 w 129"/>
                  <a:gd name="T83" fmla="*/ 125 h 126"/>
                  <a:gd name="T84" fmla="*/ 65 w 129"/>
                  <a:gd name="T85" fmla="*/ 126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9"/>
                  <a:gd name="T130" fmla="*/ 0 h 126"/>
                  <a:gd name="T131" fmla="*/ 129 w 129"/>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9" h="126">
                    <a:moveTo>
                      <a:pt x="65" y="126"/>
                    </a:moveTo>
                    <a:lnTo>
                      <a:pt x="61" y="126"/>
                    </a:lnTo>
                    <a:lnTo>
                      <a:pt x="58" y="126"/>
                    </a:lnTo>
                    <a:lnTo>
                      <a:pt x="55" y="125"/>
                    </a:lnTo>
                    <a:lnTo>
                      <a:pt x="51" y="125"/>
                    </a:lnTo>
                    <a:lnTo>
                      <a:pt x="48" y="124"/>
                    </a:lnTo>
                    <a:lnTo>
                      <a:pt x="45" y="123"/>
                    </a:lnTo>
                    <a:lnTo>
                      <a:pt x="42" y="122"/>
                    </a:lnTo>
                    <a:lnTo>
                      <a:pt x="40" y="121"/>
                    </a:lnTo>
                    <a:lnTo>
                      <a:pt x="37" y="120"/>
                    </a:lnTo>
                    <a:lnTo>
                      <a:pt x="34" y="118"/>
                    </a:lnTo>
                    <a:lnTo>
                      <a:pt x="32" y="116"/>
                    </a:lnTo>
                    <a:lnTo>
                      <a:pt x="28" y="115"/>
                    </a:lnTo>
                    <a:lnTo>
                      <a:pt x="26" y="113"/>
                    </a:lnTo>
                    <a:lnTo>
                      <a:pt x="23" y="111"/>
                    </a:lnTo>
                    <a:lnTo>
                      <a:pt x="21" y="109"/>
                    </a:lnTo>
                    <a:lnTo>
                      <a:pt x="19" y="107"/>
                    </a:lnTo>
                    <a:lnTo>
                      <a:pt x="17" y="105"/>
                    </a:lnTo>
                    <a:lnTo>
                      <a:pt x="15" y="103"/>
                    </a:lnTo>
                    <a:lnTo>
                      <a:pt x="13" y="101"/>
                    </a:lnTo>
                    <a:lnTo>
                      <a:pt x="12" y="98"/>
                    </a:lnTo>
                    <a:lnTo>
                      <a:pt x="10" y="96"/>
                    </a:lnTo>
                    <a:lnTo>
                      <a:pt x="8" y="92"/>
                    </a:lnTo>
                    <a:lnTo>
                      <a:pt x="7" y="90"/>
                    </a:lnTo>
                    <a:lnTo>
                      <a:pt x="6" y="87"/>
                    </a:lnTo>
                    <a:lnTo>
                      <a:pt x="4" y="84"/>
                    </a:lnTo>
                    <a:lnTo>
                      <a:pt x="3" y="81"/>
                    </a:lnTo>
                    <a:lnTo>
                      <a:pt x="2" y="79"/>
                    </a:lnTo>
                    <a:lnTo>
                      <a:pt x="1" y="76"/>
                    </a:lnTo>
                    <a:lnTo>
                      <a:pt x="1" y="73"/>
                    </a:lnTo>
                    <a:lnTo>
                      <a:pt x="0" y="69"/>
                    </a:lnTo>
                    <a:lnTo>
                      <a:pt x="0" y="66"/>
                    </a:lnTo>
                    <a:lnTo>
                      <a:pt x="0" y="62"/>
                    </a:lnTo>
                    <a:lnTo>
                      <a:pt x="0" y="59"/>
                    </a:lnTo>
                    <a:lnTo>
                      <a:pt x="0" y="56"/>
                    </a:lnTo>
                    <a:lnTo>
                      <a:pt x="1" y="53"/>
                    </a:lnTo>
                    <a:lnTo>
                      <a:pt x="1" y="50"/>
                    </a:lnTo>
                    <a:lnTo>
                      <a:pt x="2" y="46"/>
                    </a:lnTo>
                    <a:lnTo>
                      <a:pt x="3" y="44"/>
                    </a:lnTo>
                    <a:lnTo>
                      <a:pt x="4" y="41"/>
                    </a:lnTo>
                    <a:lnTo>
                      <a:pt x="6" y="38"/>
                    </a:lnTo>
                    <a:lnTo>
                      <a:pt x="7" y="35"/>
                    </a:lnTo>
                    <a:lnTo>
                      <a:pt x="8" y="33"/>
                    </a:lnTo>
                    <a:lnTo>
                      <a:pt x="10" y="30"/>
                    </a:lnTo>
                    <a:lnTo>
                      <a:pt x="12" y="28"/>
                    </a:lnTo>
                    <a:lnTo>
                      <a:pt x="13" y="25"/>
                    </a:lnTo>
                    <a:lnTo>
                      <a:pt x="15" y="22"/>
                    </a:lnTo>
                    <a:lnTo>
                      <a:pt x="17" y="20"/>
                    </a:lnTo>
                    <a:lnTo>
                      <a:pt x="19" y="18"/>
                    </a:lnTo>
                    <a:lnTo>
                      <a:pt x="21" y="16"/>
                    </a:lnTo>
                    <a:lnTo>
                      <a:pt x="23" y="14"/>
                    </a:lnTo>
                    <a:lnTo>
                      <a:pt x="26" y="12"/>
                    </a:lnTo>
                    <a:lnTo>
                      <a:pt x="28" y="10"/>
                    </a:lnTo>
                    <a:lnTo>
                      <a:pt x="32" y="9"/>
                    </a:lnTo>
                    <a:lnTo>
                      <a:pt x="34" y="7"/>
                    </a:lnTo>
                    <a:lnTo>
                      <a:pt x="37" y="6"/>
                    </a:lnTo>
                    <a:lnTo>
                      <a:pt x="40" y="5"/>
                    </a:lnTo>
                    <a:lnTo>
                      <a:pt x="42" y="4"/>
                    </a:lnTo>
                    <a:lnTo>
                      <a:pt x="45" y="3"/>
                    </a:lnTo>
                    <a:lnTo>
                      <a:pt x="48" y="2"/>
                    </a:lnTo>
                    <a:lnTo>
                      <a:pt x="51" y="1"/>
                    </a:lnTo>
                    <a:lnTo>
                      <a:pt x="55" y="1"/>
                    </a:lnTo>
                    <a:lnTo>
                      <a:pt x="58" y="0"/>
                    </a:lnTo>
                    <a:lnTo>
                      <a:pt x="61" y="0"/>
                    </a:lnTo>
                    <a:lnTo>
                      <a:pt x="65" y="0"/>
                    </a:lnTo>
                    <a:lnTo>
                      <a:pt x="68" y="0"/>
                    </a:lnTo>
                    <a:lnTo>
                      <a:pt x="71" y="0"/>
                    </a:lnTo>
                    <a:lnTo>
                      <a:pt x="74" y="1"/>
                    </a:lnTo>
                    <a:lnTo>
                      <a:pt x="77" y="1"/>
                    </a:lnTo>
                    <a:lnTo>
                      <a:pt x="81" y="2"/>
                    </a:lnTo>
                    <a:lnTo>
                      <a:pt x="84" y="3"/>
                    </a:lnTo>
                    <a:lnTo>
                      <a:pt x="87" y="4"/>
                    </a:lnTo>
                    <a:lnTo>
                      <a:pt x="89" y="5"/>
                    </a:lnTo>
                    <a:lnTo>
                      <a:pt x="92" y="6"/>
                    </a:lnTo>
                    <a:lnTo>
                      <a:pt x="95" y="7"/>
                    </a:lnTo>
                    <a:lnTo>
                      <a:pt x="97" y="9"/>
                    </a:lnTo>
                    <a:lnTo>
                      <a:pt x="100" y="10"/>
                    </a:lnTo>
                    <a:lnTo>
                      <a:pt x="102" y="12"/>
                    </a:lnTo>
                    <a:lnTo>
                      <a:pt x="106" y="14"/>
                    </a:lnTo>
                    <a:lnTo>
                      <a:pt x="108" y="16"/>
                    </a:lnTo>
                    <a:lnTo>
                      <a:pt x="110" y="18"/>
                    </a:lnTo>
                    <a:lnTo>
                      <a:pt x="112" y="20"/>
                    </a:lnTo>
                    <a:lnTo>
                      <a:pt x="114" y="22"/>
                    </a:lnTo>
                    <a:lnTo>
                      <a:pt x="116" y="25"/>
                    </a:lnTo>
                    <a:lnTo>
                      <a:pt x="117" y="28"/>
                    </a:lnTo>
                    <a:lnTo>
                      <a:pt x="119" y="30"/>
                    </a:lnTo>
                    <a:lnTo>
                      <a:pt x="121" y="33"/>
                    </a:lnTo>
                    <a:lnTo>
                      <a:pt x="122" y="35"/>
                    </a:lnTo>
                    <a:lnTo>
                      <a:pt x="123" y="38"/>
                    </a:lnTo>
                    <a:lnTo>
                      <a:pt x="124" y="41"/>
                    </a:lnTo>
                    <a:lnTo>
                      <a:pt x="125" y="44"/>
                    </a:lnTo>
                    <a:lnTo>
                      <a:pt x="126" y="46"/>
                    </a:lnTo>
                    <a:lnTo>
                      <a:pt x="128" y="50"/>
                    </a:lnTo>
                    <a:lnTo>
                      <a:pt x="128" y="53"/>
                    </a:lnTo>
                    <a:lnTo>
                      <a:pt x="129" y="56"/>
                    </a:lnTo>
                    <a:lnTo>
                      <a:pt x="129" y="59"/>
                    </a:lnTo>
                    <a:lnTo>
                      <a:pt x="129" y="62"/>
                    </a:lnTo>
                    <a:lnTo>
                      <a:pt x="129" y="66"/>
                    </a:lnTo>
                    <a:lnTo>
                      <a:pt x="129" y="69"/>
                    </a:lnTo>
                    <a:lnTo>
                      <a:pt x="128" y="73"/>
                    </a:lnTo>
                    <a:lnTo>
                      <a:pt x="128" y="76"/>
                    </a:lnTo>
                    <a:lnTo>
                      <a:pt x="126" y="79"/>
                    </a:lnTo>
                    <a:lnTo>
                      <a:pt x="125" y="81"/>
                    </a:lnTo>
                    <a:lnTo>
                      <a:pt x="124" y="84"/>
                    </a:lnTo>
                    <a:lnTo>
                      <a:pt x="123" y="87"/>
                    </a:lnTo>
                    <a:lnTo>
                      <a:pt x="122" y="90"/>
                    </a:lnTo>
                    <a:lnTo>
                      <a:pt x="121" y="92"/>
                    </a:lnTo>
                    <a:lnTo>
                      <a:pt x="119" y="96"/>
                    </a:lnTo>
                    <a:lnTo>
                      <a:pt x="117" y="98"/>
                    </a:lnTo>
                    <a:lnTo>
                      <a:pt x="116" y="101"/>
                    </a:lnTo>
                    <a:lnTo>
                      <a:pt x="114" y="103"/>
                    </a:lnTo>
                    <a:lnTo>
                      <a:pt x="112" y="105"/>
                    </a:lnTo>
                    <a:lnTo>
                      <a:pt x="110" y="107"/>
                    </a:lnTo>
                    <a:lnTo>
                      <a:pt x="108" y="109"/>
                    </a:lnTo>
                    <a:lnTo>
                      <a:pt x="106" y="111"/>
                    </a:lnTo>
                    <a:lnTo>
                      <a:pt x="102" y="113"/>
                    </a:lnTo>
                    <a:lnTo>
                      <a:pt x="100" y="115"/>
                    </a:lnTo>
                    <a:lnTo>
                      <a:pt x="97" y="116"/>
                    </a:lnTo>
                    <a:lnTo>
                      <a:pt x="95" y="118"/>
                    </a:lnTo>
                    <a:lnTo>
                      <a:pt x="92" y="120"/>
                    </a:lnTo>
                    <a:lnTo>
                      <a:pt x="89" y="121"/>
                    </a:lnTo>
                    <a:lnTo>
                      <a:pt x="87" y="122"/>
                    </a:lnTo>
                    <a:lnTo>
                      <a:pt x="84" y="123"/>
                    </a:lnTo>
                    <a:lnTo>
                      <a:pt x="81" y="124"/>
                    </a:lnTo>
                    <a:lnTo>
                      <a:pt x="77" y="125"/>
                    </a:lnTo>
                    <a:lnTo>
                      <a:pt x="74" y="125"/>
                    </a:lnTo>
                    <a:lnTo>
                      <a:pt x="71" y="126"/>
                    </a:lnTo>
                    <a:lnTo>
                      <a:pt x="68" y="126"/>
                    </a:lnTo>
                    <a:lnTo>
                      <a:pt x="65" y="126"/>
                    </a:lnTo>
                    <a:close/>
                  </a:path>
                </a:pathLst>
              </a:custGeom>
              <a:solidFill>
                <a:srgbClr val="02703F"/>
              </a:solidFill>
              <a:ln w="9525">
                <a:noFill/>
                <a:round/>
                <a:headEnd/>
                <a:tailEnd/>
              </a:ln>
            </p:spPr>
            <p:txBody>
              <a:bodyPr/>
              <a:lstStyle/>
              <a:p>
                <a:endParaRPr lang="en-US"/>
              </a:p>
            </p:txBody>
          </p:sp>
          <p:sp>
            <p:nvSpPr>
              <p:cNvPr id="417" name="Freeform 178"/>
              <p:cNvSpPr>
                <a:spLocks noEditPoints="1"/>
              </p:cNvSpPr>
              <p:nvPr/>
            </p:nvSpPr>
            <p:spPr bwMode="gray">
              <a:xfrm>
                <a:off x="1616" y="2775"/>
                <a:ext cx="64" cy="59"/>
              </a:xfrm>
              <a:custGeom>
                <a:avLst/>
                <a:gdLst>
                  <a:gd name="T0" fmla="*/ 1 w 64"/>
                  <a:gd name="T1" fmla="*/ 44 h 59"/>
                  <a:gd name="T2" fmla="*/ 4 w 64"/>
                  <a:gd name="T3" fmla="*/ 36 h 59"/>
                  <a:gd name="T4" fmla="*/ 9 w 64"/>
                  <a:gd name="T5" fmla="*/ 30 h 59"/>
                  <a:gd name="T6" fmla="*/ 14 w 64"/>
                  <a:gd name="T7" fmla="*/ 25 h 59"/>
                  <a:gd name="T8" fmla="*/ 23 w 64"/>
                  <a:gd name="T9" fmla="*/ 20 h 59"/>
                  <a:gd name="T10" fmla="*/ 31 w 64"/>
                  <a:gd name="T11" fmla="*/ 17 h 59"/>
                  <a:gd name="T12" fmla="*/ 41 w 64"/>
                  <a:gd name="T13" fmla="*/ 15 h 59"/>
                  <a:gd name="T14" fmla="*/ 54 w 64"/>
                  <a:gd name="T15" fmla="*/ 15 h 59"/>
                  <a:gd name="T16" fmla="*/ 59 w 64"/>
                  <a:gd name="T17" fmla="*/ 12 h 59"/>
                  <a:gd name="T18" fmla="*/ 56 w 64"/>
                  <a:gd name="T19" fmla="*/ 9 h 59"/>
                  <a:gd name="T20" fmla="*/ 53 w 64"/>
                  <a:gd name="T21" fmla="*/ 6 h 59"/>
                  <a:gd name="T22" fmla="*/ 49 w 64"/>
                  <a:gd name="T23" fmla="*/ 4 h 59"/>
                  <a:gd name="T24" fmla="*/ 45 w 64"/>
                  <a:gd name="T25" fmla="*/ 2 h 59"/>
                  <a:gd name="T26" fmla="*/ 40 w 64"/>
                  <a:gd name="T27" fmla="*/ 1 h 59"/>
                  <a:gd name="T28" fmla="*/ 36 w 64"/>
                  <a:gd name="T29" fmla="*/ 0 h 59"/>
                  <a:gd name="T30" fmla="*/ 31 w 64"/>
                  <a:gd name="T31" fmla="*/ 0 h 59"/>
                  <a:gd name="T32" fmla="*/ 0 w 64"/>
                  <a:gd name="T33" fmla="*/ 0 h 59"/>
                  <a:gd name="T34" fmla="*/ 58 w 64"/>
                  <a:gd name="T35" fmla="*/ 17 h 59"/>
                  <a:gd name="T36" fmla="*/ 54 w 64"/>
                  <a:gd name="T37" fmla="*/ 17 h 59"/>
                  <a:gd name="T38" fmla="*/ 49 w 64"/>
                  <a:gd name="T39" fmla="*/ 18 h 59"/>
                  <a:gd name="T40" fmla="*/ 45 w 64"/>
                  <a:gd name="T41" fmla="*/ 19 h 59"/>
                  <a:gd name="T42" fmla="*/ 40 w 64"/>
                  <a:gd name="T43" fmla="*/ 20 h 59"/>
                  <a:gd name="T44" fmla="*/ 36 w 64"/>
                  <a:gd name="T45" fmla="*/ 22 h 59"/>
                  <a:gd name="T46" fmla="*/ 33 w 64"/>
                  <a:gd name="T47" fmla="*/ 25 h 59"/>
                  <a:gd name="T48" fmla="*/ 29 w 64"/>
                  <a:gd name="T49" fmla="*/ 28 h 59"/>
                  <a:gd name="T50" fmla="*/ 26 w 64"/>
                  <a:gd name="T51" fmla="*/ 31 h 59"/>
                  <a:gd name="T52" fmla="*/ 24 w 64"/>
                  <a:gd name="T53" fmla="*/ 35 h 59"/>
                  <a:gd name="T54" fmla="*/ 22 w 64"/>
                  <a:gd name="T55" fmla="*/ 39 h 59"/>
                  <a:gd name="T56" fmla="*/ 21 w 64"/>
                  <a:gd name="T57" fmla="*/ 43 h 59"/>
                  <a:gd name="T58" fmla="*/ 22 w 64"/>
                  <a:gd name="T59" fmla="*/ 48 h 59"/>
                  <a:gd name="T60" fmla="*/ 23 w 64"/>
                  <a:gd name="T61" fmla="*/ 51 h 59"/>
                  <a:gd name="T62" fmla="*/ 26 w 64"/>
                  <a:gd name="T63" fmla="*/ 54 h 59"/>
                  <a:gd name="T64" fmla="*/ 29 w 64"/>
                  <a:gd name="T65" fmla="*/ 57 h 59"/>
                  <a:gd name="T66" fmla="*/ 33 w 64"/>
                  <a:gd name="T67" fmla="*/ 58 h 59"/>
                  <a:gd name="T68" fmla="*/ 37 w 64"/>
                  <a:gd name="T69" fmla="*/ 59 h 59"/>
                  <a:gd name="T70" fmla="*/ 41 w 64"/>
                  <a:gd name="T71" fmla="*/ 59 h 59"/>
                  <a:gd name="T72" fmla="*/ 46 w 64"/>
                  <a:gd name="T73" fmla="*/ 58 h 59"/>
                  <a:gd name="T74" fmla="*/ 50 w 64"/>
                  <a:gd name="T75" fmla="*/ 57 h 59"/>
                  <a:gd name="T76" fmla="*/ 53 w 64"/>
                  <a:gd name="T77" fmla="*/ 55 h 59"/>
                  <a:gd name="T78" fmla="*/ 57 w 64"/>
                  <a:gd name="T79" fmla="*/ 52 h 59"/>
                  <a:gd name="T80" fmla="*/ 59 w 64"/>
                  <a:gd name="T81" fmla="*/ 49 h 59"/>
                  <a:gd name="T82" fmla="*/ 61 w 64"/>
                  <a:gd name="T83" fmla="*/ 46 h 59"/>
                  <a:gd name="T84" fmla="*/ 63 w 64"/>
                  <a:gd name="T85" fmla="*/ 42 h 59"/>
                  <a:gd name="T86" fmla="*/ 64 w 64"/>
                  <a:gd name="T87" fmla="*/ 38 h 59"/>
                  <a:gd name="T88" fmla="*/ 64 w 64"/>
                  <a:gd name="T89" fmla="*/ 33 h 59"/>
                  <a:gd name="T90" fmla="*/ 64 w 64"/>
                  <a:gd name="T91" fmla="*/ 29 h 59"/>
                  <a:gd name="T92" fmla="*/ 63 w 64"/>
                  <a:gd name="T93" fmla="*/ 25 h 59"/>
                  <a:gd name="T94" fmla="*/ 62 w 64"/>
                  <a:gd name="T95" fmla="*/ 21 h 59"/>
                  <a:gd name="T96" fmla="*/ 61 w 64"/>
                  <a:gd name="T97" fmla="*/ 18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59"/>
                  <a:gd name="T149" fmla="*/ 64 w 64"/>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59">
                    <a:moveTo>
                      <a:pt x="0" y="0"/>
                    </a:moveTo>
                    <a:lnTo>
                      <a:pt x="0" y="47"/>
                    </a:lnTo>
                    <a:lnTo>
                      <a:pt x="1" y="45"/>
                    </a:lnTo>
                    <a:lnTo>
                      <a:pt x="1" y="44"/>
                    </a:lnTo>
                    <a:lnTo>
                      <a:pt x="2" y="42"/>
                    </a:lnTo>
                    <a:lnTo>
                      <a:pt x="2" y="40"/>
                    </a:lnTo>
                    <a:lnTo>
                      <a:pt x="3" y="39"/>
                    </a:lnTo>
                    <a:lnTo>
                      <a:pt x="4" y="36"/>
                    </a:lnTo>
                    <a:lnTo>
                      <a:pt x="5" y="35"/>
                    </a:lnTo>
                    <a:lnTo>
                      <a:pt x="6" y="33"/>
                    </a:lnTo>
                    <a:lnTo>
                      <a:pt x="7" y="31"/>
                    </a:lnTo>
                    <a:lnTo>
                      <a:pt x="9" y="30"/>
                    </a:lnTo>
                    <a:lnTo>
                      <a:pt x="10" y="29"/>
                    </a:lnTo>
                    <a:lnTo>
                      <a:pt x="11" y="27"/>
                    </a:lnTo>
                    <a:lnTo>
                      <a:pt x="13" y="26"/>
                    </a:lnTo>
                    <a:lnTo>
                      <a:pt x="14" y="25"/>
                    </a:lnTo>
                    <a:lnTo>
                      <a:pt x="16" y="23"/>
                    </a:lnTo>
                    <a:lnTo>
                      <a:pt x="18" y="22"/>
                    </a:lnTo>
                    <a:lnTo>
                      <a:pt x="21" y="21"/>
                    </a:lnTo>
                    <a:lnTo>
                      <a:pt x="23" y="20"/>
                    </a:lnTo>
                    <a:lnTo>
                      <a:pt x="25" y="19"/>
                    </a:lnTo>
                    <a:lnTo>
                      <a:pt x="27" y="18"/>
                    </a:lnTo>
                    <a:lnTo>
                      <a:pt x="29" y="18"/>
                    </a:lnTo>
                    <a:lnTo>
                      <a:pt x="31" y="17"/>
                    </a:lnTo>
                    <a:lnTo>
                      <a:pt x="34" y="16"/>
                    </a:lnTo>
                    <a:lnTo>
                      <a:pt x="36" y="16"/>
                    </a:lnTo>
                    <a:lnTo>
                      <a:pt x="39" y="15"/>
                    </a:lnTo>
                    <a:lnTo>
                      <a:pt x="41" y="15"/>
                    </a:lnTo>
                    <a:lnTo>
                      <a:pt x="45" y="15"/>
                    </a:lnTo>
                    <a:lnTo>
                      <a:pt x="48" y="15"/>
                    </a:lnTo>
                    <a:lnTo>
                      <a:pt x="51" y="15"/>
                    </a:lnTo>
                    <a:lnTo>
                      <a:pt x="54" y="15"/>
                    </a:lnTo>
                    <a:lnTo>
                      <a:pt x="57" y="15"/>
                    </a:lnTo>
                    <a:lnTo>
                      <a:pt x="60" y="15"/>
                    </a:lnTo>
                    <a:lnTo>
                      <a:pt x="59" y="14"/>
                    </a:lnTo>
                    <a:lnTo>
                      <a:pt x="59" y="12"/>
                    </a:lnTo>
                    <a:lnTo>
                      <a:pt x="58" y="11"/>
                    </a:lnTo>
                    <a:lnTo>
                      <a:pt x="57" y="10"/>
                    </a:lnTo>
                    <a:lnTo>
                      <a:pt x="56" y="10"/>
                    </a:lnTo>
                    <a:lnTo>
                      <a:pt x="56" y="9"/>
                    </a:lnTo>
                    <a:lnTo>
                      <a:pt x="55" y="8"/>
                    </a:lnTo>
                    <a:lnTo>
                      <a:pt x="54" y="7"/>
                    </a:lnTo>
                    <a:lnTo>
                      <a:pt x="53" y="7"/>
                    </a:lnTo>
                    <a:lnTo>
                      <a:pt x="53" y="6"/>
                    </a:lnTo>
                    <a:lnTo>
                      <a:pt x="52" y="6"/>
                    </a:lnTo>
                    <a:lnTo>
                      <a:pt x="51" y="5"/>
                    </a:lnTo>
                    <a:lnTo>
                      <a:pt x="50" y="5"/>
                    </a:lnTo>
                    <a:lnTo>
                      <a:pt x="49" y="4"/>
                    </a:lnTo>
                    <a:lnTo>
                      <a:pt x="48" y="4"/>
                    </a:lnTo>
                    <a:lnTo>
                      <a:pt x="47" y="3"/>
                    </a:lnTo>
                    <a:lnTo>
                      <a:pt x="46" y="3"/>
                    </a:lnTo>
                    <a:lnTo>
                      <a:pt x="45"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7"/>
                    </a:lnTo>
                    <a:lnTo>
                      <a:pt x="29" y="28"/>
                    </a:lnTo>
                    <a:lnTo>
                      <a:pt x="28" y="29"/>
                    </a:lnTo>
                    <a:lnTo>
                      <a:pt x="27" y="30"/>
                    </a:lnTo>
                    <a:lnTo>
                      <a:pt x="26" y="31"/>
                    </a:lnTo>
                    <a:lnTo>
                      <a:pt x="26" y="32"/>
                    </a:lnTo>
                    <a:lnTo>
                      <a:pt x="25" y="33"/>
                    </a:lnTo>
                    <a:lnTo>
                      <a:pt x="24" y="34"/>
                    </a:lnTo>
                    <a:lnTo>
                      <a:pt x="24" y="35"/>
                    </a:lnTo>
                    <a:lnTo>
                      <a:pt x="23" y="36"/>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29" y="57"/>
                    </a:lnTo>
                    <a:lnTo>
                      <a:pt x="30" y="57"/>
                    </a:lnTo>
                    <a:lnTo>
                      <a:pt x="31" y="57"/>
                    </a:lnTo>
                    <a:lnTo>
                      <a:pt x="32" y="58"/>
                    </a:lnTo>
                    <a:lnTo>
                      <a:pt x="33" y="58"/>
                    </a:lnTo>
                    <a:lnTo>
                      <a:pt x="34" y="58"/>
                    </a:lnTo>
                    <a:lnTo>
                      <a:pt x="35" y="59"/>
                    </a:lnTo>
                    <a:lnTo>
                      <a:pt x="36" y="59"/>
                    </a:lnTo>
                    <a:lnTo>
                      <a:pt x="37" y="59"/>
                    </a:lnTo>
                    <a:lnTo>
                      <a:pt x="38" y="59"/>
                    </a:lnTo>
                    <a:lnTo>
                      <a:pt x="39" y="59"/>
                    </a:lnTo>
                    <a:lnTo>
                      <a:pt x="40" y="59"/>
                    </a:lnTo>
                    <a:lnTo>
                      <a:pt x="41" y="59"/>
                    </a:lnTo>
                    <a:lnTo>
                      <a:pt x="42" y="59"/>
                    </a:lnTo>
                    <a:lnTo>
                      <a:pt x="43" y="59"/>
                    </a:lnTo>
                    <a:lnTo>
                      <a:pt x="45" y="58"/>
                    </a:lnTo>
                    <a:lnTo>
                      <a:pt x="46" y="58"/>
                    </a:lnTo>
                    <a:lnTo>
                      <a:pt x="47" y="58"/>
                    </a:lnTo>
                    <a:lnTo>
                      <a:pt x="48" y="58"/>
                    </a:lnTo>
                    <a:lnTo>
                      <a:pt x="49" y="57"/>
                    </a:lnTo>
                    <a:lnTo>
                      <a:pt x="50" y="57"/>
                    </a:lnTo>
                    <a:lnTo>
                      <a:pt x="51" y="56"/>
                    </a:lnTo>
                    <a:lnTo>
                      <a:pt x="52" y="56"/>
                    </a:lnTo>
                    <a:lnTo>
                      <a:pt x="53" y="55"/>
                    </a:lnTo>
                    <a:lnTo>
                      <a:pt x="54" y="54"/>
                    </a:lnTo>
                    <a:lnTo>
                      <a:pt x="55" y="54"/>
                    </a:lnTo>
                    <a:lnTo>
                      <a:pt x="56" y="53"/>
                    </a:lnTo>
                    <a:lnTo>
                      <a:pt x="57" y="52"/>
                    </a:lnTo>
                    <a:lnTo>
                      <a:pt x="58" y="51"/>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6"/>
                    </a:lnTo>
                    <a:lnTo>
                      <a:pt x="64" y="35"/>
                    </a:lnTo>
                    <a:lnTo>
                      <a:pt x="64" y="34"/>
                    </a:lnTo>
                    <a:lnTo>
                      <a:pt x="64" y="33"/>
                    </a:lnTo>
                    <a:lnTo>
                      <a:pt x="64" y="32"/>
                    </a:lnTo>
                    <a:lnTo>
                      <a:pt x="64" y="31"/>
                    </a:lnTo>
                    <a:lnTo>
                      <a:pt x="64" y="30"/>
                    </a:lnTo>
                    <a:lnTo>
                      <a:pt x="64" y="29"/>
                    </a:lnTo>
                    <a:lnTo>
                      <a:pt x="64" y="28"/>
                    </a:lnTo>
                    <a:lnTo>
                      <a:pt x="64" y="27"/>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sp>
          <p:nvSpPr>
            <p:cNvPr id="415" name="Freeform 181"/>
            <p:cNvSpPr>
              <a:spLocks noEditPoints="1"/>
            </p:cNvSpPr>
            <p:nvPr/>
          </p:nvSpPr>
          <p:spPr bwMode="gray">
            <a:xfrm>
              <a:off x="3665091" y="4140353"/>
              <a:ext cx="97117" cy="93711"/>
            </a:xfrm>
            <a:custGeom>
              <a:avLst/>
              <a:gdLst>
                <a:gd name="T0" fmla="*/ 1 w 65"/>
                <a:gd name="T1" fmla="*/ 44 h 60"/>
                <a:gd name="T2" fmla="*/ 4 w 65"/>
                <a:gd name="T3" fmla="*/ 37 h 60"/>
                <a:gd name="T4" fmla="*/ 10 w 65"/>
                <a:gd name="T5" fmla="*/ 30 h 60"/>
                <a:gd name="T6" fmla="*/ 15 w 65"/>
                <a:gd name="T7" fmla="*/ 25 h 60"/>
                <a:gd name="T8" fmla="*/ 23 w 65"/>
                <a:gd name="T9" fmla="*/ 20 h 60"/>
                <a:gd name="T10" fmla="*/ 31 w 65"/>
                <a:gd name="T11" fmla="*/ 17 h 60"/>
                <a:gd name="T12" fmla="*/ 42 w 65"/>
                <a:gd name="T13" fmla="*/ 15 h 60"/>
                <a:gd name="T14" fmla="*/ 54 w 65"/>
                <a:gd name="T15" fmla="*/ 15 h 60"/>
                <a:gd name="T16" fmla="*/ 60 w 65"/>
                <a:gd name="T17" fmla="*/ 13 h 60"/>
                <a:gd name="T18" fmla="*/ 57 w 65"/>
                <a:gd name="T19" fmla="*/ 9 h 60"/>
                <a:gd name="T20" fmla="*/ 53 w 65"/>
                <a:gd name="T21" fmla="*/ 6 h 60"/>
                <a:gd name="T22" fmla="*/ 49 w 65"/>
                <a:gd name="T23" fmla="*/ 4 h 60"/>
                <a:gd name="T24" fmla="*/ 45 w 65"/>
                <a:gd name="T25" fmla="*/ 2 h 60"/>
                <a:gd name="T26" fmla="*/ 41 w 65"/>
                <a:gd name="T27" fmla="*/ 1 h 60"/>
                <a:gd name="T28" fmla="*/ 37 w 65"/>
                <a:gd name="T29" fmla="*/ 0 h 60"/>
                <a:gd name="T30" fmla="*/ 31 w 65"/>
                <a:gd name="T31" fmla="*/ 0 h 60"/>
                <a:gd name="T32" fmla="*/ 0 w 65"/>
                <a:gd name="T33" fmla="*/ 0 h 60"/>
                <a:gd name="T34" fmla="*/ 59 w 65"/>
                <a:gd name="T35" fmla="*/ 17 h 60"/>
                <a:gd name="T36" fmla="*/ 54 w 65"/>
                <a:gd name="T37" fmla="*/ 17 h 60"/>
                <a:gd name="T38" fmla="*/ 49 w 65"/>
                <a:gd name="T39" fmla="*/ 18 h 60"/>
                <a:gd name="T40" fmla="*/ 45 w 65"/>
                <a:gd name="T41" fmla="*/ 19 h 60"/>
                <a:gd name="T42" fmla="*/ 41 w 65"/>
                <a:gd name="T43" fmla="*/ 20 h 60"/>
                <a:gd name="T44" fmla="*/ 37 w 65"/>
                <a:gd name="T45" fmla="*/ 22 h 60"/>
                <a:gd name="T46" fmla="*/ 34 w 65"/>
                <a:gd name="T47" fmla="*/ 25 h 60"/>
                <a:gd name="T48" fmla="*/ 29 w 65"/>
                <a:gd name="T49" fmla="*/ 28 h 60"/>
                <a:gd name="T50" fmla="*/ 26 w 65"/>
                <a:gd name="T51" fmla="*/ 31 h 60"/>
                <a:gd name="T52" fmla="*/ 24 w 65"/>
                <a:gd name="T53" fmla="*/ 36 h 60"/>
                <a:gd name="T54" fmla="*/ 22 w 65"/>
                <a:gd name="T55" fmla="*/ 39 h 60"/>
                <a:gd name="T56" fmla="*/ 21 w 65"/>
                <a:gd name="T57" fmla="*/ 43 h 60"/>
                <a:gd name="T58" fmla="*/ 22 w 65"/>
                <a:gd name="T59" fmla="*/ 48 h 60"/>
                <a:gd name="T60" fmla="*/ 23 w 65"/>
                <a:gd name="T61" fmla="*/ 51 h 60"/>
                <a:gd name="T62" fmla="*/ 26 w 65"/>
                <a:gd name="T63" fmla="*/ 54 h 60"/>
                <a:gd name="T64" fmla="*/ 29 w 65"/>
                <a:gd name="T65" fmla="*/ 57 h 60"/>
                <a:gd name="T66" fmla="*/ 34 w 65"/>
                <a:gd name="T67" fmla="*/ 58 h 60"/>
                <a:gd name="T68" fmla="*/ 38 w 65"/>
                <a:gd name="T69" fmla="*/ 60 h 60"/>
                <a:gd name="T70" fmla="*/ 42 w 65"/>
                <a:gd name="T71" fmla="*/ 60 h 60"/>
                <a:gd name="T72" fmla="*/ 46 w 65"/>
                <a:gd name="T73" fmla="*/ 58 h 60"/>
                <a:gd name="T74" fmla="*/ 50 w 65"/>
                <a:gd name="T75" fmla="*/ 57 h 60"/>
                <a:gd name="T76" fmla="*/ 53 w 65"/>
                <a:gd name="T77" fmla="*/ 55 h 60"/>
                <a:gd name="T78" fmla="*/ 58 w 65"/>
                <a:gd name="T79" fmla="*/ 52 h 60"/>
                <a:gd name="T80" fmla="*/ 60 w 65"/>
                <a:gd name="T81" fmla="*/ 49 h 60"/>
                <a:gd name="T82" fmla="*/ 62 w 65"/>
                <a:gd name="T83" fmla="*/ 46 h 60"/>
                <a:gd name="T84" fmla="*/ 64 w 65"/>
                <a:gd name="T85" fmla="*/ 42 h 60"/>
                <a:gd name="T86" fmla="*/ 65 w 65"/>
                <a:gd name="T87" fmla="*/ 38 h 60"/>
                <a:gd name="T88" fmla="*/ 65 w 65"/>
                <a:gd name="T89" fmla="*/ 33 h 60"/>
                <a:gd name="T90" fmla="*/ 65 w 65"/>
                <a:gd name="T91" fmla="*/ 29 h 60"/>
                <a:gd name="T92" fmla="*/ 64 w 65"/>
                <a:gd name="T93" fmla="*/ 25 h 60"/>
                <a:gd name="T94" fmla="*/ 63 w 65"/>
                <a:gd name="T95" fmla="*/ 21 h 60"/>
                <a:gd name="T96" fmla="*/ 62 w 65"/>
                <a:gd name="T97" fmla="*/ 18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6" y="33"/>
                  </a:lnTo>
                  <a:lnTo>
                    <a:pt x="8" y="31"/>
                  </a:lnTo>
                  <a:lnTo>
                    <a:pt x="10" y="30"/>
                  </a:lnTo>
                  <a:lnTo>
                    <a:pt x="11" y="29"/>
                  </a:lnTo>
                  <a:lnTo>
                    <a:pt x="12" y="27"/>
                  </a:lnTo>
                  <a:lnTo>
                    <a:pt x="14" y="26"/>
                  </a:lnTo>
                  <a:lnTo>
                    <a:pt x="15" y="25"/>
                  </a:lnTo>
                  <a:lnTo>
                    <a:pt x="17" y="23"/>
                  </a:lnTo>
                  <a:lnTo>
                    <a:pt x="19" y="22"/>
                  </a:lnTo>
                  <a:lnTo>
                    <a:pt x="21" y="21"/>
                  </a:lnTo>
                  <a:lnTo>
                    <a:pt x="23" y="20"/>
                  </a:lnTo>
                  <a:lnTo>
                    <a:pt x="25" y="19"/>
                  </a:lnTo>
                  <a:lnTo>
                    <a:pt x="27" y="18"/>
                  </a:lnTo>
                  <a:lnTo>
                    <a:pt x="29" y="18"/>
                  </a:lnTo>
                  <a:lnTo>
                    <a:pt x="31" y="17"/>
                  </a:lnTo>
                  <a:lnTo>
                    <a:pt x="35" y="16"/>
                  </a:lnTo>
                  <a:lnTo>
                    <a:pt x="37" y="16"/>
                  </a:lnTo>
                  <a:lnTo>
                    <a:pt x="40" y="15"/>
                  </a:lnTo>
                  <a:lnTo>
                    <a:pt x="42" y="15"/>
                  </a:lnTo>
                  <a:lnTo>
                    <a:pt x="45" y="15"/>
                  </a:lnTo>
                  <a:lnTo>
                    <a:pt x="48" y="15"/>
                  </a:lnTo>
                  <a:lnTo>
                    <a:pt x="51" y="15"/>
                  </a:lnTo>
                  <a:lnTo>
                    <a:pt x="54" y="15"/>
                  </a:lnTo>
                  <a:lnTo>
                    <a:pt x="58" y="15"/>
                  </a:lnTo>
                  <a:lnTo>
                    <a:pt x="61" y="15"/>
                  </a:lnTo>
                  <a:lnTo>
                    <a:pt x="60" y="14"/>
                  </a:lnTo>
                  <a:lnTo>
                    <a:pt x="60" y="13"/>
                  </a:lnTo>
                  <a:lnTo>
                    <a:pt x="59" y="12"/>
                  </a:lnTo>
                  <a:lnTo>
                    <a:pt x="58" y="10"/>
                  </a:lnTo>
                  <a:lnTo>
                    <a:pt x="57" y="10"/>
                  </a:lnTo>
                  <a:lnTo>
                    <a:pt x="57" y="9"/>
                  </a:lnTo>
                  <a:lnTo>
                    <a:pt x="55" y="8"/>
                  </a:lnTo>
                  <a:lnTo>
                    <a:pt x="54" y="7"/>
                  </a:lnTo>
                  <a:lnTo>
                    <a:pt x="53" y="7"/>
                  </a:lnTo>
                  <a:lnTo>
                    <a:pt x="53" y="6"/>
                  </a:lnTo>
                  <a:lnTo>
                    <a:pt x="52" y="6"/>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1" y="0"/>
                  </a:lnTo>
                  <a:lnTo>
                    <a:pt x="30" y="0"/>
                  </a:lnTo>
                  <a:lnTo>
                    <a:pt x="28" y="0"/>
                  </a:lnTo>
                  <a:lnTo>
                    <a:pt x="0" y="0"/>
                  </a:lnTo>
                  <a:close/>
                  <a:moveTo>
                    <a:pt x="62" y="17"/>
                  </a:moveTo>
                  <a:lnTo>
                    <a:pt x="61" y="17"/>
                  </a:lnTo>
                  <a:lnTo>
                    <a:pt x="60" y="17"/>
                  </a:lnTo>
                  <a:lnTo>
                    <a:pt x="59" y="17"/>
                  </a:lnTo>
                  <a:lnTo>
                    <a:pt x="58" y="17"/>
                  </a:lnTo>
                  <a:lnTo>
                    <a:pt x="57"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6" y="23"/>
                  </a:lnTo>
                  <a:lnTo>
                    <a:pt x="35" y="24"/>
                  </a:lnTo>
                  <a:lnTo>
                    <a:pt x="34" y="25"/>
                  </a:lnTo>
                  <a:lnTo>
                    <a:pt x="33" y="26"/>
                  </a:lnTo>
                  <a:lnTo>
                    <a:pt x="31" y="26"/>
                  </a:lnTo>
                  <a:lnTo>
                    <a:pt x="30" y="27"/>
                  </a:lnTo>
                  <a:lnTo>
                    <a:pt x="29" y="28"/>
                  </a:lnTo>
                  <a:lnTo>
                    <a:pt x="28" y="29"/>
                  </a:lnTo>
                  <a:lnTo>
                    <a:pt x="27" y="30"/>
                  </a:lnTo>
                  <a:lnTo>
                    <a:pt x="26" y="31"/>
                  </a:lnTo>
                  <a:lnTo>
                    <a:pt x="26" y="32"/>
                  </a:lnTo>
                  <a:lnTo>
                    <a:pt x="25" y="33"/>
                  </a:lnTo>
                  <a:lnTo>
                    <a:pt x="24" y="34"/>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29" y="57"/>
                  </a:lnTo>
                  <a:lnTo>
                    <a:pt x="30" y="57"/>
                  </a:lnTo>
                  <a:lnTo>
                    <a:pt x="31" y="57"/>
                  </a:lnTo>
                  <a:lnTo>
                    <a:pt x="33" y="58"/>
                  </a:lnTo>
                  <a:lnTo>
                    <a:pt x="34" y="58"/>
                  </a:lnTo>
                  <a:lnTo>
                    <a:pt x="35" y="58"/>
                  </a:lnTo>
                  <a:lnTo>
                    <a:pt x="36" y="60"/>
                  </a:lnTo>
                  <a:lnTo>
                    <a:pt x="37" y="60"/>
                  </a:lnTo>
                  <a:lnTo>
                    <a:pt x="38" y="60"/>
                  </a:lnTo>
                  <a:lnTo>
                    <a:pt x="39" y="60"/>
                  </a:lnTo>
                  <a:lnTo>
                    <a:pt x="40" y="60"/>
                  </a:lnTo>
                  <a:lnTo>
                    <a:pt x="41" y="60"/>
                  </a:lnTo>
                  <a:lnTo>
                    <a:pt x="42" y="60"/>
                  </a:lnTo>
                  <a:lnTo>
                    <a:pt x="43" y="60"/>
                  </a:lnTo>
                  <a:lnTo>
                    <a:pt x="44" y="60"/>
                  </a:lnTo>
                  <a:lnTo>
                    <a:pt x="45" y="58"/>
                  </a:lnTo>
                  <a:lnTo>
                    <a:pt x="46" y="58"/>
                  </a:lnTo>
                  <a:lnTo>
                    <a:pt x="47" y="58"/>
                  </a:lnTo>
                  <a:lnTo>
                    <a:pt x="48" y="58"/>
                  </a:lnTo>
                  <a:lnTo>
                    <a:pt x="49" y="57"/>
                  </a:lnTo>
                  <a:lnTo>
                    <a:pt x="50" y="57"/>
                  </a:lnTo>
                  <a:lnTo>
                    <a:pt x="51" y="56"/>
                  </a:lnTo>
                  <a:lnTo>
                    <a:pt x="52" y="56"/>
                  </a:lnTo>
                  <a:lnTo>
                    <a:pt x="53" y="55"/>
                  </a:lnTo>
                  <a:lnTo>
                    <a:pt x="54" y="54"/>
                  </a:lnTo>
                  <a:lnTo>
                    <a:pt x="55" y="54"/>
                  </a:lnTo>
                  <a:lnTo>
                    <a:pt x="57" y="53"/>
                  </a:lnTo>
                  <a:lnTo>
                    <a:pt x="58" y="52"/>
                  </a:lnTo>
                  <a:lnTo>
                    <a:pt x="59" y="51"/>
                  </a:lnTo>
                  <a:lnTo>
                    <a:pt x="60" y="50"/>
                  </a:lnTo>
                  <a:lnTo>
                    <a:pt x="60"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4"/>
                  </a:lnTo>
                  <a:lnTo>
                    <a:pt x="65" y="33"/>
                  </a:lnTo>
                  <a:lnTo>
                    <a:pt x="65" y="32"/>
                  </a:lnTo>
                  <a:lnTo>
                    <a:pt x="65" y="31"/>
                  </a:lnTo>
                  <a:lnTo>
                    <a:pt x="65" y="30"/>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grpSp>
          <p:nvGrpSpPr>
            <p:cNvPr id="133" name="Group 190"/>
            <p:cNvGrpSpPr>
              <a:grpSpLocks/>
            </p:cNvGrpSpPr>
            <p:nvPr/>
          </p:nvGrpSpPr>
          <p:grpSpPr bwMode="auto">
            <a:xfrm>
              <a:off x="6799742" y="4226234"/>
              <a:ext cx="191247" cy="198353"/>
              <a:chOff x="4191" y="2544"/>
              <a:chExt cx="128" cy="127"/>
            </a:xfrm>
          </p:grpSpPr>
          <p:sp>
            <p:nvSpPr>
              <p:cNvPr id="410" name="Freeform 191"/>
              <p:cNvSpPr>
                <a:spLocks/>
              </p:cNvSpPr>
              <p:nvPr/>
            </p:nvSpPr>
            <p:spPr bwMode="gray">
              <a:xfrm>
                <a:off x="4191" y="2544"/>
                <a:ext cx="128" cy="127"/>
              </a:xfrm>
              <a:custGeom>
                <a:avLst/>
                <a:gdLst>
                  <a:gd name="T0" fmla="*/ 57 w 128"/>
                  <a:gd name="T1" fmla="*/ 127 h 127"/>
                  <a:gd name="T2" fmla="*/ 48 w 128"/>
                  <a:gd name="T3" fmla="*/ 125 h 127"/>
                  <a:gd name="T4" fmla="*/ 40 w 128"/>
                  <a:gd name="T5" fmla="*/ 121 h 127"/>
                  <a:gd name="T6" fmla="*/ 31 w 128"/>
                  <a:gd name="T7" fmla="*/ 117 h 127"/>
                  <a:gd name="T8" fmla="*/ 23 w 128"/>
                  <a:gd name="T9" fmla="*/ 112 h 127"/>
                  <a:gd name="T10" fmla="*/ 17 w 128"/>
                  <a:gd name="T11" fmla="*/ 106 h 127"/>
                  <a:gd name="T12" fmla="*/ 11 w 128"/>
                  <a:gd name="T13" fmla="*/ 98 h 127"/>
                  <a:gd name="T14" fmla="*/ 6 w 128"/>
                  <a:gd name="T15" fmla="*/ 91 h 127"/>
                  <a:gd name="T16" fmla="*/ 3 w 128"/>
                  <a:gd name="T17" fmla="*/ 82 h 127"/>
                  <a:gd name="T18" fmla="*/ 1 w 128"/>
                  <a:gd name="T19" fmla="*/ 73 h 127"/>
                  <a:gd name="T20" fmla="*/ 0 w 128"/>
                  <a:gd name="T21" fmla="*/ 63 h 127"/>
                  <a:gd name="T22" fmla="*/ 1 w 128"/>
                  <a:gd name="T23" fmla="*/ 54 h 127"/>
                  <a:gd name="T24" fmla="*/ 3 w 128"/>
                  <a:gd name="T25" fmla="*/ 45 h 127"/>
                  <a:gd name="T26" fmla="*/ 6 w 128"/>
                  <a:gd name="T27" fmla="*/ 36 h 127"/>
                  <a:gd name="T28" fmla="*/ 11 w 128"/>
                  <a:gd name="T29" fmla="*/ 29 h 127"/>
                  <a:gd name="T30" fmla="*/ 17 w 128"/>
                  <a:gd name="T31" fmla="*/ 21 h 127"/>
                  <a:gd name="T32" fmla="*/ 23 w 128"/>
                  <a:gd name="T33" fmla="*/ 15 h 127"/>
                  <a:gd name="T34" fmla="*/ 31 w 128"/>
                  <a:gd name="T35" fmla="*/ 10 h 127"/>
                  <a:gd name="T36" fmla="*/ 40 w 128"/>
                  <a:gd name="T37" fmla="*/ 6 h 127"/>
                  <a:gd name="T38" fmla="*/ 48 w 128"/>
                  <a:gd name="T39" fmla="*/ 2 h 127"/>
                  <a:gd name="T40" fmla="*/ 57 w 128"/>
                  <a:gd name="T41" fmla="*/ 0 h 127"/>
                  <a:gd name="T42" fmla="*/ 68 w 128"/>
                  <a:gd name="T43" fmla="*/ 0 h 127"/>
                  <a:gd name="T44" fmla="*/ 77 w 128"/>
                  <a:gd name="T45" fmla="*/ 1 h 127"/>
                  <a:gd name="T46" fmla="*/ 86 w 128"/>
                  <a:gd name="T47" fmla="*/ 5 h 127"/>
                  <a:gd name="T48" fmla="*/ 95 w 128"/>
                  <a:gd name="T49" fmla="*/ 8 h 127"/>
                  <a:gd name="T50" fmla="*/ 102 w 128"/>
                  <a:gd name="T51" fmla="*/ 13 h 127"/>
                  <a:gd name="T52" fmla="*/ 109 w 128"/>
                  <a:gd name="T53" fmla="*/ 19 h 127"/>
                  <a:gd name="T54" fmla="*/ 116 w 128"/>
                  <a:gd name="T55" fmla="*/ 25 h 127"/>
                  <a:gd name="T56" fmla="*/ 121 w 128"/>
                  <a:gd name="T57" fmla="*/ 34 h 127"/>
                  <a:gd name="T58" fmla="*/ 124 w 128"/>
                  <a:gd name="T59" fmla="*/ 42 h 127"/>
                  <a:gd name="T60" fmla="*/ 127 w 128"/>
                  <a:gd name="T61" fmla="*/ 50 h 127"/>
                  <a:gd name="T62" fmla="*/ 128 w 128"/>
                  <a:gd name="T63" fmla="*/ 60 h 127"/>
                  <a:gd name="T64" fmla="*/ 128 w 128"/>
                  <a:gd name="T65" fmla="*/ 70 h 127"/>
                  <a:gd name="T66" fmla="*/ 126 w 128"/>
                  <a:gd name="T67" fmla="*/ 80 h 127"/>
                  <a:gd name="T68" fmla="*/ 123 w 128"/>
                  <a:gd name="T69" fmla="*/ 88 h 127"/>
                  <a:gd name="T70" fmla="*/ 119 w 128"/>
                  <a:gd name="T71" fmla="*/ 96 h 127"/>
                  <a:gd name="T72" fmla="*/ 114 w 128"/>
                  <a:gd name="T73" fmla="*/ 104 h 127"/>
                  <a:gd name="T74" fmla="*/ 107 w 128"/>
                  <a:gd name="T75" fmla="*/ 110 h 127"/>
                  <a:gd name="T76" fmla="*/ 100 w 128"/>
                  <a:gd name="T77" fmla="*/ 116 h 127"/>
                  <a:gd name="T78" fmla="*/ 92 w 128"/>
                  <a:gd name="T79" fmla="*/ 120 h 127"/>
                  <a:gd name="T80" fmla="*/ 83 w 128"/>
                  <a:gd name="T81" fmla="*/ 123 h 127"/>
                  <a:gd name="T82" fmla="*/ 74 w 128"/>
                  <a:gd name="T83" fmla="*/ 126 h 127"/>
                  <a:gd name="T84" fmla="*/ 65 w 128"/>
                  <a:gd name="T85" fmla="*/ 127 h 1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7"/>
                  <a:gd name="T131" fmla="*/ 128 w 128"/>
                  <a:gd name="T132" fmla="*/ 127 h 12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7">
                    <a:moveTo>
                      <a:pt x="65" y="127"/>
                    </a:moveTo>
                    <a:lnTo>
                      <a:pt x="60" y="127"/>
                    </a:lnTo>
                    <a:lnTo>
                      <a:pt x="57" y="127"/>
                    </a:lnTo>
                    <a:lnTo>
                      <a:pt x="54" y="126"/>
                    </a:lnTo>
                    <a:lnTo>
                      <a:pt x="51" y="126"/>
                    </a:lnTo>
                    <a:lnTo>
                      <a:pt x="48" y="125"/>
                    </a:lnTo>
                    <a:lnTo>
                      <a:pt x="45" y="123"/>
                    </a:lnTo>
                    <a:lnTo>
                      <a:pt x="42" y="122"/>
                    </a:lnTo>
                    <a:lnTo>
                      <a:pt x="40" y="121"/>
                    </a:lnTo>
                    <a:lnTo>
                      <a:pt x="36" y="120"/>
                    </a:lnTo>
                    <a:lnTo>
                      <a:pt x="33" y="119"/>
                    </a:lnTo>
                    <a:lnTo>
                      <a:pt x="31" y="117"/>
                    </a:lnTo>
                    <a:lnTo>
                      <a:pt x="28" y="116"/>
                    </a:lnTo>
                    <a:lnTo>
                      <a:pt x="26" y="114"/>
                    </a:lnTo>
                    <a:lnTo>
                      <a:pt x="23" y="112"/>
                    </a:lnTo>
                    <a:lnTo>
                      <a:pt x="21" y="110"/>
                    </a:lnTo>
                    <a:lnTo>
                      <a:pt x="19" y="108"/>
                    </a:lnTo>
                    <a:lnTo>
                      <a:pt x="17" y="106"/>
                    </a:lnTo>
                    <a:lnTo>
                      <a:pt x="15" y="104"/>
                    </a:lnTo>
                    <a:lnTo>
                      <a:pt x="12" y="102"/>
                    </a:lnTo>
                    <a:lnTo>
                      <a:pt x="11" y="98"/>
                    </a:lnTo>
                    <a:lnTo>
                      <a:pt x="9" y="96"/>
                    </a:lnTo>
                    <a:lnTo>
                      <a:pt x="7" y="93"/>
                    </a:lnTo>
                    <a:lnTo>
                      <a:pt x="6" y="91"/>
                    </a:lnTo>
                    <a:lnTo>
                      <a:pt x="5" y="88"/>
                    </a:lnTo>
                    <a:lnTo>
                      <a:pt x="4" y="85"/>
                    </a:lnTo>
                    <a:lnTo>
                      <a:pt x="3" y="82"/>
                    </a:lnTo>
                    <a:lnTo>
                      <a:pt x="2" y="80"/>
                    </a:lnTo>
                    <a:lnTo>
                      <a:pt x="1" y="77"/>
                    </a:lnTo>
                    <a:lnTo>
                      <a:pt x="1" y="73"/>
                    </a:lnTo>
                    <a:lnTo>
                      <a:pt x="0" y="70"/>
                    </a:lnTo>
                    <a:lnTo>
                      <a:pt x="0" y="67"/>
                    </a:lnTo>
                    <a:lnTo>
                      <a:pt x="0" y="63"/>
                    </a:lnTo>
                    <a:lnTo>
                      <a:pt x="0" y="60"/>
                    </a:lnTo>
                    <a:lnTo>
                      <a:pt x="0" y="57"/>
                    </a:lnTo>
                    <a:lnTo>
                      <a:pt x="1" y="54"/>
                    </a:lnTo>
                    <a:lnTo>
                      <a:pt x="1" y="50"/>
                    </a:lnTo>
                    <a:lnTo>
                      <a:pt x="2" y="47"/>
                    </a:lnTo>
                    <a:lnTo>
                      <a:pt x="3" y="45"/>
                    </a:lnTo>
                    <a:lnTo>
                      <a:pt x="4" y="42"/>
                    </a:lnTo>
                    <a:lnTo>
                      <a:pt x="5" y="39"/>
                    </a:lnTo>
                    <a:lnTo>
                      <a:pt x="6" y="36"/>
                    </a:lnTo>
                    <a:lnTo>
                      <a:pt x="7" y="34"/>
                    </a:lnTo>
                    <a:lnTo>
                      <a:pt x="9" y="31"/>
                    </a:lnTo>
                    <a:lnTo>
                      <a:pt x="11" y="29"/>
                    </a:lnTo>
                    <a:lnTo>
                      <a:pt x="12" y="25"/>
                    </a:lnTo>
                    <a:lnTo>
                      <a:pt x="15" y="23"/>
                    </a:lnTo>
                    <a:lnTo>
                      <a:pt x="17" y="21"/>
                    </a:lnTo>
                    <a:lnTo>
                      <a:pt x="19" y="19"/>
                    </a:lnTo>
                    <a:lnTo>
                      <a:pt x="21" y="17"/>
                    </a:lnTo>
                    <a:lnTo>
                      <a:pt x="23" y="15"/>
                    </a:lnTo>
                    <a:lnTo>
                      <a:pt x="26" y="13"/>
                    </a:lnTo>
                    <a:lnTo>
                      <a:pt x="28" y="11"/>
                    </a:lnTo>
                    <a:lnTo>
                      <a:pt x="31" y="10"/>
                    </a:lnTo>
                    <a:lnTo>
                      <a:pt x="33" y="8"/>
                    </a:lnTo>
                    <a:lnTo>
                      <a:pt x="36" y="7"/>
                    </a:lnTo>
                    <a:lnTo>
                      <a:pt x="40" y="6"/>
                    </a:lnTo>
                    <a:lnTo>
                      <a:pt x="42" y="5"/>
                    </a:lnTo>
                    <a:lnTo>
                      <a:pt x="45" y="3"/>
                    </a:lnTo>
                    <a:lnTo>
                      <a:pt x="48" y="2"/>
                    </a:lnTo>
                    <a:lnTo>
                      <a:pt x="51" y="1"/>
                    </a:lnTo>
                    <a:lnTo>
                      <a:pt x="54" y="1"/>
                    </a:lnTo>
                    <a:lnTo>
                      <a:pt x="57" y="0"/>
                    </a:lnTo>
                    <a:lnTo>
                      <a:pt x="60" y="0"/>
                    </a:lnTo>
                    <a:lnTo>
                      <a:pt x="65" y="0"/>
                    </a:lnTo>
                    <a:lnTo>
                      <a:pt x="68" y="0"/>
                    </a:lnTo>
                    <a:lnTo>
                      <a:pt x="71" y="0"/>
                    </a:lnTo>
                    <a:lnTo>
                      <a:pt x="74" y="1"/>
                    </a:lnTo>
                    <a:lnTo>
                      <a:pt x="77" y="1"/>
                    </a:lnTo>
                    <a:lnTo>
                      <a:pt x="80" y="2"/>
                    </a:lnTo>
                    <a:lnTo>
                      <a:pt x="83" y="3"/>
                    </a:lnTo>
                    <a:lnTo>
                      <a:pt x="86" y="5"/>
                    </a:lnTo>
                    <a:lnTo>
                      <a:pt x="89" y="6"/>
                    </a:lnTo>
                    <a:lnTo>
                      <a:pt x="92" y="7"/>
                    </a:lnTo>
                    <a:lnTo>
                      <a:pt x="95" y="8"/>
                    </a:lnTo>
                    <a:lnTo>
                      <a:pt x="97" y="10"/>
                    </a:lnTo>
                    <a:lnTo>
                      <a:pt x="100" y="11"/>
                    </a:lnTo>
                    <a:lnTo>
                      <a:pt x="102" y="13"/>
                    </a:lnTo>
                    <a:lnTo>
                      <a:pt x="105" y="15"/>
                    </a:lnTo>
                    <a:lnTo>
                      <a:pt x="107" y="17"/>
                    </a:lnTo>
                    <a:lnTo>
                      <a:pt x="109" y="19"/>
                    </a:lnTo>
                    <a:lnTo>
                      <a:pt x="111" y="21"/>
                    </a:lnTo>
                    <a:lnTo>
                      <a:pt x="114" y="23"/>
                    </a:lnTo>
                    <a:lnTo>
                      <a:pt x="116" y="25"/>
                    </a:lnTo>
                    <a:lnTo>
                      <a:pt x="117" y="29"/>
                    </a:lnTo>
                    <a:lnTo>
                      <a:pt x="119" y="31"/>
                    </a:lnTo>
                    <a:lnTo>
                      <a:pt x="121" y="34"/>
                    </a:lnTo>
                    <a:lnTo>
                      <a:pt x="122" y="36"/>
                    </a:lnTo>
                    <a:lnTo>
                      <a:pt x="123" y="39"/>
                    </a:lnTo>
                    <a:lnTo>
                      <a:pt x="124" y="42"/>
                    </a:lnTo>
                    <a:lnTo>
                      <a:pt x="125" y="45"/>
                    </a:lnTo>
                    <a:lnTo>
                      <a:pt x="126" y="47"/>
                    </a:lnTo>
                    <a:lnTo>
                      <a:pt x="127" y="50"/>
                    </a:lnTo>
                    <a:lnTo>
                      <a:pt x="127" y="54"/>
                    </a:lnTo>
                    <a:lnTo>
                      <a:pt x="128" y="57"/>
                    </a:lnTo>
                    <a:lnTo>
                      <a:pt x="128" y="60"/>
                    </a:lnTo>
                    <a:lnTo>
                      <a:pt x="128" y="63"/>
                    </a:lnTo>
                    <a:lnTo>
                      <a:pt x="128" y="67"/>
                    </a:lnTo>
                    <a:lnTo>
                      <a:pt x="128" y="70"/>
                    </a:lnTo>
                    <a:lnTo>
                      <a:pt x="127" y="73"/>
                    </a:lnTo>
                    <a:lnTo>
                      <a:pt x="127" y="77"/>
                    </a:lnTo>
                    <a:lnTo>
                      <a:pt x="126" y="80"/>
                    </a:lnTo>
                    <a:lnTo>
                      <a:pt x="125" y="82"/>
                    </a:lnTo>
                    <a:lnTo>
                      <a:pt x="124" y="85"/>
                    </a:lnTo>
                    <a:lnTo>
                      <a:pt x="123" y="88"/>
                    </a:lnTo>
                    <a:lnTo>
                      <a:pt x="122" y="91"/>
                    </a:lnTo>
                    <a:lnTo>
                      <a:pt x="121" y="93"/>
                    </a:lnTo>
                    <a:lnTo>
                      <a:pt x="119" y="96"/>
                    </a:lnTo>
                    <a:lnTo>
                      <a:pt x="117" y="98"/>
                    </a:lnTo>
                    <a:lnTo>
                      <a:pt x="116" y="102"/>
                    </a:lnTo>
                    <a:lnTo>
                      <a:pt x="114" y="104"/>
                    </a:lnTo>
                    <a:lnTo>
                      <a:pt x="111" y="106"/>
                    </a:lnTo>
                    <a:lnTo>
                      <a:pt x="109" y="108"/>
                    </a:lnTo>
                    <a:lnTo>
                      <a:pt x="107" y="110"/>
                    </a:lnTo>
                    <a:lnTo>
                      <a:pt x="105" y="112"/>
                    </a:lnTo>
                    <a:lnTo>
                      <a:pt x="102" y="114"/>
                    </a:lnTo>
                    <a:lnTo>
                      <a:pt x="100" y="116"/>
                    </a:lnTo>
                    <a:lnTo>
                      <a:pt x="97" y="117"/>
                    </a:lnTo>
                    <a:lnTo>
                      <a:pt x="95" y="119"/>
                    </a:lnTo>
                    <a:lnTo>
                      <a:pt x="92" y="120"/>
                    </a:lnTo>
                    <a:lnTo>
                      <a:pt x="89" y="121"/>
                    </a:lnTo>
                    <a:lnTo>
                      <a:pt x="86" y="122"/>
                    </a:lnTo>
                    <a:lnTo>
                      <a:pt x="83" y="123"/>
                    </a:lnTo>
                    <a:lnTo>
                      <a:pt x="80" y="125"/>
                    </a:lnTo>
                    <a:lnTo>
                      <a:pt x="77" y="126"/>
                    </a:lnTo>
                    <a:lnTo>
                      <a:pt x="74" y="126"/>
                    </a:lnTo>
                    <a:lnTo>
                      <a:pt x="71" y="127"/>
                    </a:lnTo>
                    <a:lnTo>
                      <a:pt x="68" y="127"/>
                    </a:lnTo>
                    <a:lnTo>
                      <a:pt x="65" y="127"/>
                    </a:lnTo>
                    <a:close/>
                  </a:path>
                </a:pathLst>
              </a:custGeom>
              <a:solidFill>
                <a:srgbClr val="02703F"/>
              </a:solidFill>
              <a:ln w="9525">
                <a:noFill/>
                <a:round/>
                <a:headEnd/>
                <a:tailEnd/>
              </a:ln>
            </p:spPr>
            <p:txBody>
              <a:bodyPr/>
              <a:lstStyle/>
              <a:p>
                <a:endParaRPr lang="en-US"/>
              </a:p>
            </p:txBody>
          </p:sp>
          <p:sp>
            <p:nvSpPr>
              <p:cNvPr id="411" name="Freeform 192"/>
              <p:cNvSpPr>
                <a:spLocks noEditPoints="1"/>
              </p:cNvSpPr>
              <p:nvPr/>
            </p:nvSpPr>
            <p:spPr bwMode="gray">
              <a:xfrm>
                <a:off x="4225" y="2579"/>
                <a:ext cx="65" cy="59"/>
              </a:xfrm>
              <a:custGeom>
                <a:avLst/>
                <a:gdLst>
                  <a:gd name="T0" fmla="*/ 1 w 65"/>
                  <a:gd name="T1" fmla="*/ 44 h 59"/>
                  <a:gd name="T2" fmla="*/ 4 w 65"/>
                  <a:gd name="T3" fmla="*/ 36 h 59"/>
                  <a:gd name="T4" fmla="*/ 10 w 65"/>
                  <a:gd name="T5" fmla="*/ 30 h 59"/>
                  <a:gd name="T6" fmla="*/ 15 w 65"/>
                  <a:gd name="T7" fmla="*/ 25 h 59"/>
                  <a:gd name="T8" fmla="*/ 23 w 65"/>
                  <a:gd name="T9" fmla="*/ 20 h 59"/>
                  <a:gd name="T10" fmla="*/ 32 w 65"/>
                  <a:gd name="T11" fmla="*/ 16 h 59"/>
                  <a:gd name="T12" fmla="*/ 42 w 65"/>
                  <a:gd name="T13" fmla="*/ 14 h 59"/>
                  <a:gd name="T14" fmla="*/ 55 w 65"/>
                  <a:gd name="T15" fmla="*/ 14 h 59"/>
                  <a:gd name="T16" fmla="*/ 60 w 65"/>
                  <a:gd name="T17" fmla="*/ 12 h 59"/>
                  <a:gd name="T18" fmla="*/ 57 w 65"/>
                  <a:gd name="T19" fmla="*/ 9 h 59"/>
                  <a:gd name="T20" fmla="*/ 53 w 65"/>
                  <a:gd name="T21" fmla="*/ 6 h 59"/>
                  <a:gd name="T22" fmla="*/ 49 w 65"/>
                  <a:gd name="T23" fmla="*/ 4 h 59"/>
                  <a:gd name="T24" fmla="*/ 45 w 65"/>
                  <a:gd name="T25" fmla="*/ 2 h 59"/>
                  <a:gd name="T26" fmla="*/ 41 w 65"/>
                  <a:gd name="T27" fmla="*/ 1 h 59"/>
                  <a:gd name="T28" fmla="*/ 37 w 65"/>
                  <a:gd name="T29" fmla="*/ 0 h 59"/>
                  <a:gd name="T30" fmla="*/ 32 w 65"/>
                  <a:gd name="T31" fmla="*/ 0 h 59"/>
                  <a:gd name="T32" fmla="*/ 0 w 65"/>
                  <a:gd name="T33" fmla="*/ 0 h 59"/>
                  <a:gd name="T34" fmla="*/ 59 w 65"/>
                  <a:gd name="T35" fmla="*/ 16 h 59"/>
                  <a:gd name="T36" fmla="*/ 55 w 65"/>
                  <a:gd name="T37" fmla="*/ 16 h 59"/>
                  <a:gd name="T38" fmla="*/ 49 w 65"/>
                  <a:gd name="T39" fmla="*/ 18 h 59"/>
                  <a:gd name="T40" fmla="*/ 45 w 65"/>
                  <a:gd name="T41" fmla="*/ 19 h 59"/>
                  <a:gd name="T42" fmla="*/ 41 w 65"/>
                  <a:gd name="T43" fmla="*/ 20 h 59"/>
                  <a:gd name="T44" fmla="*/ 37 w 65"/>
                  <a:gd name="T45" fmla="*/ 22 h 59"/>
                  <a:gd name="T46" fmla="*/ 34 w 65"/>
                  <a:gd name="T47" fmla="*/ 25 h 59"/>
                  <a:gd name="T48" fmla="*/ 30 w 65"/>
                  <a:gd name="T49" fmla="*/ 28 h 59"/>
                  <a:gd name="T50" fmla="*/ 26 w 65"/>
                  <a:gd name="T51" fmla="*/ 31 h 59"/>
                  <a:gd name="T52" fmla="*/ 24 w 65"/>
                  <a:gd name="T53" fmla="*/ 35 h 59"/>
                  <a:gd name="T54" fmla="*/ 22 w 65"/>
                  <a:gd name="T55" fmla="*/ 38 h 59"/>
                  <a:gd name="T56" fmla="*/ 21 w 65"/>
                  <a:gd name="T57" fmla="*/ 43 h 59"/>
                  <a:gd name="T58" fmla="*/ 22 w 65"/>
                  <a:gd name="T59" fmla="*/ 48 h 59"/>
                  <a:gd name="T60" fmla="*/ 23 w 65"/>
                  <a:gd name="T61" fmla="*/ 51 h 59"/>
                  <a:gd name="T62" fmla="*/ 26 w 65"/>
                  <a:gd name="T63" fmla="*/ 54 h 59"/>
                  <a:gd name="T64" fmla="*/ 30 w 65"/>
                  <a:gd name="T65" fmla="*/ 57 h 59"/>
                  <a:gd name="T66" fmla="*/ 34 w 65"/>
                  <a:gd name="T67" fmla="*/ 58 h 59"/>
                  <a:gd name="T68" fmla="*/ 38 w 65"/>
                  <a:gd name="T69" fmla="*/ 59 h 59"/>
                  <a:gd name="T70" fmla="*/ 42 w 65"/>
                  <a:gd name="T71" fmla="*/ 59 h 59"/>
                  <a:gd name="T72" fmla="*/ 46 w 65"/>
                  <a:gd name="T73" fmla="*/ 58 h 59"/>
                  <a:gd name="T74" fmla="*/ 50 w 65"/>
                  <a:gd name="T75" fmla="*/ 57 h 59"/>
                  <a:gd name="T76" fmla="*/ 53 w 65"/>
                  <a:gd name="T77" fmla="*/ 55 h 59"/>
                  <a:gd name="T78" fmla="*/ 58 w 65"/>
                  <a:gd name="T79" fmla="*/ 52 h 59"/>
                  <a:gd name="T80" fmla="*/ 60 w 65"/>
                  <a:gd name="T81" fmla="*/ 49 h 59"/>
                  <a:gd name="T82" fmla="*/ 62 w 65"/>
                  <a:gd name="T83" fmla="*/ 46 h 59"/>
                  <a:gd name="T84" fmla="*/ 64 w 65"/>
                  <a:gd name="T85" fmla="*/ 42 h 59"/>
                  <a:gd name="T86" fmla="*/ 65 w 65"/>
                  <a:gd name="T87" fmla="*/ 37 h 59"/>
                  <a:gd name="T88" fmla="*/ 65 w 65"/>
                  <a:gd name="T89" fmla="*/ 33 h 59"/>
                  <a:gd name="T90" fmla="*/ 65 w 65"/>
                  <a:gd name="T91" fmla="*/ 29 h 59"/>
                  <a:gd name="T92" fmla="*/ 64 w 65"/>
                  <a:gd name="T93" fmla="*/ 25 h 59"/>
                  <a:gd name="T94" fmla="*/ 63 w 65"/>
                  <a:gd name="T95" fmla="*/ 21 h 59"/>
                  <a:gd name="T96" fmla="*/ 62 w 65"/>
                  <a:gd name="T97" fmla="*/ 18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59"/>
                  <a:gd name="T149" fmla="*/ 65 w 65"/>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59">
                    <a:moveTo>
                      <a:pt x="0" y="0"/>
                    </a:moveTo>
                    <a:lnTo>
                      <a:pt x="0" y="47"/>
                    </a:lnTo>
                    <a:lnTo>
                      <a:pt x="1" y="45"/>
                    </a:lnTo>
                    <a:lnTo>
                      <a:pt x="1" y="44"/>
                    </a:lnTo>
                    <a:lnTo>
                      <a:pt x="2" y="42"/>
                    </a:lnTo>
                    <a:lnTo>
                      <a:pt x="2" y="39"/>
                    </a:lnTo>
                    <a:lnTo>
                      <a:pt x="3" y="38"/>
                    </a:lnTo>
                    <a:lnTo>
                      <a:pt x="4" y="36"/>
                    </a:lnTo>
                    <a:lnTo>
                      <a:pt x="6" y="35"/>
                    </a:lnTo>
                    <a:lnTo>
                      <a:pt x="7" y="33"/>
                    </a:lnTo>
                    <a:lnTo>
                      <a:pt x="8" y="31"/>
                    </a:lnTo>
                    <a:lnTo>
                      <a:pt x="10" y="30"/>
                    </a:lnTo>
                    <a:lnTo>
                      <a:pt x="11" y="29"/>
                    </a:lnTo>
                    <a:lnTo>
                      <a:pt x="12" y="27"/>
                    </a:lnTo>
                    <a:lnTo>
                      <a:pt x="14" y="26"/>
                    </a:lnTo>
                    <a:lnTo>
                      <a:pt x="15" y="25"/>
                    </a:lnTo>
                    <a:lnTo>
                      <a:pt x="17" y="23"/>
                    </a:lnTo>
                    <a:lnTo>
                      <a:pt x="19" y="22"/>
                    </a:lnTo>
                    <a:lnTo>
                      <a:pt x="21" y="21"/>
                    </a:lnTo>
                    <a:lnTo>
                      <a:pt x="23" y="20"/>
                    </a:lnTo>
                    <a:lnTo>
                      <a:pt x="25" y="19"/>
                    </a:lnTo>
                    <a:lnTo>
                      <a:pt x="27" y="18"/>
                    </a:lnTo>
                    <a:lnTo>
                      <a:pt x="30" y="18"/>
                    </a:lnTo>
                    <a:lnTo>
                      <a:pt x="32" y="16"/>
                    </a:lnTo>
                    <a:lnTo>
                      <a:pt x="35" y="15"/>
                    </a:lnTo>
                    <a:lnTo>
                      <a:pt x="37" y="15"/>
                    </a:lnTo>
                    <a:lnTo>
                      <a:pt x="40" y="14"/>
                    </a:lnTo>
                    <a:lnTo>
                      <a:pt x="42" y="14"/>
                    </a:lnTo>
                    <a:lnTo>
                      <a:pt x="45" y="14"/>
                    </a:lnTo>
                    <a:lnTo>
                      <a:pt x="48" y="14"/>
                    </a:lnTo>
                    <a:lnTo>
                      <a:pt x="51" y="14"/>
                    </a:lnTo>
                    <a:lnTo>
                      <a:pt x="55" y="14"/>
                    </a:lnTo>
                    <a:lnTo>
                      <a:pt x="58" y="14"/>
                    </a:lnTo>
                    <a:lnTo>
                      <a:pt x="61" y="14"/>
                    </a:lnTo>
                    <a:lnTo>
                      <a:pt x="60" y="13"/>
                    </a:lnTo>
                    <a:lnTo>
                      <a:pt x="60" y="12"/>
                    </a:lnTo>
                    <a:lnTo>
                      <a:pt x="59" y="11"/>
                    </a:lnTo>
                    <a:lnTo>
                      <a:pt x="58" y="10"/>
                    </a:lnTo>
                    <a:lnTo>
                      <a:pt x="57" y="10"/>
                    </a:lnTo>
                    <a:lnTo>
                      <a:pt x="57" y="9"/>
                    </a:lnTo>
                    <a:lnTo>
                      <a:pt x="56" y="8"/>
                    </a:lnTo>
                    <a:lnTo>
                      <a:pt x="55" y="7"/>
                    </a:lnTo>
                    <a:lnTo>
                      <a:pt x="53" y="7"/>
                    </a:lnTo>
                    <a:lnTo>
                      <a:pt x="53" y="6"/>
                    </a:lnTo>
                    <a:lnTo>
                      <a:pt x="52" y="6"/>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2" y="0"/>
                    </a:lnTo>
                    <a:lnTo>
                      <a:pt x="31" y="0"/>
                    </a:lnTo>
                    <a:lnTo>
                      <a:pt x="28" y="0"/>
                    </a:lnTo>
                    <a:lnTo>
                      <a:pt x="0" y="0"/>
                    </a:lnTo>
                    <a:close/>
                    <a:moveTo>
                      <a:pt x="62" y="16"/>
                    </a:moveTo>
                    <a:lnTo>
                      <a:pt x="61" y="16"/>
                    </a:lnTo>
                    <a:lnTo>
                      <a:pt x="60" y="16"/>
                    </a:lnTo>
                    <a:lnTo>
                      <a:pt x="59" y="16"/>
                    </a:lnTo>
                    <a:lnTo>
                      <a:pt x="58" y="16"/>
                    </a:lnTo>
                    <a:lnTo>
                      <a:pt x="57" y="16"/>
                    </a:lnTo>
                    <a:lnTo>
                      <a:pt x="56" y="16"/>
                    </a:lnTo>
                    <a:lnTo>
                      <a:pt x="55" y="16"/>
                    </a:lnTo>
                    <a:lnTo>
                      <a:pt x="53" y="16"/>
                    </a:lnTo>
                    <a:lnTo>
                      <a:pt x="52" y="16"/>
                    </a:lnTo>
                    <a:lnTo>
                      <a:pt x="50" y="16"/>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6" y="23"/>
                    </a:lnTo>
                    <a:lnTo>
                      <a:pt x="35" y="24"/>
                    </a:lnTo>
                    <a:lnTo>
                      <a:pt x="34" y="25"/>
                    </a:lnTo>
                    <a:lnTo>
                      <a:pt x="33" y="26"/>
                    </a:lnTo>
                    <a:lnTo>
                      <a:pt x="32" y="26"/>
                    </a:lnTo>
                    <a:lnTo>
                      <a:pt x="31" y="27"/>
                    </a:lnTo>
                    <a:lnTo>
                      <a:pt x="30" y="28"/>
                    </a:lnTo>
                    <a:lnTo>
                      <a:pt x="28" y="29"/>
                    </a:lnTo>
                    <a:lnTo>
                      <a:pt x="27" y="30"/>
                    </a:lnTo>
                    <a:lnTo>
                      <a:pt x="26" y="31"/>
                    </a:lnTo>
                    <a:lnTo>
                      <a:pt x="26" y="32"/>
                    </a:lnTo>
                    <a:lnTo>
                      <a:pt x="25" y="33"/>
                    </a:lnTo>
                    <a:lnTo>
                      <a:pt x="24" y="34"/>
                    </a:lnTo>
                    <a:lnTo>
                      <a:pt x="24" y="35"/>
                    </a:lnTo>
                    <a:lnTo>
                      <a:pt x="23" y="36"/>
                    </a:lnTo>
                    <a:lnTo>
                      <a:pt x="23" y="37"/>
                    </a:lnTo>
                    <a:lnTo>
                      <a:pt x="23" y="38"/>
                    </a:lnTo>
                    <a:lnTo>
                      <a:pt x="22" y="38"/>
                    </a:lnTo>
                    <a:lnTo>
                      <a:pt x="22" y="39"/>
                    </a:lnTo>
                    <a:lnTo>
                      <a:pt x="22" y="40"/>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30" y="57"/>
                    </a:lnTo>
                    <a:lnTo>
                      <a:pt x="31" y="57"/>
                    </a:lnTo>
                    <a:lnTo>
                      <a:pt x="32" y="57"/>
                    </a:lnTo>
                    <a:lnTo>
                      <a:pt x="33" y="58"/>
                    </a:lnTo>
                    <a:lnTo>
                      <a:pt x="34" y="58"/>
                    </a:lnTo>
                    <a:lnTo>
                      <a:pt x="35" y="58"/>
                    </a:lnTo>
                    <a:lnTo>
                      <a:pt x="36" y="59"/>
                    </a:lnTo>
                    <a:lnTo>
                      <a:pt x="37" y="59"/>
                    </a:lnTo>
                    <a:lnTo>
                      <a:pt x="38" y="59"/>
                    </a:lnTo>
                    <a:lnTo>
                      <a:pt x="39" y="59"/>
                    </a:lnTo>
                    <a:lnTo>
                      <a:pt x="40" y="59"/>
                    </a:lnTo>
                    <a:lnTo>
                      <a:pt x="41" y="59"/>
                    </a:lnTo>
                    <a:lnTo>
                      <a:pt x="42" y="59"/>
                    </a:lnTo>
                    <a:lnTo>
                      <a:pt x="43" y="59"/>
                    </a:lnTo>
                    <a:lnTo>
                      <a:pt x="44" y="59"/>
                    </a:lnTo>
                    <a:lnTo>
                      <a:pt x="45" y="58"/>
                    </a:lnTo>
                    <a:lnTo>
                      <a:pt x="46" y="58"/>
                    </a:lnTo>
                    <a:lnTo>
                      <a:pt x="47" y="58"/>
                    </a:lnTo>
                    <a:lnTo>
                      <a:pt x="48" y="58"/>
                    </a:lnTo>
                    <a:lnTo>
                      <a:pt x="49" y="57"/>
                    </a:lnTo>
                    <a:lnTo>
                      <a:pt x="50" y="57"/>
                    </a:lnTo>
                    <a:lnTo>
                      <a:pt x="51" y="56"/>
                    </a:lnTo>
                    <a:lnTo>
                      <a:pt x="52" y="56"/>
                    </a:lnTo>
                    <a:lnTo>
                      <a:pt x="53" y="55"/>
                    </a:lnTo>
                    <a:lnTo>
                      <a:pt x="55" y="54"/>
                    </a:lnTo>
                    <a:lnTo>
                      <a:pt x="56" y="54"/>
                    </a:lnTo>
                    <a:lnTo>
                      <a:pt x="57" y="53"/>
                    </a:lnTo>
                    <a:lnTo>
                      <a:pt x="58" y="52"/>
                    </a:lnTo>
                    <a:lnTo>
                      <a:pt x="59" y="51"/>
                    </a:lnTo>
                    <a:lnTo>
                      <a:pt x="60" y="50"/>
                    </a:lnTo>
                    <a:lnTo>
                      <a:pt x="60" y="49"/>
                    </a:lnTo>
                    <a:lnTo>
                      <a:pt x="61" y="48"/>
                    </a:lnTo>
                    <a:lnTo>
                      <a:pt x="62" y="47"/>
                    </a:lnTo>
                    <a:lnTo>
                      <a:pt x="62" y="46"/>
                    </a:lnTo>
                    <a:lnTo>
                      <a:pt x="63" y="45"/>
                    </a:lnTo>
                    <a:lnTo>
                      <a:pt x="63" y="44"/>
                    </a:lnTo>
                    <a:lnTo>
                      <a:pt x="63" y="43"/>
                    </a:lnTo>
                    <a:lnTo>
                      <a:pt x="64" y="42"/>
                    </a:lnTo>
                    <a:lnTo>
                      <a:pt x="64" y="40"/>
                    </a:lnTo>
                    <a:lnTo>
                      <a:pt x="64" y="39"/>
                    </a:lnTo>
                    <a:lnTo>
                      <a:pt x="64" y="38"/>
                    </a:lnTo>
                    <a:lnTo>
                      <a:pt x="65" y="37"/>
                    </a:lnTo>
                    <a:lnTo>
                      <a:pt x="65" y="36"/>
                    </a:lnTo>
                    <a:lnTo>
                      <a:pt x="65" y="35"/>
                    </a:lnTo>
                    <a:lnTo>
                      <a:pt x="65" y="34"/>
                    </a:lnTo>
                    <a:lnTo>
                      <a:pt x="65" y="33"/>
                    </a:lnTo>
                    <a:lnTo>
                      <a:pt x="65" y="32"/>
                    </a:lnTo>
                    <a:lnTo>
                      <a:pt x="65" y="31"/>
                    </a:lnTo>
                    <a:lnTo>
                      <a:pt x="65" y="30"/>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6"/>
                    </a:lnTo>
                    <a:close/>
                  </a:path>
                </a:pathLst>
              </a:custGeom>
              <a:solidFill>
                <a:srgbClr val="FFFFFF"/>
              </a:solidFill>
              <a:ln w="9525">
                <a:noFill/>
                <a:round/>
                <a:headEnd/>
                <a:tailEnd/>
              </a:ln>
            </p:spPr>
            <p:txBody>
              <a:bodyPr/>
              <a:lstStyle/>
              <a:p>
                <a:endParaRPr lang="en-US"/>
              </a:p>
            </p:txBody>
          </p:sp>
        </p:grpSp>
        <p:grpSp>
          <p:nvGrpSpPr>
            <p:cNvPr id="134" name="Group 193"/>
            <p:cNvGrpSpPr>
              <a:grpSpLocks/>
            </p:cNvGrpSpPr>
            <p:nvPr/>
          </p:nvGrpSpPr>
          <p:grpSpPr bwMode="auto">
            <a:xfrm>
              <a:off x="7455661" y="3271957"/>
              <a:ext cx="191247" cy="196790"/>
              <a:chOff x="4630" y="1933"/>
              <a:chExt cx="128" cy="126"/>
            </a:xfrm>
          </p:grpSpPr>
          <p:sp>
            <p:nvSpPr>
              <p:cNvPr id="408" name="Freeform 194"/>
              <p:cNvSpPr>
                <a:spLocks/>
              </p:cNvSpPr>
              <p:nvPr/>
            </p:nvSpPr>
            <p:spPr bwMode="gray">
              <a:xfrm>
                <a:off x="4630" y="1933"/>
                <a:ext cx="128" cy="126"/>
              </a:xfrm>
              <a:custGeom>
                <a:avLst/>
                <a:gdLst>
                  <a:gd name="T0" fmla="*/ 57 w 128"/>
                  <a:gd name="T1" fmla="*/ 126 h 126"/>
                  <a:gd name="T2" fmla="*/ 48 w 128"/>
                  <a:gd name="T3" fmla="*/ 124 h 126"/>
                  <a:gd name="T4" fmla="*/ 39 w 128"/>
                  <a:gd name="T5" fmla="*/ 121 h 126"/>
                  <a:gd name="T6" fmla="*/ 31 w 128"/>
                  <a:gd name="T7" fmla="*/ 117 h 126"/>
                  <a:gd name="T8" fmla="*/ 23 w 128"/>
                  <a:gd name="T9" fmla="*/ 112 h 126"/>
                  <a:gd name="T10" fmla="*/ 17 w 128"/>
                  <a:gd name="T11" fmla="*/ 105 h 126"/>
                  <a:gd name="T12" fmla="*/ 11 w 128"/>
                  <a:gd name="T13" fmla="*/ 98 h 126"/>
                  <a:gd name="T14" fmla="*/ 6 w 128"/>
                  <a:gd name="T15" fmla="*/ 91 h 126"/>
                  <a:gd name="T16" fmla="*/ 3 w 128"/>
                  <a:gd name="T17" fmla="*/ 81 h 126"/>
                  <a:gd name="T18" fmla="*/ 1 w 128"/>
                  <a:gd name="T19" fmla="*/ 73 h 126"/>
                  <a:gd name="T20" fmla="*/ 0 w 128"/>
                  <a:gd name="T21" fmla="*/ 63 h 126"/>
                  <a:gd name="T22" fmla="*/ 1 w 128"/>
                  <a:gd name="T23" fmla="*/ 53 h 126"/>
                  <a:gd name="T24" fmla="*/ 3 w 128"/>
                  <a:gd name="T25" fmla="*/ 45 h 126"/>
                  <a:gd name="T26" fmla="*/ 6 w 128"/>
                  <a:gd name="T27" fmla="*/ 35 h 126"/>
                  <a:gd name="T28" fmla="*/ 11 w 128"/>
                  <a:gd name="T29" fmla="*/ 28 h 126"/>
                  <a:gd name="T30" fmla="*/ 17 w 128"/>
                  <a:gd name="T31" fmla="*/ 21 h 126"/>
                  <a:gd name="T32" fmla="*/ 23 w 128"/>
                  <a:gd name="T33" fmla="*/ 15 h 126"/>
                  <a:gd name="T34" fmla="*/ 31 w 128"/>
                  <a:gd name="T35" fmla="*/ 9 h 126"/>
                  <a:gd name="T36" fmla="*/ 39 w 128"/>
                  <a:gd name="T37" fmla="*/ 5 h 126"/>
                  <a:gd name="T38" fmla="*/ 48 w 128"/>
                  <a:gd name="T39" fmla="*/ 2 h 126"/>
                  <a:gd name="T40" fmla="*/ 57 w 128"/>
                  <a:gd name="T41" fmla="*/ 0 h 126"/>
                  <a:gd name="T42" fmla="*/ 68 w 128"/>
                  <a:gd name="T43" fmla="*/ 0 h 126"/>
                  <a:gd name="T44" fmla="*/ 77 w 128"/>
                  <a:gd name="T45" fmla="*/ 1 h 126"/>
                  <a:gd name="T46" fmla="*/ 86 w 128"/>
                  <a:gd name="T47" fmla="*/ 4 h 126"/>
                  <a:gd name="T48" fmla="*/ 95 w 128"/>
                  <a:gd name="T49" fmla="*/ 7 h 126"/>
                  <a:gd name="T50" fmla="*/ 102 w 128"/>
                  <a:gd name="T51" fmla="*/ 12 h 126"/>
                  <a:gd name="T52" fmla="*/ 109 w 128"/>
                  <a:gd name="T53" fmla="*/ 19 h 126"/>
                  <a:gd name="T54" fmla="*/ 116 w 128"/>
                  <a:gd name="T55" fmla="*/ 25 h 126"/>
                  <a:gd name="T56" fmla="*/ 121 w 128"/>
                  <a:gd name="T57" fmla="*/ 33 h 126"/>
                  <a:gd name="T58" fmla="*/ 124 w 128"/>
                  <a:gd name="T59" fmla="*/ 42 h 126"/>
                  <a:gd name="T60" fmla="*/ 127 w 128"/>
                  <a:gd name="T61" fmla="*/ 50 h 126"/>
                  <a:gd name="T62" fmla="*/ 128 w 128"/>
                  <a:gd name="T63" fmla="*/ 59 h 126"/>
                  <a:gd name="T64" fmla="*/ 128 w 128"/>
                  <a:gd name="T65" fmla="*/ 70 h 126"/>
                  <a:gd name="T66" fmla="*/ 126 w 128"/>
                  <a:gd name="T67" fmla="*/ 79 h 126"/>
                  <a:gd name="T68" fmla="*/ 123 w 128"/>
                  <a:gd name="T69" fmla="*/ 88 h 126"/>
                  <a:gd name="T70" fmla="*/ 119 w 128"/>
                  <a:gd name="T71" fmla="*/ 96 h 126"/>
                  <a:gd name="T72" fmla="*/ 113 w 128"/>
                  <a:gd name="T73" fmla="*/ 103 h 126"/>
                  <a:gd name="T74" fmla="*/ 107 w 128"/>
                  <a:gd name="T75" fmla="*/ 109 h 126"/>
                  <a:gd name="T76" fmla="*/ 100 w 128"/>
                  <a:gd name="T77" fmla="*/ 116 h 126"/>
                  <a:gd name="T78" fmla="*/ 92 w 128"/>
                  <a:gd name="T79" fmla="*/ 120 h 126"/>
                  <a:gd name="T80" fmla="*/ 83 w 128"/>
                  <a:gd name="T81" fmla="*/ 123 h 126"/>
                  <a:gd name="T82" fmla="*/ 74 w 128"/>
                  <a:gd name="T83" fmla="*/ 125 h 126"/>
                  <a:gd name="T84" fmla="*/ 64 w 128"/>
                  <a:gd name="T85" fmla="*/ 126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4" y="126"/>
                    </a:moveTo>
                    <a:lnTo>
                      <a:pt x="60" y="126"/>
                    </a:lnTo>
                    <a:lnTo>
                      <a:pt x="57" y="126"/>
                    </a:lnTo>
                    <a:lnTo>
                      <a:pt x="54" y="125"/>
                    </a:lnTo>
                    <a:lnTo>
                      <a:pt x="51" y="125"/>
                    </a:lnTo>
                    <a:lnTo>
                      <a:pt x="48" y="124"/>
                    </a:lnTo>
                    <a:lnTo>
                      <a:pt x="45" y="123"/>
                    </a:lnTo>
                    <a:lnTo>
                      <a:pt x="42" y="122"/>
                    </a:lnTo>
                    <a:lnTo>
                      <a:pt x="39" y="121"/>
                    </a:lnTo>
                    <a:lnTo>
                      <a:pt x="36" y="120"/>
                    </a:lnTo>
                    <a:lnTo>
                      <a:pt x="33" y="119"/>
                    </a:lnTo>
                    <a:lnTo>
                      <a:pt x="31" y="117"/>
                    </a:lnTo>
                    <a:lnTo>
                      <a:pt x="28" y="116"/>
                    </a:lnTo>
                    <a:lnTo>
                      <a:pt x="26" y="114"/>
                    </a:lnTo>
                    <a:lnTo>
                      <a:pt x="23" y="112"/>
                    </a:lnTo>
                    <a:lnTo>
                      <a:pt x="21" y="109"/>
                    </a:lnTo>
                    <a:lnTo>
                      <a:pt x="19" y="107"/>
                    </a:lnTo>
                    <a:lnTo>
                      <a:pt x="17" y="105"/>
                    </a:lnTo>
                    <a:lnTo>
                      <a:pt x="14" y="103"/>
                    </a:lnTo>
                    <a:lnTo>
                      <a:pt x="12" y="101"/>
                    </a:lnTo>
                    <a:lnTo>
                      <a:pt x="11" y="98"/>
                    </a:lnTo>
                    <a:lnTo>
                      <a:pt x="9" y="96"/>
                    </a:lnTo>
                    <a:lnTo>
                      <a:pt x="7"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7" y="33"/>
                    </a:lnTo>
                    <a:lnTo>
                      <a:pt x="9" y="30"/>
                    </a:lnTo>
                    <a:lnTo>
                      <a:pt x="11" y="28"/>
                    </a:lnTo>
                    <a:lnTo>
                      <a:pt x="12" y="25"/>
                    </a:lnTo>
                    <a:lnTo>
                      <a:pt x="14" y="23"/>
                    </a:lnTo>
                    <a:lnTo>
                      <a:pt x="17" y="21"/>
                    </a:lnTo>
                    <a:lnTo>
                      <a:pt x="19" y="19"/>
                    </a:lnTo>
                    <a:lnTo>
                      <a:pt x="21" y="17"/>
                    </a:lnTo>
                    <a:lnTo>
                      <a:pt x="23" y="15"/>
                    </a:lnTo>
                    <a:lnTo>
                      <a:pt x="26" y="12"/>
                    </a:lnTo>
                    <a:lnTo>
                      <a:pt x="28" y="10"/>
                    </a:lnTo>
                    <a:lnTo>
                      <a:pt x="31" y="9"/>
                    </a:lnTo>
                    <a:lnTo>
                      <a:pt x="33" y="7"/>
                    </a:lnTo>
                    <a:lnTo>
                      <a:pt x="36" y="6"/>
                    </a:lnTo>
                    <a:lnTo>
                      <a:pt x="39" y="5"/>
                    </a:lnTo>
                    <a:lnTo>
                      <a:pt x="42" y="4"/>
                    </a:lnTo>
                    <a:lnTo>
                      <a:pt x="45" y="3"/>
                    </a:lnTo>
                    <a:lnTo>
                      <a:pt x="48" y="2"/>
                    </a:lnTo>
                    <a:lnTo>
                      <a:pt x="51" y="1"/>
                    </a:lnTo>
                    <a:lnTo>
                      <a:pt x="54" y="1"/>
                    </a:lnTo>
                    <a:lnTo>
                      <a:pt x="57" y="0"/>
                    </a:lnTo>
                    <a:lnTo>
                      <a:pt x="60" y="0"/>
                    </a:lnTo>
                    <a:lnTo>
                      <a:pt x="64" y="0"/>
                    </a:lnTo>
                    <a:lnTo>
                      <a:pt x="68" y="0"/>
                    </a:lnTo>
                    <a:lnTo>
                      <a:pt x="71" y="0"/>
                    </a:lnTo>
                    <a:lnTo>
                      <a:pt x="74" y="1"/>
                    </a:lnTo>
                    <a:lnTo>
                      <a:pt x="77" y="1"/>
                    </a:lnTo>
                    <a:lnTo>
                      <a:pt x="80" y="2"/>
                    </a:lnTo>
                    <a:lnTo>
                      <a:pt x="83" y="3"/>
                    </a:lnTo>
                    <a:lnTo>
                      <a:pt x="86" y="4"/>
                    </a:lnTo>
                    <a:lnTo>
                      <a:pt x="88" y="5"/>
                    </a:lnTo>
                    <a:lnTo>
                      <a:pt x="92" y="6"/>
                    </a:lnTo>
                    <a:lnTo>
                      <a:pt x="95" y="7"/>
                    </a:lnTo>
                    <a:lnTo>
                      <a:pt x="97" y="9"/>
                    </a:lnTo>
                    <a:lnTo>
                      <a:pt x="100" y="10"/>
                    </a:lnTo>
                    <a:lnTo>
                      <a:pt x="102" y="12"/>
                    </a:lnTo>
                    <a:lnTo>
                      <a:pt x="105" y="15"/>
                    </a:lnTo>
                    <a:lnTo>
                      <a:pt x="107" y="17"/>
                    </a:lnTo>
                    <a:lnTo>
                      <a:pt x="109" y="19"/>
                    </a:lnTo>
                    <a:lnTo>
                      <a:pt x="111" y="21"/>
                    </a:lnTo>
                    <a:lnTo>
                      <a:pt x="113"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3" y="103"/>
                    </a:lnTo>
                    <a:lnTo>
                      <a:pt x="111" y="105"/>
                    </a:lnTo>
                    <a:lnTo>
                      <a:pt x="109" y="107"/>
                    </a:lnTo>
                    <a:lnTo>
                      <a:pt x="107" y="109"/>
                    </a:lnTo>
                    <a:lnTo>
                      <a:pt x="105" y="112"/>
                    </a:lnTo>
                    <a:lnTo>
                      <a:pt x="102" y="114"/>
                    </a:lnTo>
                    <a:lnTo>
                      <a:pt x="100" y="116"/>
                    </a:lnTo>
                    <a:lnTo>
                      <a:pt x="97" y="117"/>
                    </a:lnTo>
                    <a:lnTo>
                      <a:pt x="95" y="119"/>
                    </a:lnTo>
                    <a:lnTo>
                      <a:pt x="92" y="120"/>
                    </a:lnTo>
                    <a:lnTo>
                      <a:pt x="88" y="121"/>
                    </a:lnTo>
                    <a:lnTo>
                      <a:pt x="86" y="122"/>
                    </a:lnTo>
                    <a:lnTo>
                      <a:pt x="83" y="123"/>
                    </a:lnTo>
                    <a:lnTo>
                      <a:pt x="80" y="124"/>
                    </a:lnTo>
                    <a:lnTo>
                      <a:pt x="77" y="125"/>
                    </a:lnTo>
                    <a:lnTo>
                      <a:pt x="74" y="125"/>
                    </a:lnTo>
                    <a:lnTo>
                      <a:pt x="71" y="126"/>
                    </a:lnTo>
                    <a:lnTo>
                      <a:pt x="68" y="126"/>
                    </a:lnTo>
                    <a:lnTo>
                      <a:pt x="64" y="126"/>
                    </a:lnTo>
                    <a:close/>
                  </a:path>
                </a:pathLst>
              </a:custGeom>
              <a:solidFill>
                <a:srgbClr val="02703F"/>
              </a:solidFill>
              <a:ln w="9525">
                <a:noFill/>
                <a:round/>
                <a:headEnd/>
                <a:tailEnd/>
              </a:ln>
            </p:spPr>
            <p:txBody>
              <a:bodyPr/>
              <a:lstStyle/>
              <a:p>
                <a:endParaRPr lang="en-US"/>
              </a:p>
            </p:txBody>
          </p:sp>
          <p:sp>
            <p:nvSpPr>
              <p:cNvPr id="409" name="Freeform 195"/>
              <p:cNvSpPr>
                <a:spLocks noEditPoints="1"/>
              </p:cNvSpPr>
              <p:nvPr/>
            </p:nvSpPr>
            <p:spPr bwMode="gray">
              <a:xfrm>
                <a:off x="4664" y="1967"/>
                <a:ext cx="65" cy="60"/>
              </a:xfrm>
              <a:custGeom>
                <a:avLst/>
                <a:gdLst>
                  <a:gd name="T0" fmla="*/ 1 w 65"/>
                  <a:gd name="T1" fmla="*/ 44 h 60"/>
                  <a:gd name="T2" fmla="*/ 4 w 65"/>
                  <a:gd name="T3" fmla="*/ 37 h 60"/>
                  <a:gd name="T4" fmla="*/ 10 w 65"/>
                  <a:gd name="T5" fmla="*/ 31 h 60"/>
                  <a:gd name="T6" fmla="*/ 15 w 65"/>
                  <a:gd name="T7" fmla="*/ 25 h 60"/>
                  <a:gd name="T8" fmla="*/ 23 w 65"/>
                  <a:gd name="T9" fmla="*/ 20 h 60"/>
                  <a:gd name="T10" fmla="*/ 32 w 65"/>
                  <a:gd name="T11" fmla="*/ 17 h 60"/>
                  <a:gd name="T12" fmla="*/ 42 w 65"/>
                  <a:gd name="T13" fmla="*/ 15 h 60"/>
                  <a:gd name="T14" fmla="*/ 54 w 65"/>
                  <a:gd name="T15" fmla="*/ 15 h 60"/>
                  <a:gd name="T16" fmla="*/ 60 w 65"/>
                  <a:gd name="T17" fmla="*/ 13 h 60"/>
                  <a:gd name="T18" fmla="*/ 57 w 65"/>
                  <a:gd name="T19" fmla="*/ 10 h 60"/>
                  <a:gd name="T20" fmla="*/ 53 w 65"/>
                  <a:gd name="T21" fmla="*/ 7 h 60"/>
                  <a:gd name="T22" fmla="*/ 49 w 65"/>
                  <a:gd name="T23" fmla="*/ 5 h 60"/>
                  <a:gd name="T24" fmla="*/ 45 w 65"/>
                  <a:gd name="T25" fmla="*/ 2 h 60"/>
                  <a:gd name="T26" fmla="*/ 41 w 65"/>
                  <a:gd name="T27" fmla="*/ 1 h 60"/>
                  <a:gd name="T28" fmla="*/ 37 w 65"/>
                  <a:gd name="T29" fmla="*/ 0 h 60"/>
                  <a:gd name="T30" fmla="*/ 32 w 65"/>
                  <a:gd name="T31" fmla="*/ 0 h 60"/>
                  <a:gd name="T32" fmla="*/ 0 w 65"/>
                  <a:gd name="T33" fmla="*/ 0 h 60"/>
                  <a:gd name="T34" fmla="*/ 59 w 65"/>
                  <a:gd name="T35" fmla="*/ 17 h 60"/>
                  <a:gd name="T36" fmla="*/ 54 w 65"/>
                  <a:gd name="T37" fmla="*/ 17 h 60"/>
                  <a:gd name="T38" fmla="*/ 49 w 65"/>
                  <a:gd name="T39" fmla="*/ 18 h 60"/>
                  <a:gd name="T40" fmla="*/ 45 w 65"/>
                  <a:gd name="T41" fmla="*/ 19 h 60"/>
                  <a:gd name="T42" fmla="*/ 41 w 65"/>
                  <a:gd name="T43" fmla="*/ 20 h 60"/>
                  <a:gd name="T44" fmla="*/ 37 w 65"/>
                  <a:gd name="T45" fmla="*/ 22 h 60"/>
                  <a:gd name="T46" fmla="*/ 34 w 65"/>
                  <a:gd name="T47" fmla="*/ 25 h 60"/>
                  <a:gd name="T48" fmla="*/ 29 w 65"/>
                  <a:gd name="T49" fmla="*/ 29 h 60"/>
                  <a:gd name="T50" fmla="*/ 26 w 65"/>
                  <a:gd name="T51" fmla="*/ 32 h 60"/>
                  <a:gd name="T52" fmla="*/ 24 w 65"/>
                  <a:gd name="T53" fmla="*/ 36 h 60"/>
                  <a:gd name="T54" fmla="*/ 22 w 65"/>
                  <a:gd name="T55" fmla="*/ 39 h 60"/>
                  <a:gd name="T56" fmla="*/ 21 w 65"/>
                  <a:gd name="T57" fmla="*/ 43 h 60"/>
                  <a:gd name="T58" fmla="*/ 22 w 65"/>
                  <a:gd name="T59" fmla="*/ 48 h 60"/>
                  <a:gd name="T60" fmla="*/ 23 w 65"/>
                  <a:gd name="T61" fmla="*/ 51 h 60"/>
                  <a:gd name="T62" fmla="*/ 26 w 65"/>
                  <a:gd name="T63" fmla="*/ 55 h 60"/>
                  <a:gd name="T64" fmla="*/ 29 w 65"/>
                  <a:gd name="T65" fmla="*/ 58 h 60"/>
                  <a:gd name="T66" fmla="*/ 34 w 65"/>
                  <a:gd name="T67" fmla="*/ 59 h 60"/>
                  <a:gd name="T68" fmla="*/ 38 w 65"/>
                  <a:gd name="T69" fmla="*/ 60 h 60"/>
                  <a:gd name="T70" fmla="*/ 42 w 65"/>
                  <a:gd name="T71" fmla="*/ 60 h 60"/>
                  <a:gd name="T72" fmla="*/ 46 w 65"/>
                  <a:gd name="T73" fmla="*/ 59 h 60"/>
                  <a:gd name="T74" fmla="*/ 50 w 65"/>
                  <a:gd name="T75" fmla="*/ 58 h 60"/>
                  <a:gd name="T76" fmla="*/ 53 w 65"/>
                  <a:gd name="T77" fmla="*/ 56 h 60"/>
                  <a:gd name="T78" fmla="*/ 58 w 65"/>
                  <a:gd name="T79" fmla="*/ 53 h 60"/>
                  <a:gd name="T80" fmla="*/ 60 w 65"/>
                  <a:gd name="T81" fmla="*/ 49 h 60"/>
                  <a:gd name="T82" fmla="*/ 62 w 65"/>
                  <a:gd name="T83" fmla="*/ 46 h 60"/>
                  <a:gd name="T84" fmla="*/ 64 w 65"/>
                  <a:gd name="T85" fmla="*/ 42 h 60"/>
                  <a:gd name="T86" fmla="*/ 65 w 65"/>
                  <a:gd name="T87" fmla="*/ 38 h 60"/>
                  <a:gd name="T88" fmla="*/ 65 w 65"/>
                  <a:gd name="T89" fmla="*/ 34 h 60"/>
                  <a:gd name="T90" fmla="*/ 65 w 65"/>
                  <a:gd name="T91" fmla="*/ 30 h 60"/>
                  <a:gd name="T92" fmla="*/ 64 w 65"/>
                  <a:gd name="T93" fmla="*/ 25 h 60"/>
                  <a:gd name="T94" fmla="*/ 63 w 65"/>
                  <a:gd name="T95" fmla="*/ 21 h 60"/>
                  <a:gd name="T96" fmla="*/ 62 w 65"/>
                  <a:gd name="T97" fmla="*/ 18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7" y="34"/>
                    </a:lnTo>
                    <a:lnTo>
                      <a:pt x="8" y="32"/>
                    </a:lnTo>
                    <a:lnTo>
                      <a:pt x="10" y="31"/>
                    </a:lnTo>
                    <a:lnTo>
                      <a:pt x="11" y="30"/>
                    </a:lnTo>
                    <a:lnTo>
                      <a:pt x="12" y="27"/>
                    </a:lnTo>
                    <a:lnTo>
                      <a:pt x="14" y="26"/>
                    </a:lnTo>
                    <a:lnTo>
                      <a:pt x="15" y="25"/>
                    </a:lnTo>
                    <a:lnTo>
                      <a:pt x="17" y="23"/>
                    </a:lnTo>
                    <a:lnTo>
                      <a:pt x="19" y="22"/>
                    </a:lnTo>
                    <a:lnTo>
                      <a:pt x="21" y="21"/>
                    </a:lnTo>
                    <a:lnTo>
                      <a:pt x="23" y="20"/>
                    </a:lnTo>
                    <a:lnTo>
                      <a:pt x="25" y="19"/>
                    </a:lnTo>
                    <a:lnTo>
                      <a:pt x="27" y="18"/>
                    </a:lnTo>
                    <a:lnTo>
                      <a:pt x="29" y="18"/>
                    </a:lnTo>
                    <a:lnTo>
                      <a:pt x="32" y="17"/>
                    </a:lnTo>
                    <a:lnTo>
                      <a:pt x="35" y="16"/>
                    </a:lnTo>
                    <a:lnTo>
                      <a:pt x="37" y="16"/>
                    </a:lnTo>
                    <a:lnTo>
                      <a:pt x="40" y="15"/>
                    </a:lnTo>
                    <a:lnTo>
                      <a:pt x="42" y="15"/>
                    </a:lnTo>
                    <a:lnTo>
                      <a:pt x="45" y="15"/>
                    </a:lnTo>
                    <a:lnTo>
                      <a:pt x="48" y="15"/>
                    </a:lnTo>
                    <a:lnTo>
                      <a:pt x="51" y="15"/>
                    </a:lnTo>
                    <a:lnTo>
                      <a:pt x="54" y="15"/>
                    </a:lnTo>
                    <a:lnTo>
                      <a:pt x="58" y="15"/>
                    </a:lnTo>
                    <a:lnTo>
                      <a:pt x="61" y="15"/>
                    </a:lnTo>
                    <a:lnTo>
                      <a:pt x="60" y="14"/>
                    </a:lnTo>
                    <a:lnTo>
                      <a:pt x="60" y="13"/>
                    </a:lnTo>
                    <a:lnTo>
                      <a:pt x="59" y="12"/>
                    </a:lnTo>
                    <a:lnTo>
                      <a:pt x="58" y="11"/>
                    </a:lnTo>
                    <a:lnTo>
                      <a:pt x="57" y="11"/>
                    </a:lnTo>
                    <a:lnTo>
                      <a:pt x="57" y="10"/>
                    </a:lnTo>
                    <a:lnTo>
                      <a:pt x="56" y="9"/>
                    </a:lnTo>
                    <a:lnTo>
                      <a:pt x="54" y="8"/>
                    </a:lnTo>
                    <a:lnTo>
                      <a:pt x="53" y="8"/>
                    </a:lnTo>
                    <a:lnTo>
                      <a:pt x="53" y="7"/>
                    </a:lnTo>
                    <a:lnTo>
                      <a:pt x="52" y="7"/>
                    </a:lnTo>
                    <a:lnTo>
                      <a:pt x="51" y="6"/>
                    </a:lnTo>
                    <a:lnTo>
                      <a:pt x="50" y="6"/>
                    </a:lnTo>
                    <a:lnTo>
                      <a:pt x="49" y="5"/>
                    </a:lnTo>
                    <a:lnTo>
                      <a:pt x="48" y="5"/>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2" y="0"/>
                    </a:lnTo>
                    <a:lnTo>
                      <a:pt x="30" y="0"/>
                    </a:lnTo>
                    <a:lnTo>
                      <a:pt x="28" y="0"/>
                    </a:lnTo>
                    <a:lnTo>
                      <a:pt x="0" y="0"/>
                    </a:lnTo>
                    <a:close/>
                    <a:moveTo>
                      <a:pt x="62" y="17"/>
                    </a:moveTo>
                    <a:lnTo>
                      <a:pt x="61" y="17"/>
                    </a:lnTo>
                    <a:lnTo>
                      <a:pt x="60" y="17"/>
                    </a:lnTo>
                    <a:lnTo>
                      <a:pt x="59" y="17"/>
                    </a:lnTo>
                    <a:lnTo>
                      <a:pt x="58" y="17"/>
                    </a:lnTo>
                    <a:lnTo>
                      <a:pt x="57" y="17"/>
                    </a:lnTo>
                    <a:lnTo>
                      <a:pt x="56"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6" y="23"/>
                    </a:lnTo>
                    <a:lnTo>
                      <a:pt x="35" y="24"/>
                    </a:lnTo>
                    <a:lnTo>
                      <a:pt x="34" y="25"/>
                    </a:lnTo>
                    <a:lnTo>
                      <a:pt x="33" y="26"/>
                    </a:lnTo>
                    <a:lnTo>
                      <a:pt x="32" y="26"/>
                    </a:lnTo>
                    <a:lnTo>
                      <a:pt x="30" y="27"/>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3"/>
                    </a:lnTo>
                    <a:lnTo>
                      <a:pt x="24" y="54"/>
                    </a:lnTo>
                    <a:lnTo>
                      <a:pt x="25" y="55"/>
                    </a:lnTo>
                    <a:lnTo>
                      <a:pt x="26" y="55"/>
                    </a:lnTo>
                    <a:lnTo>
                      <a:pt x="27" y="56"/>
                    </a:lnTo>
                    <a:lnTo>
                      <a:pt x="28" y="57"/>
                    </a:lnTo>
                    <a:lnTo>
                      <a:pt x="29" y="58"/>
                    </a:lnTo>
                    <a:lnTo>
                      <a:pt x="30" y="58"/>
                    </a:lnTo>
                    <a:lnTo>
                      <a:pt x="32" y="58"/>
                    </a:lnTo>
                    <a:lnTo>
                      <a:pt x="33" y="59"/>
                    </a:lnTo>
                    <a:lnTo>
                      <a:pt x="34" y="59"/>
                    </a:lnTo>
                    <a:lnTo>
                      <a:pt x="35" y="59"/>
                    </a:lnTo>
                    <a:lnTo>
                      <a:pt x="36" y="60"/>
                    </a:lnTo>
                    <a:lnTo>
                      <a:pt x="37"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4" y="55"/>
                    </a:lnTo>
                    <a:lnTo>
                      <a:pt x="56" y="55"/>
                    </a:lnTo>
                    <a:lnTo>
                      <a:pt x="57" y="54"/>
                    </a:lnTo>
                    <a:lnTo>
                      <a:pt x="58" y="53"/>
                    </a:lnTo>
                    <a:lnTo>
                      <a:pt x="59" y="51"/>
                    </a:lnTo>
                    <a:lnTo>
                      <a:pt x="60" y="50"/>
                    </a:lnTo>
                    <a:lnTo>
                      <a:pt x="60"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3"/>
                    </a:lnTo>
                    <a:lnTo>
                      <a:pt x="65" y="32"/>
                    </a:lnTo>
                    <a:lnTo>
                      <a:pt x="65" y="31"/>
                    </a:lnTo>
                    <a:lnTo>
                      <a:pt x="65" y="30"/>
                    </a:lnTo>
                    <a:lnTo>
                      <a:pt x="65" y="29"/>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grpSp>
        <p:grpSp>
          <p:nvGrpSpPr>
            <p:cNvPr id="135" name="Group 196"/>
            <p:cNvGrpSpPr>
              <a:grpSpLocks/>
            </p:cNvGrpSpPr>
            <p:nvPr/>
          </p:nvGrpSpPr>
          <p:grpSpPr bwMode="auto">
            <a:xfrm>
              <a:off x="7242001" y="5050880"/>
              <a:ext cx="191247" cy="198353"/>
              <a:chOff x="4487" y="3072"/>
              <a:chExt cx="128" cy="127"/>
            </a:xfrm>
          </p:grpSpPr>
          <p:sp>
            <p:nvSpPr>
              <p:cNvPr id="406" name="Freeform 197"/>
              <p:cNvSpPr>
                <a:spLocks/>
              </p:cNvSpPr>
              <p:nvPr/>
            </p:nvSpPr>
            <p:spPr bwMode="gray">
              <a:xfrm>
                <a:off x="4487" y="3072"/>
                <a:ext cx="128" cy="127"/>
              </a:xfrm>
              <a:custGeom>
                <a:avLst/>
                <a:gdLst>
                  <a:gd name="T0" fmla="*/ 57 w 128"/>
                  <a:gd name="T1" fmla="*/ 127 h 127"/>
                  <a:gd name="T2" fmla="*/ 48 w 128"/>
                  <a:gd name="T3" fmla="*/ 124 h 127"/>
                  <a:gd name="T4" fmla="*/ 40 w 128"/>
                  <a:gd name="T5" fmla="*/ 121 h 127"/>
                  <a:gd name="T6" fmla="*/ 31 w 128"/>
                  <a:gd name="T7" fmla="*/ 117 h 127"/>
                  <a:gd name="T8" fmla="*/ 23 w 128"/>
                  <a:gd name="T9" fmla="*/ 112 h 127"/>
                  <a:gd name="T10" fmla="*/ 17 w 128"/>
                  <a:gd name="T11" fmla="*/ 106 h 127"/>
                  <a:gd name="T12" fmla="*/ 11 w 128"/>
                  <a:gd name="T13" fmla="*/ 98 h 127"/>
                  <a:gd name="T14" fmla="*/ 6 w 128"/>
                  <a:gd name="T15" fmla="*/ 91 h 127"/>
                  <a:gd name="T16" fmla="*/ 3 w 128"/>
                  <a:gd name="T17" fmla="*/ 82 h 127"/>
                  <a:gd name="T18" fmla="*/ 1 w 128"/>
                  <a:gd name="T19" fmla="*/ 73 h 127"/>
                  <a:gd name="T20" fmla="*/ 0 w 128"/>
                  <a:gd name="T21" fmla="*/ 63 h 127"/>
                  <a:gd name="T22" fmla="*/ 1 w 128"/>
                  <a:gd name="T23" fmla="*/ 54 h 127"/>
                  <a:gd name="T24" fmla="*/ 3 w 128"/>
                  <a:gd name="T25" fmla="*/ 45 h 127"/>
                  <a:gd name="T26" fmla="*/ 6 w 128"/>
                  <a:gd name="T27" fmla="*/ 36 h 127"/>
                  <a:gd name="T28" fmla="*/ 11 w 128"/>
                  <a:gd name="T29" fmla="*/ 28 h 127"/>
                  <a:gd name="T30" fmla="*/ 17 w 128"/>
                  <a:gd name="T31" fmla="*/ 21 h 127"/>
                  <a:gd name="T32" fmla="*/ 23 w 128"/>
                  <a:gd name="T33" fmla="*/ 15 h 127"/>
                  <a:gd name="T34" fmla="*/ 31 w 128"/>
                  <a:gd name="T35" fmla="*/ 10 h 127"/>
                  <a:gd name="T36" fmla="*/ 40 w 128"/>
                  <a:gd name="T37" fmla="*/ 6 h 127"/>
                  <a:gd name="T38" fmla="*/ 48 w 128"/>
                  <a:gd name="T39" fmla="*/ 2 h 127"/>
                  <a:gd name="T40" fmla="*/ 57 w 128"/>
                  <a:gd name="T41" fmla="*/ 0 h 127"/>
                  <a:gd name="T42" fmla="*/ 68 w 128"/>
                  <a:gd name="T43" fmla="*/ 0 h 127"/>
                  <a:gd name="T44" fmla="*/ 77 w 128"/>
                  <a:gd name="T45" fmla="*/ 1 h 127"/>
                  <a:gd name="T46" fmla="*/ 87 w 128"/>
                  <a:gd name="T47" fmla="*/ 4 h 127"/>
                  <a:gd name="T48" fmla="*/ 95 w 128"/>
                  <a:gd name="T49" fmla="*/ 8 h 127"/>
                  <a:gd name="T50" fmla="*/ 102 w 128"/>
                  <a:gd name="T51" fmla="*/ 13 h 127"/>
                  <a:gd name="T52" fmla="*/ 109 w 128"/>
                  <a:gd name="T53" fmla="*/ 19 h 127"/>
                  <a:gd name="T54" fmla="*/ 116 w 128"/>
                  <a:gd name="T55" fmla="*/ 25 h 127"/>
                  <a:gd name="T56" fmla="*/ 121 w 128"/>
                  <a:gd name="T57" fmla="*/ 34 h 127"/>
                  <a:gd name="T58" fmla="*/ 124 w 128"/>
                  <a:gd name="T59" fmla="*/ 42 h 127"/>
                  <a:gd name="T60" fmla="*/ 127 w 128"/>
                  <a:gd name="T61" fmla="*/ 50 h 127"/>
                  <a:gd name="T62" fmla="*/ 128 w 128"/>
                  <a:gd name="T63" fmla="*/ 60 h 127"/>
                  <a:gd name="T64" fmla="*/ 128 w 128"/>
                  <a:gd name="T65" fmla="*/ 70 h 127"/>
                  <a:gd name="T66" fmla="*/ 126 w 128"/>
                  <a:gd name="T67" fmla="*/ 80 h 127"/>
                  <a:gd name="T68" fmla="*/ 123 w 128"/>
                  <a:gd name="T69" fmla="*/ 88 h 127"/>
                  <a:gd name="T70" fmla="*/ 119 w 128"/>
                  <a:gd name="T71" fmla="*/ 96 h 127"/>
                  <a:gd name="T72" fmla="*/ 114 w 128"/>
                  <a:gd name="T73" fmla="*/ 104 h 127"/>
                  <a:gd name="T74" fmla="*/ 107 w 128"/>
                  <a:gd name="T75" fmla="*/ 110 h 127"/>
                  <a:gd name="T76" fmla="*/ 100 w 128"/>
                  <a:gd name="T77" fmla="*/ 116 h 127"/>
                  <a:gd name="T78" fmla="*/ 92 w 128"/>
                  <a:gd name="T79" fmla="*/ 120 h 127"/>
                  <a:gd name="T80" fmla="*/ 83 w 128"/>
                  <a:gd name="T81" fmla="*/ 123 h 127"/>
                  <a:gd name="T82" fmla="*/ 74 w 128"/>
                  <a:gd name="T83" fmla="*/ 126 h 127"/>
                  <a:gd name="T84" fmla="*/ 65 w 128"/>
                  <a:gd name="T85" fmla="*/ 127 h 1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7"/>
                  <a:gd name="T131" fmla="*/ 128 w 128"/>
                  <a:gd name="T132" fmla="*/ 127 h 12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7">
                    <a:moveTo>
                      <a:pt x="65" y="127"/>
                    </a:moveTo>
                    <a:lnTo>
                      <a:pt x="60" y="127"/>
                    </a:lnTo>
                    <a:lnTo>
                      <a:pt x="57" y="127"/>
                    </a:lnTo>
                    <a:lnTo>
                      <a:pt x="54" y="126"/>
                    </a:lnTo>
                    <a:lnTo>
                      <a:pt x="51" y="126"/>
                    </a:lnTo>
                    <a:lnTo>
                      <a:pt x="48" y="124"/>
                    </a:lnTo>
                    <a:lnTo>
                      <a:pt x="45" y="123"/>
                    </a:lnTo>
                    <a:lnTo>
                      <a:pt x="42" y="122"/>
                    </a:lnTo>
                    <a:lnTo>
                      <a:pt x="40" y="121"/>
                    </a:lnTo>
                    <a:lnTo>
                      <a:pt x="36" y="120"/>
                    </a:lnTo>
                    <a:lnTo>
                      <a:pt x="33" y="119"/>
                    </a:lnTo>
                    <a:lnTo>
                      <a:pt x="31" y="117"/>
                    </a:lnTo>
                    <a:lnTo>
                      <a:pt x="28" y="116"/>
                    </a:lnTo>
                    <a:lnTo>
                      <a:pt x="26" y="114"/>
                    </a:lnTo>
                    <a:lnTo>
                      <a:pt x="23" y="112"/>
                    </a:lnTo>
                    <a:lnTo>
                      <a:pt x="21" y="110"/>
                    </a:lnTo>
                    <a:lnTo>
                      <a:pt x="19" y="108"/>
                    </a:lnTo>
                    <a:lnTo>
                      <a:pt x="17" y="106"/>
                    </a:lnTo>
                    <a:lnTo>
                      <a:pt x="15" y="104"/>
                    </a:lnTo>
                    <a:lnTo>
                      <a:pt x="13" y="102"/>
                    </a:lnTo>
                    <a:lnTo>
                      <a:pt x="11" y="98"/>
                    </a:lnTo>
                    <a:lnTo>
                      <a:pt x="9" y="96"/>
                    </a:lnTo>
                    <a:lnTo>
                      <a:pt x="7" y="93"/>
                    </a:lnTo>
                    <a:lnTo>
                      <a:pt x="6" y="91"/>
                    </a:lnTo>
                    <a:lnTo>
                      <a:pt x="5" y="88"/>
                    </a:lnTo>
                    <a:lnTo>
                      <a:pt x="4" y="85"/>
                    </a:lnTo>
                    <a:lnTo>
                      <a:pt x="3" y="82"/>
                    </a:lnTo>
                    <a:lnTo>
                      <a:pt x="2" y="80"/>
                    </a:lnTo>
                    <a:lnTo>
                      <a:pt x="1" y="76"/>
                    </a:lnTo>
                    <a:lnTo>
                      <a:pt x="1" y="73"/>
                    </a:lnTo>
                    <a:lnTo>
                      <a:pt x="0" y="70"/>
                    </a:lnTo>
                    <a:lnTo>
                      <a:pt x="0" y="67"/>
                    </a:lnTo>
                    <a:lnTo>
                      <a:pt x="0" y="63"/>
                    </a:lnTo>
                    <a:lnTo>
                      <a:pt x="0" y="60"/>
                    </a:lnTo>
                    <a:lnTo>
                      <a:pt x="0" y="57"/>
                    </a:lnTo>
                    <a:lnTo>
                      <a:pt x="1" y="54"/>
                    </a:lnTo>
                    <a:lnTo>
                      <a:pt x="1" y="50"/>
                    </a:lnTo>
                    <a:lnTo>
                      <a:pt x="2" y="47"/>
                    </a:lnTo>
                    <a:lnTo>
                      <a:pt x="3" y="45"/>
                    </a:lnTo>
                    <a:lnTo>
                      <a:pt x="4" y="42"/>
                    </a:lnTo>
                    <a:lnTo>
                      <a:pt x="5" y="39"/>
                    </a:lnTo>
                    <a:lnTo>
                      <a:pt x="6" y="36"/>
                    </a:lnTo>
                    <a:lnTo>
                      <a:pt x="7" y="34"/>
                    </a:lnTo>
                    <a:lnTo>
                      <a:pt x="9" y="31"/>
                    </a:lnTo>
                    <a:lnTo>
                      <a:pt x="11" y="28"/>
                    </a:lnTo>
                    <a:lnTo>
                      <a:pt x="13" y="25"/>
                    </a:lnTo>
                    <a:lnTo>
                      <a:pt x="15" y="23"/>
                    </a:lnTo>
                    <a:lnTo>
                      <a:pt x="17" y="21"/>
                    </a:lnTo>
                    <a:lnTo>
                      <a:pt x="19" y="19"/>
                    </a:lnTo>
                    <a:lnTo>
                      <a:pt x="21" y="17"/>
                    </a:lnTo>
                    <a:lnTo>
                      <a:pt x="23" y="15"/>
                    </a:lnTo>
                    <a:lnTo>
                      <a:pt x="26" y="13"/>
                    </a:lnTo>
                    <a:lnTo>
                      <a:pt x="28" y="11"/>
                    </a:lnTo>
                    <a:lnTo>
                      <a:pt x="31" y="10"/>
                    </a:lnTo>
                    <a:lnTo>
                      <a:pt x="33" y="8"/>
                    </a:lnTo>
                    <a:lnTo>
                      <a:pt x="36" y="7"/>
                    </a:lnTo>
                    <a:lnTo>
                      <a:pt x="40" y="6"/>
                    </a:lnTo>
                    <a:lnTo>
                      <a:pt x="42" y="4"/>
                    </a:lnTo>
                    <a:lnTo>
                      <a:pt x="45" y="3"/>
                    </a:lnTo>
                    <a:lnTo>
                      <a:pt x="48" y="2"/>
                    </a:lnTo>
                    <a:lnTo>
                      <a:pt x="51" y="1"/>
                    </a:lnTo>
                    <a:lnTo>
                      <a:pt x="54" y="1"/>
                    </a:lnTo>
                    <a:lnTo>
                      <a:pt x="57" y="0"/>
                    </a:lnTo>
                    <a:lnTo>
                      <a:pt x="60" y="0"/>
                    </a:lnTo>
                    <a:lnTo>
                      <a:pt x="65" y="0"/>
                    </a:lnTo>
                    <a:lnTo>
                      <a:pt x="68" y="0"/>
                    </a:lnTo>
                    <a:lnTo>
                      <a:pt x="71" y="0"/>
                    </a:lnTo>
                    <a:lnTo>
                      <a:pt x="74" y="1"/>
                    </a:lnTo>
                    <a:lnTo>
                      <a:pt x="77" y="1"/>
                    </a:lnTo>
                    <a:lnTo>
                      <a:pt x="80" y="2"/>
                    </a:lnTo>
                    <a:lnTo>
                      <a:pt x="83" y="3"/>
                    </a:lnTo>
                    <a:lnTo>
                      <a:pt x="87" y="4"/>
                    </a:lnTo>
                    <a:lnTo>
                      <a:pt x="89" y="6"/>
                    </a:lnTo>
                    <a:lnTo>
                      <a:pt x="92" y="7"/>
                    </a:lnTo>
                    <a:lnTo>
                      <a:pt x="95" y="8"/>
                    </a:lnTo>
                    <a:lnTo>
                      <a:pt x="97" y="10"/>
                    </a:lnTo>
                    <a:lnTo>
                      <a:pt x="100" y="11"/>
                    </a:lnTo>
                    <a:lnTo>
                      <a:pt x="102" y="13"/>
                    </a:lnTo>
                    <a:lnTo>
                      <a:pt x="105" y="15"/>
                    </a:lnTo>
                    <a:lnTo>
                      <a:pt x="107" y="17"/>
                    </a:lnTo>
                    <a:lnTo>
                      <a:pt x="109" y="19"/>
                    </a:lnTo>
                    <a:lnTo>
                      <a:pt x="112" y="21"/>
                    </a:lnTo>
                    <a:lnTo>
                      <a:pt x="114" y="23"/>
                    </a:lnTo>
                    <a:lnTo>
                      <a:pt x="116" y="25"/>
                    </a:lnTo>
                    <a:lnTo>
                      <a:pt x="117" y="28"/>
                    </a:lnTo>
                    <a:lnTo>
                      <a:pt x="119" y="31"/>
                    </a:lnTo>
                    <a:lnTo>
                      <a:pt x="121" y="34"/>
                    </a:lnTo>
                    <a:lnTo>
                      <a:pt x="122" y="36"/>
                    </a:lnTo>
                    <a:lnTo>
                      <a:pt x="123" y="39"/>
                    </a:lnTo>
                    <a:lnTo>
                      <a:pt x="124" y="42"/>
                    </a:lnTo>
                    <a:lnTo>
                      <a:pt x="125" y="45"/>
                    </a:lnTo>
                    <a:lnTo>
                      <a:pt x="126" y="47"/>
                    </a:lnTo>
                    <a:lnTo>
                      <a:pt x="127" y="50"/>
                    </a:lnTo>
                    <a:lnTo>
                      <a:pt x="127" y="54"/>
                    </a:lnTo>
                    <a:lnTo>
                      <a:pt x="128" y="57"/>
                    </a:lnTo>
                    <a:lnTo>
                      <a:pt x="128" y="60"/>
                    </a:lnTo>
                    <a:lnTo>
                      <a:pt x="128" y="63"/>
                    </a:lnTo>
                    <a:lnTo>
                      <a:pt x="128" y="67"/>
                    </a:lnTo>
                    <a:lnTo>
                      <a:pt x="128" y="70"/>
                    </a:lnTo>
                    <a:lnTo>
                      <a:pt x="127" y="73"/>
                    </a:lnTo>
                    <a:lnTo>
                      <a:pt x="127" y="76"/>
                    </a:lnTo>
                    <a:lnTo>
                      <a:pt x="126" y="80"/>
                    </a:lnTo>
                    <a:lnTo>
                      <a:pt x="125" y="82"/>
                    </a:lnTo>
                    <a:lnTo>
                      <a:pt x="124" y="85"/>
                    </a:lnTo>
                    <a:lnTo>
                      <a:pt x="123" y="88"/>
                    </a:lnTo>
                    <a:lnTo>
                      <a:pt x="122" y="91"/>
                    </a:lnTo>
                    <a:lnTo>
                      <a:pt x="121" y="93"/>
                    </a:lnTo>
                    <a:lnTo>
                      <a:pt x="119" y="96"/>
                    </a:lnTo>
                    <a:lnTo>
                      <a:pt x="117" y="98"/>
                    </a:lnTo>
                    <a:lnTo>
                      <a:pt x="116" y="102"/>
                    </a:lnTo>
                    <a:lnTo>
                      <a:pt x="114" y="104"/>
                    </a:lnTo>
                    <a:lnTo>
                      <a:pt x="112" y="106"/>
                    </a:lnTo>
                    <a:lnTo>
                      <a:pt x="109" y="108"/>
                    </a:lnTo>
                    <a:lnTo>
                      <a:pt x="107" y="110"/>
                    </a:lnTo>
                    <a:lnTo>
                      <a:pt x="105" y="112"/>
                    </a:lnTo>
                    <a:lnTo>
                      <a:pt x="102" y="114"/>
                    </a:lnTo>
                    <a:lnTo>
                      <a:pt x="100" y="116"/>
                    </a:lnTo>
                    <a:lnTo>
                      <a:pt x="97" y="117"/>
                    </a:lnTo>
                    <a:lnTo>
                      <a:pt x="95" y="119"/>
                    </a:lnTo>
                    <a:lnTo>
                      <a:pt x="92" y="120"/>
                    </a:lnTo>
                    <a:lnTo>
                      <a:pt x="89" y="121"/>
                    </a:lnTo>
                    <a:lnTo>
                      <a:pt x="87" y="122"/>
                    </a:lnTo>
                    <a:lnTo>
                      <a:pt x="83" y="123"/>
                    </a:lnTo>
                    <a:lnTo>
                      <a:pt x="80" y="124"/>
                    </a:lnTo>
                    <a:lnTo>
                      <a:pt x="77" y="126"/>
                    </a:lnTo>
                    <a:lnTo>
                      <a:pt x="74" y="126"/>
                    </a:lnTo>
                    <a:lnTo>
                      <a:pt x="71" y="127"/>
                    </a:lnTo>
                    <a:lnTo>
                      <a:pt x="68" y="127"/>
                    </a:lnTo>
                    <a:lnTo>
                      <a:pt x="65" y="127"/>
                    </a:lnTo>
                    <a:close/>
                  </a:path>
                </a:pathLst>
              </a:custGeom>
              <a:solidFill>
                <a:srgbClr val="02703F"/>
              </a:solidFill>
              <a:ln w="9525">
                <a:noFill/>
                <a:round/>
                <a:headEnd/>
                <a:tailEnd/>
              </a:ln>
            </p:spPr>
            <p:txBody>
              <a:bodyPr/>
              <a:lstStyle/>
              <a:p>
                <a:endParaRPr lang="en-US"/>
              </a:p>
            </p:txBody>
          </p:sp>
          <p:sp>
            <p:nvSpPr>
              <p:cNvPr id="407" name="Freeform 198"/>
              <p:cNvSpPr>
                <a:spLocks noEditPoints="1"/>
              </p:cNvSpPr>
              <p:nvPr/>
            </p:nvSpPr>
            <p:spPr bwMode="gray">
              <a:xfrm>
                <a:off x="4521" y="3107"/>
                <a:ext cx="65" cy="59"/>
              </a:xfrm>
              <a:custGeom>
                <a:avLst/>
                <a:gdLst>
                  <a:gd name="T0" fmla="*/ 1 w 65"/>
                  <a:gd name="T1" fmla="*/ 44 h 59"/>
                  <a:gd name="T2" fmla="*/ 5 w 65"/>
                  <a:gd name="T3" fmla="*/ 36 h 59"/>
                  <a:gd name="T4" fmla="*/ 10 w 65"/>
                  <a:gd name="T5" fmla="*/ 30 h 59"/>
                  <a:gd name="T6" fmla="*/ 15 w 65"/>
                  <a:gd name="T7" fmla="*/ 25 h 59"/>
                  <a:gd name="T8" fmla="*/ 23 w 65"/>
                  <a:gd name="T9" fmla="*/ 20 h 59"/>
                  <a:gd name="T10" fmla="*/ 32 w 65"/>
                  <a:gd name="T11" fmla="*/ 16 h 59"/>
                  <a:gd name="T12" fmla="*/ 42 w 65"/>
                  <a:gd name="T13" fmla="*/ 14 h 59"/>
                  <a:gd name="T14" fmla="*/ 55 w 65"/>
                  <a:gd name="T15" fmla="*/ 14 h 59"/>
                  <a:gd name="T16" fmla="*/ 60 w 65"/>
                  <a:gd name="T17" fmla="*/ 12 h 59"/>
                  <a:gd name="T18" fmla="*/ 57 w 65"/>
                  <a:gd name="T19" fmla="*/ 9 h 59"/>
                  <a:gd name="T20" fmla="*/ 54 w 65"/>
                  <a:gd name="T21" fmla="*/ 6 h 59"/>
                  <a:gd name="T22" fmla="*/ 49 w 65"/>
                  <a:gd name="T23" fmla="*/ 4 h 59"/>
                  <a:gd name="T24" fmla="*/ 45 w 65"/>
                  <a:gd name="T25" fmla="*/ 2 h 59"/>
                  <a:gd name="T26" fmla="*/ 41 w 65"/>
                  <a:gd name="T27" fmla="*/ 1 h 59"/>
                  <a:gd name="T28" fmla="*/ 37 w 65"/>
                  <a:gd name="T29" fmla="*/ 0 h 59"/>
                  <a:gd name="T30" fmla="*/ 32 w 65"/>
                  <a:gd name="T31" fmla="*/ 0 h 59"/>
                  <a:gd name="T32" fmla="*/ 0 w 65"/>
                  <a:gd name="T33" fmla="*/ 0 h 59"/>
                  <a:gd name="T34" fmla="*/ 59 w 65"/>
                  <a:gd name="T35" fmla="*/ 16 h 59"/>
                  <a:gd name="T36" fmla="*/ 55 w 65"/>
                  <a:gd name="T37" fmla="*/ 16 h 59"/>
                  <a:gd name="T38" fmla="*/ 49 w 65"/>
                  <a:gd name="T39" fmla="*/ 17 h 59"/>
                  <a:gd name="T40" fmla="*/ 45 w 65"/>
                  <a:gd name="T41" fmla="*/ 19 h 59"/>
                  <a:gd name="T42" fmla="*/ 41 w 65"/>
                  <a:gd name="T43" fmla="*/ 20 h 59"/>
                  <a:gd name="T44" fmla="*/ 37 w 65"/>
                  <a:gd name="T45" fmla="*/ 22 h 59"/>
                  <a:gd name="T46" fmla="*/ 34 w 65"/>
                  <a:gd name="T47" fmla="*/ 25 h 59"/>
                  <a:gd name="T48" fmla="*/ 30 w 65"/>
                  <a:gd name="T49" fmla="*/ 28 h 59"/>
                  <a:gd name="T50" fmla="*/ 26 w 65"/>
                  <a:gd name="T51" fmla="*/ 31 h 59"/>
                  <a:gd name="T52" fmla="*/ 24 w 65"/>
                  <a:gd name="T53" fmla="*/ 35 h 59"/>
                  <a:gd name="T54" fmla="*/ 22 w 65"/>
                  <a:gd name="T55" fmla="*/ 38 h 59"/>
                  <a:gd name="T56" fmla="*/ 21 w 65"/>
                  <a:gd name="T57" fmla="*/ 43 h 59"/>
                  <a:gd name="T58" fmla="*/ 22 w 65"/>
                  <a:gd name="T59" fmla="*/ 48 h 59"/>
                  <a:gd name="T60" fmla="*/ 23 w 65"/>
                  <a:gd name="T61" fmla="*/ 51 h 59"/>
                  <a:gd name="T62" fmla="*/ 26 w 65"/>
                  <a:gd name="T63" fmla="*/ 54 h 59"/>
                  <a:gd name="T64" fmla="*/ 30 w 65"/>
                  <a:gd name="T65" fmla="*/ 57 h 59"/>
                  <a:gd name="T66" fmla="*/ 34 w 65"/>
                  <a:gd name="T67" fmla="*/ 58 h 59"/>
                  <a:gd name="T68" fmla="*/ 38 w 65"/>
                  <a:gd name="T69" fmla="*/ 59 h 59"/>
                  <a:gd name="T70" fmla="*/ 42 w 65"/>
                  <a:gd name="T71" fmla="*/ 59 h 59"/>
                  <a:gd name="T72" fmla="*/ 46 w 65"/>
                  <a:gd name="T73" fmla="*/ 58 h 59"/>
                  <a:gd name="T74" fmla="*/ 50 w 65"/>
                  <a:gd name="T75" fmla="*/ 57 h 59"/>
                  <a:gd name="T76" fmla="*/ 54 w 65"/>
                  <a:gd name="T77" fmla="*/ 55 h 59"/>
                  <a:gd name="T78" fmla="*/ 58 w 65"/>
                  <a:gd name="T79" fmla="*/ 52 h 59"/>
                  <a:gd name="T80" fmla="*/ 60 w 65"/>
                  <a:gd name="T81" fmla="*/ 49 h 59"/>
                  <a:gd name="T82" fmla="*/ 62 w 65"/>
                  <a:gd name="T83" fmla="*/ 46 h 59"/>
                  <a:gd name="T84" fmla="*/ 64 w 65"/>
                  <a:gd name="T85" fmla="*/ 41 h 59"/>
                  <a:gd name="T86" fmla="*/ 65 w 65"/>
                  <a:gd name="T87" fmla="*/ 37 h 59"/>
                  <a:gd name="T88" fmla="*/ 65 w 65"/>
                  <a:gd name="T89" fmla="*/ 33 h 59"/>
                  <a:gd name="T90" fmla="*/ 65 w 65"/>
                  <a:gd name="T91" fmla="*/ 29 h 59"/>
                  <a:gd name="T92" fmla="*/ 64 w 65"/>
                  <a:gd name="T93" fmla="*/ 25 h 59"/>
                  <a:gd name="T94" fmla="*/ 63 w 65"/>
                  <a:gd name="T95" fmla="*/ 21 h 59"/>
                  <a:gd name="T96" fmla="*/ 62 w 65"/>
                  <a:gd name="T97" fmla="*/ 1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59"/>
                  <a:gd name="T149" fmla="*/ 65 w 65"/>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59">
                    <a:moveTo>
                      <a:pt x="0" y="0"/>
                    </a:moveTo>
                    <a:lnTo>
                      <a:pt x="0" y="47"/>
                    </a:lnTo>
                    <a:lnTo>
                      <a:pt x="1" y="45"/>
                    </a:lnTo>
                    <a:lnTo>
                      <a:pt x="1" y="44"/>
                    </a:lnTo>
                    <a:lnTo>
                      <a:pt x="2" y="41"/>
                    </a:lnTo>
                    <a:lnTo>
                      <a:pt x="2" y="39"/>
                    </a:lnTo>
                    <a:lnTo>
                      <a:pt x="4" y="38"/>
                    </a:lnTo>
                    <a:lnTo>
                      <a:pt x="5" y="36"/>
                    </a:lnTo>
                    <a:lnTo>
                      <a:pt x="6" y="35"/>
                    </a:lnTo>
                    <a:lnTo>
                      <a:pt x="7" y="33"/>
                    </a:lnTo>
                    <a:lnTo>
                      <a:pt x="8" y="31"/>
                    </a:lnTo>
                    <a:lnTo>
                      <a:pt x="10" y="30"/>
                    </a:lnTo>
                    <a:lnTo>
                      <a:pt x="11" y="29"/>
                    </a:lnTo>
                    <a:lnTo>
                      <a:pt x="12" y="27"/>
                    </a:lnTo>
                    <a:lnTo>
                      <a:pt x="14" y="26"/>
                    </a:lnTo>
                    <a:lnTo>
                      <a:pt x="15" y="25"/>
                    </a:lnTo>
                    <a:lnTo>
                      <a:pt x="17" y="23"/>
                    </a:lnTo>
                    <a:lnTo>
                      <a:pt x="19" y="22"/>
                    </a:lnTo>
                    <a:lnTo>
                      <a:pt x="21" y="21"/>
                    </a:lnTo>
                    <a:lnTo>
                      <a:pt x="23" y="20"/>
                    </a:lnTo>
                    <a:lnTo>
                      <a:pt x="25" y="19"/>
                    </a:lnTo>
                    <a:lnTo>
                      <a:pt x="28" y="17"/>
                    </a:lnTo>
                    <a:lnTo>
                      <a:pt x="30" y="17"/>
                    </a:lnTo>
                    <a:lnTo>
                      <a:pt x="32" y="16"/>
                    </a:lnTo>
                    <a:lnTo>
                      <a:pt x="35" y="15"/>
                    </a:lnTo>
                    <a:lnTo>
                      <a:pt x="37" y="15"/>
                    </a:lnTo>
                    <a:lnTo>
                      <a:pt x="40" y="14"/>
                    </a:lnTo>
                    <a:lnTo>
                      <a:pt x="42" y="14"/>
                    </a:lnTo>
                    <a:lnTo>
                      <a:pt x="45" y="14"/>
                    </a:lnTo>
                    <a:lnTo>
                      <a:pt x="48" y="14"/>
                    </a:lnTo>
                    <a:lnTo>
                      <a:pt x="51" y="14"/>
                    </a:lnTo>
                    <a:lnTo>
                      <a:pt x="55" y="14"/>
                    </a:lnTo>
                    <a:lnTo>
                      <a:pt x="58" y="14"/>
                    </a:lnTo>
                    <a:lnTo>
                      <a:pt x="61" y="14"/>
                    </a:lnTo>
                    <a:lnTo>
                      <a:pt x="60" y="13"/>
                    </a:lnTo>
                    <a:lnTo>
                      <a:pt x="60" y="12"/>
                    </a:lnTo>
                    <a:lnTo>
                      <a:pt x="59" y="11"/>
                    </a:lnTo>
                    <a:lnTo>
                      <a:pt x="58" y="10"/>
                    </a:lnTo>
                    <a:lnTo>
                      <a:pt x="57" y="10"/>
                    </a:lnTo>
                    <a:lnTo>
                      <a:pt x="57" y="9"/>
                    </a:lnTo>
                    <a:lnTo>
                      <a:pt x="56" y="8"/>
                    </a:lnTo>
                    <a:lnTo>
                      <a:pt x="55" y="7"/>
                    </a:lnTo>
                    <a:lnTo>
                      <a:pt x="54" y="7"/>
                    </a:lnTo>
                    <a:lnTo>
                      <a:pt x="54" y="6"/>
                    </a:lnTo>
                    <a:lnTo>
                      <a:pt x="53" y="6"/>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2" y="0"/>
                    </a:lnTo>
                    <a:lnTo>
                      <a:pt x="31" y="0"/>
                    </a:lnTo>
                    <a:lnTo>
                      <a:pt x="29" y="0"/>
                    </a:lnTo>
                    <a:lnTo>
                      <a:pt x="0" y="0"/>
                    </a:lnTo>
                    <a:close/>
                    <a:moveTo>
                      <a:pt x="62" y="16"/>
                    </a:moveTo>
                    <a:lnTo>
                      <a:pt x="61" y="16"/>
                    </a:lnTo>
                    <a:lnTo>
                      <a:pt x="60" y="16"/>
                    </a:lnTo>
                    <a:lnTo>
                      <a:pt x="59" y="16"/>
                    </a:lnTo>
                    <a:lnTo>
                      <a:pt x="58" y="16"/>
                    </a:lnTo>
                    <a:lnTo>
                      <a:pt x="57" y="16"/>
                    </a:lnTo>
                    <a:lnTo>
                      <a:pt x="56" y="16"/>
                    </a:lnTo>
                    <a:lnTo>
                      <a:pt x="55" y="16"/>
                    </a:lnTo>
                    <a:lnTo>
                      <a:pt x="54" y="16"/>
                    </a:lnTo>
                    <a:lnTo>
                      <a:pt x="53" y="16"/>
                    </a:lnTo>
                    <a:lnTo>
                      <a:pt x="50" y="16"/>
                    </a:lnTo>
                    <a:lnTo>
                      <a:pt x="49" y="17"/>
                    </a:lnTo>
                    <a:lnTo>
                      <a:pt x="48" y="17"/>
                    </a:lnTo>
                    <a:lnTo>
                      <a:pt x="47" y="17"/>
                    </a:lnTo>
                    <a:lnTo>
                      <a:pt x="46" y="19"/>
                    </a:lnTo>
                    <a:lnTo>
                      <a:pt x="45" y="19"/>
                    </a:lnTo>
                    <a:lnTo>
                      <a:pt x="44" y="19"/>
                    </a:lnTo>
                    <a:lnTo>
                      <a:pt x="43" y="20"/>
                    </a:lnTo>
                    <a:lnTo>
                      <a:pt x="42" y="20"/>
                    </a:lnTo>
                    <a:lnTo>
                      <a:pt x="41" y="20"/>
                    </a:lnTo>
                    <a:lnTo>
                      <a:pt x="40" y="21"/>
                    </a:lnTo>
                    <a:lnTo>
                      <a:pt x="39" y="21"/>
                    </a:lnTo>
                    <a:lnTo>
                      <a:pt x="38" y="22"/>
                    </a:lnTo>
                    <a:lnTo>
                      <a:pt x="37" y="22"/>
                    </a:lnTo>
                    <a:lnTo>
                      <a:pt x="36" y="23"/>
                    </a:lnTo>
                    <a:lnTo>
                      <a:pt x="35" y="24"/>
                    </a:lnTo>
                    <a:lnTo>
                      <a:pt x="34" y="25"/>
                    </a:lnTo>
                    <a:lnTo>
                      <a:pt x="33" y="26"/>
                    </a:lnTo>
                    <a:lnTo>
                      <a:pt x="32" y="26"/>
                    </a:lnTo>
                    <a:lnTo>
                      <a:pt x="31" y="27"/>
                    </a:lnTo>
                    <a:lnTo>
                      <a:pt x="30" y="28"/>
                    </a:lnTo>
                    <a:lnTo>
                      <a:pt x="29" y="29"/>
                    </a:lnTo>
                    <a:lnTo>
                      <a:pt x="28" y="30"/>
                    </a:lnTo>
                    <a:lnTo>
                      <a:pt x="26" y="31"/>
                    </a:lnTo>
                    <a:lnTo>
                      <a:pt x="26" y="32"/>
                    </a:lnTo>
                    <a:lnTo>
                      <a:pt x="25" y="33"/>
                    </a:lnTo>
                    <a:lnTo>
                      <a:pt x="24" y="34"/>
                    </a:lnTo>
                    <a:lnTo>
                      <a:pt x="24" y="35"/>
                    </a:lnTo>
                    <a:lnTo>
                      <a:pt x="23" y="36"/>
                    </a:lnTo>
                    <a:lnTo>
                      <a:pt x="23" y="37"/>
                    </a:lnTo>
                    <a:lnTo>
                      <a:pt x="23" y="38"/>
                    </a:lnTo>
                    <a:lnTo>
                      <a:pt x="22" y="38"/>
                    </a:lnTo>
                    <a:lnTo>
                      <a:pt x="22" y="39"/>
                    </a:lnTo>
                    <a:lnTo>
                      <a:pt x="22" y="40"/>
                    </a:lnTo>
                    <a:lnTo>
                      <a:pt x="21" y="41"/>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8" y="55"/>
                    </a:lnTo>
                    <a:lnTo>
                      <a:pt x="29" y="56"/>
                    </a:lnTo>
                    <a:lnTo>
                      <a:pt x="30" y="57"/>
                    </a:lnTo>
                    <a:lnTo>
                      <a:pt x="31" y="57"/>
                    </a:lnTo>
                    <a:lnTo>
                      <a:pt x="32" y="57"/>
                    </a:lnTo>
                    <a:lnTo>
                      <a:pt x="33" y="58"/>
                    </a:lnTo>
                    <a:lnTo>
                      <a:pt x="34" y="58"/>
                    </a:lnTo>
                    <a:lnTo>
                      <a:pt x="35" y="58"/>
                    </a:lnTo>
                    <a:lnTo>
                      <a:pt x="36" y="59"/>
                    </a:lnTo>
                    <a:lnTo>
                      <a:pt x="37" y="59"/>
                    </a:lnTo>
                    <a:lnTo>
                      <a:pt x="38" y="59"/>
                    </a:lnTo>
                    <a:lnTo>
                      <a:pt x="39" y="59"/>
                    </a:lnTo>
                    <a:lnTo>
                      <a:pt x="40" y="59"/>
                    </a:lnTo>
                    <a:lnTo>
                      <a:pt x="41" y="59"/>
                    </a:lnTo>
                    <a:lnTo>
                      <a:pt x="42" y="59"/>
                    </a:lnTo>
                    <a:lnTo>
                      <a:pt x="43" y="59"/>
                    </a:lnTo>
                    <a:lnTo>
                      <a:pt x="44" y="59"/>
                    </a:lnTo>
                    <a:lnTo>
                      <a:pt x="45" y="58"/>
                    </a:lnTo>
                    <a:lnTo>
                      <a:pt x="46" y="58"/>
                    </a:lnTo>
                    <a:lnTo>
                      <a:pt x="47" y="58"/>
                    </a:lnTo>
                    <a:lnTo>
                      <a:pt x="48" y="58"/>
                    </a:lnTo>
                    <a:lnTo>
                      <a:pt x="49" y="57"/>
                    </a:lnTo>
                    <a:lnTo>
                      <a:pt x="50" y="57"/>
                    </a:lnTo>
                    <a:lnTo>
                      <a:pt x="51" y="56"/>
                    </a:lnTo>
                    <a:lnTo>
                      <a:pt x="53" y="56"/>
                    </a:lnTo>
                    <a:lnTo>
                      <a:pt x="54" y="55"/>
                    </a:lnTo>
                    <a:lnTo>
                      <a:pt x="55" y="54"/>
                    </a:lnTo>
                    <a:lnTo>
                      <a:pt x="56" y="54"/>
                    </a:lnTo>
                    <a:lnTo>
                      <a:pt x="57" y="53"/>
                    </a:lnTo>
                    <a:lnTo>
                      <a:pt x="58" y="52"/>
                    </a:lnTo>
                    <a:lnTo>
                      <a:pt x="59" y="51"/>
                    </a:lnTo>
                    <a:lnTo>
                      <a:pt x="60" y="50"/>
                    </a:lnTo>
                    <a:lnTo>
                      <a:pt x="60" y="49"/>
                    </a:lnTo>
                    <a:lnTo>
                      <a:pt x="61" y="48"/>
                    </a:lnTo>
                    <a:lnTo>
                      <a:pt x="62" y="47"/>
                    </a:lnTo>
                    <a:lnTo>
                      <a:pt x="62" y="46"/>
                    </a:lnTo>
                    <a:lnTo>
                      <a:pt x="63" y="45"/>
                    </a:lnTo>
                    <a:lnTo>
                      <a:pt x="63" y="44"/>
                    </a:lnTo>
                    <a:lnTo>
                      <a:pt x="63" y="43"/>
                    </a:lnTo>
                    <a:lnTo>
                      <a:pt x="64" y="41"/>
                    </a:lnTo>
                    <a:lnTo>
                      <a:pt x="64" y="40"/>
                    </a:lnTo>
                    <a:lnTo>
                      <a:pt x="64" y="39"/>
                    </a:lnTo>
                    <a:lnTo>
                      <a:pt x="64" y="38"/>
                    </a:lnTo>
                    <a:lnTo>
                      <a:pt x="65" y="37"/>
                    </a:lnTo>
                    <a:lnTo>
                      <a:pt x="65" y="36"/>
                    </a:lnTo>
                    <a:lnTo>
                      <a:pt x="65" y="35"/>
                    </a:lnTo>
                    <a:lnTo>
                      <a:pt x="65" y="34"/>
                    </a:lnTo>
                    <a:lnTo>
                      <a:pt x="65" y="33"/>
                    </a:lnTo>
                    <a:lnTo>
                      <a:pt x="65" y="32"/>
                    </a:lnTo>
                    <a:lnTo>
                      <a:pt x="65" y="31"/>
                    </a:lnTo>
                    <a:lnTo>
                      <a:pt x="65" y="30"/>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7"/>
                    </a:lnTo>
                    <a:lnTo>
                      <a:pt x="62" y="16"/>
                    </a:lnTo>
                    <a:close/>
                  </a:path>
                </a:pathLst>
              </a:custGeom>
              <a:solidFill>
                <a:srgbClr val="FFFFFF"/>
              </a:solidFill>
              <a:ln w="9525">
                <a:noFill/>
                <a:round/>
                <a:headEnd/>
                <a:tailEnd/>
              </a:ln>
            </p:spPr>
            <p:txBody>
              <a:bodyPr/>
              <a:lstStyle/>
              <a:p>
                <a:endParaRPr lang="en-US"/>
              </a:p>
            </p:txBody>
          </p:sp>
        </p:grpSp>
        <p:grpSp>
          <p:nvGrpSpPr>
            <p:cNvPr id="136" name="Group 199"/>
            <p:cNvGrpSpPr>
              <a:grpSpLocks/>
            </p:cNvGrpSpPr>
            <p:nvPr/>
          </p:nvGrpSpPr>
          <p:grpSpPr bwMode="auto">
            <a:xfrm>
              <a:off x="7109025" y="5169579"/>
              <a:ext cx="192742" cy="198353"/>
              <a:chOff x="4398" y="3148"/>
              <a:chExt cx="129" cy="127"/>
            </a:xfrm>
          </p:grpSpPr>
          <p:sp>
            <p:nvSpPr>
              <p:cNvPr id="404" name="Freeform 200"/>
              <p:cNvSpPr>
                <a:spLocks/>
              </p:cNvSpPr>
              <p:nvPr/>
            </p:nvSpPr>
            <p:spPr bwMode="gray">
              <a:xfrm>
                <a:off x="4398" y="3148"/>
                <a:ext cx="129" cy="127"/>
              </a:xfrm>
              <a:custGeom>
                <a:avLst/>
                <a:gdLst>
                  <a:gd name="T0" fmla="*/ 58 w 129"/>
                  <a:gd name="T1" fmla="*/ 127 h 127"/>
                  <a:gd name="T2" fmla="*/ 48 w 129"/>
                  <a:gd name="T3" fmla="*/ 125 h 127"/>
                  <a:gd name="T4" fmla="*/ 40 w 129"/>
                  <a:gd name="T5" fmla="*/ 122 h 127"/>
                  <a:gd name="T6" fmla="*/ 32 w 129"/>
                  <a:gd name="T7" fmla="*/ 117 h 127"/>
                  <a:gd name="T8" fmla="*/ 23 w 129"/>
                  <a:gd name="T9" fmla="*/ 112 h 127"/>
                  <a:gd name="T10" fmla="*/ 17 w 129"/>
                  <a:gd name="T11" fmla="*/ 106 h 127"/>
                  <a:gd name="T12" fmla="*/ 12 w 129"/>
                  <a:gd name="T13" fmla="*/ 99 h 127"/>
                  <a:gd name="T14" fmla="*/ 7 w 129"/>
                  <a:gd name="T15" fmla="*/ 91 h 127"/>
                  <a:gd name="T16" fmla="*/ 4 w 129"/>
                  <a:gd name="T17" fmla="*/ 82 h 127"/>
                  <a:gd name="T18" fmla="*/ 1 w 129"/>
                  <a:gd name="T19" fmla="*/ 74 h 127"/>
                  <a:gd name="T20" fmla="*/ 0 w 129"/>
                  <a:gd name="T21" fmla="*/ 63 h 127"/>
                  <a:gd name="T22" fmla="*/ 1 w 129"/>
                  <a:gd name="T23" fmla="*/ 54 h 127"/>
                  <a:gd name="T24" fmla="*/ 4 w 129"/>
                  <a:gd name="T25" fmla="*/ 45 h 127"/>
                  <a:gd name="T26" fmla="*/ 7 w 129"/>
                  <a:gd name="T27" fmla="*/ 36 h 127"/>
                  <a:gd name="T28" fmla="*/ 12 w 129"/>
                  <a:gd name="T29" fmla="*/ 29 h 127"/>
                  <a:gd name="T30" fmla="*/ 17 w 129"/>
                  <a:gd name="T31" fmla="*/ 21 h 127"/>
                  <a:gd name="T32" fmla="*/ 23 w 129"/>
                  <a:gd name="T33" fmla="*/ 15 h 127"/>
                  <a:gd name="T34" fmla="*/ 32 w 129"/>
                  <a:gd name="T35" fmla="*/ 10 h 127"/>
                  <a:gd name="T36" fmla="*/ 40 w 129"/>
                  <a:gd name="T37" fmla="*/ 6 h 127"/>
                  <a:gd name="T38" fmla="*/ 48 w 129"/>
                  <a:gd name="T39" fmla="*/ 3 h 127"/>
                  <a:gd name="T40" fmla="*/ 58 w 129"/>
                  <a:gd name="T41" fmla="*/ 0 h 127"/>
                  <a:gd name="T42" fmla="*/ 68 w 129"/>
                  <a:gd name="T43" fmla="*/ 0 h 127"/>
                  <a:gd name="T44" fmla="*/ 78 w 129"/>
                  <a:gd name="T45" fmla="*/ 2 h 127"/>
                  <a:gd name="T46" fmla="*/ 87 w 129"/>
                  <a:gd name="T47" fmla="*/ 5 h 127"/>
                  <a:gd name="T48" fmla="*/ 95 w 129"/>
                  <a:gd name="T49" fmla="*/ 8 h 127"/>
                  <a:gd name="T50" fmla="*/ 103 w 129"/>
                  <a:gd name="T51" fmla="*/ 13 h 127"/>
                  <a:gd name="T52" fmla="*/ 110 w 129"/>
                  <a:gd name="T53" fmla="*/ 19 h 127"/>
                  <a:gd name="T54" fmla="*/ 116 w 129"/>
                  <a:gd name="T55" fmla="*/ 26 h 127"/>
                  <a:gd name="T56" fmla="*/ 121 w 129"/>
                  <a:gd name="T57" fmla="*/ 34 h 127"/>
                  <a:gd name="T58" fmla="*/ 124 w 129"/>
                  <a:gd name="T59" fmla="*/ 42 h 127"/>
                  <a:gd name="T60" fmla="*/ 128 w 129"/>
                  <a:gd name="T61" fmla="*/ 51 h 127"/>
                  <a:gd name="T62" fmla="*/ 129 w 129"/>
                  <a:gd name="T63" fmla="*/ 60 h 127"/>
                  <a:gd name="T64" fmla="*/ 129 w 129"/>
                  <a:gd name="T65" fmla="*/ 70 h 127"/>
                  <a:gd name="T66" fmla="*/ 127 w 129"/>
                  <a:gd name="T67" fmla="*/ 80 h 127"/>
                  <a:gd name="T68" fmla="*/ 123 w 129"/>
                  <a:gd name="T69" fmla="*/ 88 h 127"/>
                  <a:gd name="T70" fmla="*/ 119 w 129"/>
                  <a:gd name="T71" fmla="*/ 96 h 127"/>
                  <a:gd name="T72" fmla="*/ 114 w 129"/>
                  <a:gd name="T73" fmla="*/ 104 h 127"/>
                  <a:gd name="T74" fmla="*/ 108 w 129"/>
                  <a:gd name="T75" fmla="*/ 110 h 127"/>
                  <a:gd name="T76" fmla="*/ 100 w 129"/>
                  <a:gd name="T77" fmla="*/ 116 h 127"/>
                  <a:gd name="T78" fmla="*/ 92 w 129"/>
                  <a:gd name="T79" fmla="*/ 120 h 127"/>
                  <a:gd name="T80" fmla="*/ 84 w 129"/>
                  <a:gd name="T81" fmla="*/ 124 h 127"/>
                  <a:gd name="T82" fmla="*/ 74 w 129"/>
                  <a:gd name="T83" fmla="*/ 126 h 127"/>
                  <a:gd name="T84" fmla="*/ 65 w 129"/>
                  <a:gd name="T85" fmla="*/ 127 h 1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9"/>
                  <a:gd name="T130" fmla="*/ 0 h 127"/>
                  <a:gd name="T131" fmla="*/ 129 w 129"/>
                  <a:gd name="T132" fmla="*/ 127 h 12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9" h="127">
                    <a:moveTo>
                      <a:pt x="65" y="127"/>
                    </a:moveTo>
                    <a:lnTo>
                      <a:pt x="61" y="127"/>
                    </a:lnTo>
                    <a:lnTo>
                      <a:pt x="58" y="127"/>
                    </a:lnTo>
                    <a:lnTo>
                      <a:pt x="55" y="126"/>
                    </a:lnTo>
                    <a:lnTo>
                      <a:pt x="51" y="126"/>
                    </a:lnTo>
                    <a:lnTo>
                      <a:pt x="48" y="125"/>
                    </a:lnTo>
                    <a:lnTo>
                      <a:pt x="45" y="124"/>
                    </a:lnTo>
                    <a:lnTo>
                      <a:pt x="42" y="123"/>
                    </a:lnTo>
                    <a:lnTo>
                      <a:pt x="40" y="122"/>
                    </a:lnTo>
                    <a:lnTo>
                      <a:pt x="37" y="120"/>
                    </a:lnTo>
                    <a:lnTo>
                      <a:pt x="34" y="119"/>
                    </a:lnTo>
                    <a:lnTo>
                      <a:pt x="32" y="117"/>
                    </a:lnTo>
                    <a:lnTo>
                      <a:pt x="29" y="116"/>
                    </a:lnTo>
                    <a:lnTo>
                      <a:pt x="26" y="114"/>
                    </a:lnTo>
                    <a:lnTo>
                      <a:pt x="23" y="112"/>
                    </a:lnTo>
                    <a:lnTo>
                      <a:pt x="21" y="110"/>
                    </a:lnTo>
                    <a:lnTo>
                      <a:pt x="19" y="108"/>
                    </a:lnTo>
                    <a:lnTo>
                      <a:pt x="17" y="106"/>
                    </a:lnTo>
                    <a:lnTo>
                      <a:pt x="15" y="104"/>
                    </a:lnTo>
                    <a:lnTo>
                      <a:pt x="13" y="102"/>
                    </a:lnTo>
                    <a:lnTo>
                      <a:pt x="12" y="99"/>
                    </a:lnTo>
                    <a:lnTo>
                      <a:pt x="10" y="96"/>
                    </a:lnTo>
                    <a:lnTo>
                      <a:pt x="8" y="93"/>
                    </a:lnTo>
                    <a:lnTo>
                      <a:pt x="7" y="91"/>
                    </a:lnTo>
                    <a:lnTo>
                      <a:pt x="6" y="88"/>
                    </a:lnTo>
                    <a:lnTo>
                      <a:pt x="5" y="85"/>
                    </a:lnTo>
                    <a:lnTo>
                      <a:pt x="4" y="82"/>
                    </a:lnTo>
                    <a:lnTo>
                      <a:pt x="2" y="80"/>
                    </a:lnTo>
                    <a:lnTo>
                      <a:pt x="1" y="77"/>
                    </a:lnTo>
                    <a:lnTo>
                      <a:pt x="1" y="74"/>
                    </a:lnTo>
                    <a:lnTo>
                      <a:pt x="0" y="70"/>
                    </a:lnTo>
                    <a:lnTo>
                      <a:pt x="0" y="67"/>
                    </a:lnTo>
                    <a:lnTo>
                      <a:pt x="0" y="63"/>
                    </a:lnTo>
                    <a:lnTo>
                      <a:pt x="0" y="60"/>
                    </a:lnTo>
                    <a:lnTo>
                      <a:pt x="0" y="57"/>
                    </a:lnTo>
                    <a:lnTo>
                      <a:pt x="1" y="54"/>
                    </a:lnTo>
                    <a:lnTo>
                      <a:pt x="1" y="51"/>
                    </a:lnTo>
                    <a:lnTo>
                      <a:pt x="2" y="47"/>
                    </a:lnTo>
                    <a:lnTo>
                      <a:pt x="4" y="45"/>
                    </a:lnTo>
                    <a:lnTo>
                      <a:pt x="5" y="42"/>
                    </a:lnTo>
                    <a:lnTo>
                      <a:pt x="6" y="39"/>
                    </a:lnTo>
                    <a:lnTo>
                      <a:pt x="7" y="36"/>
                    </a:lnTo>
                    <a:lnTo>
                      <a:pt x="8" y="34"/>
                    </a:lnTo>
                    <a:lnTo>
                      <a:pt x="10" y="31"/>
                    </a:lnTo>
                    <a:lnTo>
                      <a:pt x="12" y="29"/>
                    </a:lnTo>
                    <a:lnTo>
                      <a:pt x="13" y="26"/>
                    </a:lnTo>
                    <a:lnTo>
                      <a:pt x="15" y="23"/>
                    </a:lnTo>
                    <a:lnTo>
                      <a:pt x="17" y="21"/>
                    </a:lnTo>
                    <a:lnTo>
                      <a:pt x="19" y="19"/>
                    </a:lnTo>
                    <a:lnTo>
                      <a:pt x="21" y="17"/>
                    </a:lnTo>
                    <a:lnTo>
                      <a:pt x="23" y="15"/>
                    </a:lnTo>
                    <a:lnTo>
                      <a:pt x="26" y="13"/>
                    </a:lnTo>
                    <a:lnTo>
                      <a:pt x="29" y="11"/>
                    </a:lnTo>
                    <a:lnTo>
                      <a:pt x="32" y="10"/>
                    </a:lnTo>
                    <a:lnTo>
                      <a:pt x="34" y="8"/>
                    </a:lnTo>
                    <a:lnTo>
                      <a:pt x="37" y="7"/>
                    </a:lnTo>
                    <a:lnTo>
                      <a:pt x="40" y="6"/>
                    </a:lnTo>
                    <a:lnTo>
                      <a:pt x="42" y="5"/>
                    </a:lnTo>
                    <a:lnTo>
                      <a:pt x="45" y="4"/>
                    </a:lnTo>
                    <a:lnTo>
                      <a:pt x="48" y="3"/>
                    </a:lnTo>
                    <a:lnTo>
                      <a:pt x="51" y="2"/>
                    </a:lnTo>
                    <a:lnTo>
                      <a:pt x="55" y="2"/>
                    </a:lnTo>
                    <a:lnTo>
                      <a:pt x="58" y="0"/>
                    </a:lnTo>
                    <a:lnTo>
                      <a:pt x="61" y="0"/>
                    </a:lnTo>
                    <a:lnTo>
                      <a:pt x="65" y="0"/>
                    </a:lnTo>
                    <a:lnTo>
                      <a:pt x="68" y="0"/>
                    </a:lnTo>
                    <a:lnTo>
                      <a:pt x="71" y="0"/>
                    </a:lnTo>
                    <a:lnTo>
                      <a:pt x="74" y="2"/>
                    </a:lnTo>
                    <a:lnTo>
                      <a:pt x="78" y="2"/>
                    </a:lnTo>
                    <a:lnTo>
                      <a:pt x="81" y="3"/>
                    </a:lnTo>
                    <a:lnTo>
                      <a:pt x="84" y="4"/>
                    </a:lnTo>
                    <a:lnTo>
                      <a:pt x="87" y="5"/>
                    </a:lnTo>
                    <a:lnTo>
                      <a:pt x="89" y="6"/>
                    </a:lnTo>
                    <a:lnTo>
                      <a:pt x="92" y="7"/>
                    </a:lnTo>
                    <a:lnTo>
                      <a:pt x="95" y="8"/>
                    </a:lnTo>
                    <a:lnTo>
                      <a:pt x="97" y="10"/>
                    </a:lnTo>
                    <a:lnTo>
                      <a:pt x="100" y="11"/>
                    </a:lnTo>
                    <a:lnTo>
                      <a:pt x="103" y="13"/>
                    </a:lnTo>
                    <a:lnTo>
                      <a:pt x="106" y="15"/>
                    </a:lnTo>
                    <a:lnTo>
                      <a:pt x="108" y="17"/>
                    </a:lnTo>
                    <a:lnTo>
                      <a:pt x="110" y="19"/>
                    </a:lnTo>
                    <a:lnTo>
                      <a:pt x="112" y="21"/>
                    </a:lnTo>
                    <a:lnTo>
                      <a:pt x="114" y="23"/>
                    </a:lnTo>
                    <a:lnTo>
                      <a:pt x="116" y="26"/>
                    </a:lnTo>
                    <a:lnTo>
                      <a:pt x="117" y="29"/>
                    </a:lnTo>
                    <a:lnTo>
                      <a:pt x="119" y="31"/>
                    </a:lnTo>
                    <a:lnTo>
                      <a:pt x="121" y="34"/>
                    </a:lnTo>
                    <a:lnTo>
                      <a:pt x="122" y="36"/>
                    </a:lnTo>
                    <a:lnTo>
                      <a:pt x="123" y="39"/>
                    </a:lnTo>
                    <a:lnTo>
                      <a:pt x="124" y="42"/>
                    </a:lnTo>
                    <a:lnTo>
                      <a:pt x="125" y="45"/>
                    </a:lnTo>
                    <a:lnTo>
                      <a:pt x="127" y="47"/>
                    </a:lnTo>
                    <a:lnTo>
                      <a:pt x="128" y="51"/>
                    </a:lnTo>
                    <a:lnTo>
                      <a:pt x="128" y="54"/>
                    </a:lnTo>
                    <a:lnTo>
                      <a:pt x="129" y="57"/>
                    </a:lnTo>
                    <a:lnTo>
                      <a:pt x="129" y="60"/>
                    </a:lnTo>
                    <a:lnTo>
                      <a:pt x="129" y="63"/>
                    </a:lnTo>
                    <a:lnTo>
                      <a:pt x="129" y="67"/>
                    </a:lnTo>
                    <a:lnTo>
                      <a:pt x="129" y="70"/>
                    </a:lnTo>
                    <a:lnTo>
                      <a:pt x="128" y="74"/>
                    </a:lnTo>
                    <a:lnTo>
                      <a:pt x="128" y="77"/>
                    </a:lnTo>
                    <a:lnTo>
                      <a:pt x="127" y="80"/>
                    </a:lnTo>
                    <a:lnTo>
                      <a:pt x="125" y="82"/>
                    </a:lnTo>
                    <a:lnTo>
                      <a:pt x="124" y="85"/>
                    </a:lnTo>
                    <a:lnTo>
                      <a:pt x="123" y="88"/>
                    </a:lnTo>
                    <a:lnTo>
                      <a:pt x="122" y="91"/>
                    </a:lnTo>
                    <a:lnTo>
                      <a:pt x="121" y="93"/>
                    </a:lnTo>
                    <a:lnTo>
                      <a:pt x="119" y="96"/>
                    </a:lnTo>
                    <a:lnTo>
                      <a:pt x="117" y="99"/>
                    </a:lnTo>
                    <a:lnTo>
                      <a:pt x="116" y="102"/>
                    </a:lnTo>
                    <a:lnTo>
                      <a:pt x="114" y="104"/>
                    </a:lnTo>
                    <a:lnTo>
                      <a:pt x="112" y="106"/>
                    </a:lnTo>
                    <a:lnTo>
                      <a:pt x="110" y="108"/>
                    </a:lnTo>
                    <a:lnTo>
                      <a:pt x="108" y="110"/>
                    </a:lnTo>
                    <a:lnTo>
                      <a:pt x="106" y="112"/>
                    </a:lnTo>
                    <a:lnTo>
                      <a:pt x="103" y="114"/>
                    </a:lnTo>
                    <a:lnTo>
                      <a:pt x="100" y="116"/>
                    </a:lnTo>
                    <a:lnTo>
                      <a:pt x="97" y="117"/>
                    </a:lnTo>
                    <a:lnTo>
                      <a:pt x="95" y="119"/>
                    </a:lnTo>
                    <a:lnTo>
                      <a:pt x="92" y="120"/>
                    </a:lnTo>
                    <a:lnTo>
                      <a:pt x="89" y="122"/>
                    </a:lnTo>
                    <a:lnTo>
                      <a:pt x="87" y="123"/>
                    </a:lnTo>
                    <a:lnTo>
                      <a:pt x="84" y="124"/>
                    </a:lnTo>
                    <a:lnTo>
                      <a:pt x="81" y="125"/>
                    </a:lnTo>
                    <a:lnTo>
                      <a:pt x="78" y="126"/>
                    </a:lnTo>
                    <a:lnTo>
                      <a:pt x="74" y="126"/>
                    </a:lnTo>
                    <a:lnTo>
                      <a:pt x="71" y="127"/>
                    </a:lnTo>
                    <a:lnTo>
                      <a:pt x="68" y="127"/>
                    </a:lnTo>
                    <a:lnTo>
                      <a:pt x="65" y="127"/>
                    </a:lnTo>
                    <a:close/>
                  </a:path>
                </a:pathLst>
              </a:custGeom>
              <a:solidFill>
                <a:srgbClr val="02703F"/>
              </a:solidFill>
              <a:ln w="9525">
                <a:noFill/>
                <a:round/>
                <a:headEnd/>
                <a:tailEnd/>
              </a:ln>
            </p:spPr>
            <p:txBody>
              <a:bodyPr/>
              <a:lstStyle/>
              <a:p>
                <a:endParaRPr lang="en-US"/>
              </a:p>
            </p:txBody>
          </p:sp>
          <p:sp>
            <p:nvSpPr>
              <p:cNvPr id="405" name="Freeform 201"/>
              <p:cNvSpPr>
                <a:spLocks noEditPoints="1"/>
              </p:cNvSpPr>
              <p:nvPr/>
            </p:nvSpPr>
            <p:spPr bwMode="gray">
              <a:xfrm>
                <a:off x="4433" y="3183"/>
                <a:ext cx="64" cy="59"/>
              </a:xfrm>
              <a:custGeom>
                <a:avLst/>
                <a:gdLst>
                  <a:gd name="T0" fmla="*/ 1 w 64"/>
                  <a:gd name="T1" fmla="*/ 44 h 59"/>
                  <a:gd name="T2" fmla="*/ 4 w 64"/>
                  <a:gd name="T3" fmla="*/ 36 h 59"/>
                  <a:gd name="T4" fmla="*/ 9 w 64"/>
                  <a:gd name="T5" fmla="*/ 30 h 59"/>
                  <a:gd name="T6" fmla="*/ 14 w 64"/>
                  <a:gd name="T7" fmla="*/ 25 h 59"/>
                  <a:gd name="T8" fmla="*/ 23 w 64"/>
                  <a:gd name="T9" fmla="*/ 20 h 59"/>
                  <a:gd name="T10" fmla="*/ 31 w 64"/>
                  <a:gd name="T11" fmla="*/ 17 h 59"/>
                  <a:gd name="T12" fmla="*/ 41 w 64"/>
                  <a:gd name="T13" fmla="*/ 15 h 59"/>
                  <a:gd name="T14" fmla="*/ 54 w 64"/>
                  <a:gd name="T15" fmla="*/ 15 h 59"/>
                  <a:gd name="T16" fmla="*/ 59 w 64"/>
                  <a:gd name="T17" fmla="*/ 12 h 59"/>
                  <a:gd name="T18" fmla="*/ 56 w 64"/>
                  <a:gd name="T19" fmla="*/ 9 h 59"/>
                  <a:gd name="T20" fmla="*/ 53 w 64"/>
                  <a:gd name="T21" fmla="*/ 6 h 59"/>
                  <a:gd name="T22" fmla="*/ 49 w 64"/>
                  <a:gd name="T23" fmla="*/ 4 h 59"/>
                  <a:gd name="T24" fmla="*/ 45 w 64"/>
                  <a:gd name="T25" fmla="*/ 2 h 59"/>
                  <a:gd name="T26" fmla="*/ 40 w 64"/>
                  <a:gd name="T27" fmla="*/ 1 h 59"/>
                  <a:gd name="T28" fmla="*/ 36 w 64"/>
                  <a:gd name="T29" fmla="*/ 0 h 59"/>
                  <a:gd name="T30" fmla="*/ 31 w 64"/>
                  <a:gd name="T31" fmla="*/ 0 h 59"/>
                  <a:gd name="T32" fmla="*/ 0 w 64"/>
                  <a:gd name="T33" fmla="*/ 0 h 59"/>
                  <a:gd name="T34" fmla="*/ 58 w 64"/>
                  <a:gd name="T35" fmla="*/ 17 h 59"/>
                  <a:gd name="T36" fmla="*/ 54 w 64"/>
                  <a:gd name="T37" fmla="*/ 17 h 59"/>
                  <a:gd name="T38" fmla="*/ 49 w 64"/>
                  <a:gd name="T39" fmla="*/ 18 h 59"/>
                  <a:gd name="T40" fmla="*/ 45 w 64"/>
                  <a:gd name="T41" fmla="*/ 19 h 59"/>
                  <a:gd name="T42" fmla="*/ 40 w 64"/>
                  <a:gd name="T43" fmla="*/ 20 h 59"/>
                  <a:gd name="T44" fmla="*/ 36 w 64"/>
                  <a:gd name="T45" fmla="*/ 22 h 59"/>
                  <a:gd name="T46" fmla="*/ 33 w 64"/>
                  <a:gd name="T47" fmla="*/ 25 h 59"/>
                  <a:gd name="T48" fmla="*/ 29 w 64"/>
                  <a:gd name="T49" fmla="*/ 28 h 59"/>
                  <a:gd name="T50" fmla="*/ 26 w 64"/>
                  <a:gd name="T51" fmla="*/ 31 h 59"/>
                  <a:gd name="T52" fmla="*/ 24 w 64"/>
                  <a:gd name="T53" fmla="*/ 35 h 59"/>
                  <a:gd name="T54" fmla="*/ 22 w 64"/>
                  <a:gd name="T55" fmla="*/ 39 h 59"/>
                  <a:gd name="T56" fmla="*/ 21 w 64"/>
                  <a:gd name="T57" fmla="*/ 43 h 59"/>
                  <a:gd name="T58" fmla="*/ 22 w 64"/>
                  <a:gd name="T59" fmla="*/ 48 h 59"/>
                  <a:gd name="T60" fmla="*/ 23 w 64"/>
                  <a:gd name="T61" fmla="*/ 51 h 59"/>
                  <a:gd name="T62" fmla="*/ 26 w 64"/>
                  <a:gd name="T63" fmla="*/ 54 h 59"/>
                  <a:gd name="T64" fmla="*/ 29 w 64"/>
                  <a:gd name="T65" fmla="*/ 57 h 59"/>
                  <a:gd name="T66" fmla="*/ 33 w 64"/>
                  <a:gd name="T67" fmla="*/ 58 h 59"/>
                  <a:gd name="T68" fmla="*/ 37 w 64"/>
                  <a:gd name="T69" fmla="*/ 59 h 59"/>
                  <a:gd name="T70" fmla="*/ 41 w 64"/>
                  <a:gd name="T71" fmla="*/ 59 h 59"/>
                  <a:gd name="T72" fmla="*/ 46 w 64"/>
                  <a:gd name="T73" fmla="*/ 58 h 59"/>
                  <a:gd name="T74" fmla="*/ 50 w 64"/>
                  <a:gd name="T75" fmla="*/ 57 h 59"/>
                  <a:gd name="T76" fmla="*/ 53 w 64"/>
                  <a:gd name="T77" fmla="*/ 55 h 59"/>
                  <a:gd name="T78" fmla="*/ 57 w 64"/>
                  <a:gd name="T79" fmla="*/ 52 h 59"/>
                  <a:gd name="T80" fmla="*/ 59 w 64"/>
                  <a:gd name="T81" fmla="*/ 49 h 59"/>
                  <a:gd name="T82" fmla="*/ 61 w 64"/>
                  <a:gd name="T83" fmla="*/ 46 h 59"/>
                  <a:gd name="T84" fmla="*/ 63 w 64"/>
                  <a:gd name="T85" fmla="*/ 42 h 59"/>
                  <a:gd name="T86" fmla="*/ 64 w 64"/>
                  <a:gd name="T87" fmla="*/ 37 h 59"/>
                  <a:gd name="T88" fmla="*/ 64 w 64"/>
                  <a:gd name="T89" fmla="*/ 33 h 59"/>
                  <a:gd name="T90" fmla="*/ 64 w 64"/>
                  <a:gd name="T91" fmla="*/ 29 h 59"/>
                  <a:gd name="T92" fmla="*/ 63 w 64"/>
                  <a:gd name="T93" fmla="*/ 25 h 59"/>
                  <a:gd name="T94" fmla="*/ 62 w 64"/>
                  <a:gd name="T95" fmla="*/ 21 h 59"/>
                  <a:gd name="T96" fmla="*/ 61 w 64"/>
                  <a:gd name="T97" fmla="*/ 18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59"/>
                  <a:gd name="T149" fmla="*/ 64 w 64"/>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59">
                    <a:moveTo>
                      <a:pt x="0" y="0"/>
                    </a:moveTo>
                    <a:lnTo>
                      <a:pt x="0" y="47"/>
                    </a:lnTo>
                    <a:lnTo>
                      <a:pt x="1" y="45"/>
                    </a:lnTo>
                    <a:lnTo>
                      <a:pt x="1" y="44"/>
                    </a:lnTo>
                    <a:lnTo>
                      <a:pt x="2" y="42"/>
                    </a:lnTo>
                    <a:lnTo>
                      <a:pt x="2" y="40"/>
                    </a:lnTo>
                    <a:lnTo>
                      <a:pt x="3" y="39"/>
                    </a:lnTo>
                    <a:lnTo>
                      <a:pt x="4" y="36"/>
                    </a:lnTo>
                    <a:lnTo>
                      <a:pt x="5" y="35"/>
                    </a:lnTo>
                    <a:lnTo>
                      <a:pt x="6" y="33"/>
                    </a:lnTo>
                    <a:lnTo>
                      <a:pt x="7" y="31"/>
                    </a:lnTo>
                    <a:lnTo>
                      <a:pt x="9" y="30"/>
                    </a:lnTo>
                    <a:lnTo>
                      <a:pt x="10" y="29"/>
                    </a:lnTo>
                    <a:lnTo>
                      <a:pt x="11" y="27"/>
                    </a:lnTo>
                    <a:lnTo>
                      <a:pt x="13" y="26"/>
                    </a:lnTo>
                    <a:lnTo>
                      <a:pt x="14" y="25"/>
                    </a:lnTo>
                    <a:lnTo>
                      <a:pt x="16" y="23"/>
                    </a:lnTo>
                    <a:lnTo>
                      <a:pt x="19" y="22"/>
                    </a:lnTo>
                    <a:lnTo>
                      <a:pt x="21" y="21"/>
                    </a:lnTo>
                    <a:lnTo>
                      <a:pt x="23" y="20"/>
                    </a:lnTo>
                    <a:lnTo>
                      <a:pt x="25" y="19"/>
                    </a:lnTo>
                    <a:lnTo>
                      <a:pt x="27" y="18"/>
                    </a:lnTo>
                    <a:lnTo>
                      <a:pt x="29" y="18"/>
                    </a:lnTo>
                    <a:lnTo>
                      <a:pt x="31" y="17"/>
                    </a:lnTo>
                    <a:lnTo>
                      <a:pt x="34" y="16"/>
                    </a:lnTo>
                    <a:lnTo>
                      <a:pt x="36" y="16"/>
                    </a:lnTo>
                    <a:lnTo>
                      <a:pt x="39" y="15"/>
                    </a:lnTo>
                    <a:lnTo>
                      <a:pt x="41" y="15"/>
                    </a:lnTo>
                    <a:lnTo>
                      <a:pt x="45" y="15"/>
                    </a:lnTo>
                    <a:lnTo>
                      <a:pt x="48" y="15"/>
                    </a:lnTo>
                    <a:lnTo>
                      <a:pt x="51" y="15"/>
                    </a:lnTo>
                    <a:lnTo>
                      <a:pt x="54" y="15"/>
                    </a:lnTo>
                    <a:lnTo>
                      <a:pt x="57" y="15"/>
                    </a:lnTo>
                    <a:lnTo>
                      <a:pt x="60" y="15"/>
                    </a:lnTo>
                    <a:lnTo>
                      <a:pt x="59" y="13"/>
                    </a:lnTo>
                    <a:lnTo>
                      <a:pt x="59" y="12"/>
                    </a:lnTo>
                    <a:lnTo>
                      <a:pt x="58" y="11"/>
                    </a:lnTo>
                    <a:lnTo>
                      <a:pt x="57" y="10"/>
                    </a:lnTo>
                    <a:lnTo>
                      <a:pt x="56" y="10"/>
                    </a:lnTo>
                    <a:lnTo>
                      <a:pt x="56" y="9"/>
                    </a:lnTo>
                    <a:lnTo>
                      <a:pt x="55" y="8"/>
                    </a:lnTo>
                    <a:lnTo>
                      <a:pt x="54" y="7"/>
                    </a:lnTo>
                    <a:lnTo>
                      <a:pt x="53" y="7"/>
                    </a:lnTo>
                    <a:lnTo>
                      <a:pt x="53" y="6"/>
                    </a:lnTo>
                    <a:lnTo>
                      <a:pt x="52" y="6"/>
                    </a:lnTo>
                    <a:lnTo>
                      <a:pt x="51" y="5"/>
                    </a:lnTo>
                    <a:lnTo>
                      <a:pt x="50" y="5"/>
                    </a:lnTo>
                    <a:lnTo>
                      <a:pt x="49" y="4"/>
                    </a:lnTo>
                    <a:lnTo>
                      <a:pt x="48" y="4"/>
                    </a:lnTo>
                    <a:lnTo>
                      <a:pt x="47" y="3"/>
                    </a:lnTo>
                    <a:lnTo>
                      <a:pt x="46" y="3"/>
                    </a:lnTo>
                    <a:lnTo>
                      <a:pt x="45" y="2"/>
                    </a:lnTo>
                    <a:lnTo>
                      <a:pt x="44" y="2"/>
                    </a:lnTo>
                    <a:lnTo>
                      <a:pt x="43"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7"/>
                    </a:lnTo>
                    <a:lnTo>
                      <a:pt x="29" y="28"/>
                    </a:lnTo>
                    <a:lnTo>
                      <a:pt x="28" y="29"/>
                    </a:lnTo>
                    <a:lnTo>
                      <a:pt x="27" y="30"/>
                    </a:lnTo>
                    <a:lnTo>
                      <a:pt x="26" y="31"/>
                    </a:lnTo>
                    <a:lnTo>
                      <a:pt x="26" y="32"/>
                    </a:lnTo>
                    <a:lnTo>
                      <a:pt x="25" y="33"/>
                    </a:lnTo>
                    <a:lnTo>
                      <a:pt x="24" y="34"/>
                    </a:lnTo>
                    <a:lnTo>
                      <a:pt x="24" y="35"/>
                    </a:lnTo>
                    <a:lnTo>
                      <a:pt x="23" y="36"/>
                    </a:lnTo>
                    <a:lnTo>
                      <a:pt x="23" y="37"/>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29" y="57"/>
                    </a:lnTo>
                    <a:lnTo>
                      <a:pt x="30" y="57"/>
                    </a:lnTo>
                    <a:lnTo>
                      <a:pt x="31" y="57"/>
                    </a:lnTo>
                    <a:lnTo>
                      <a:pt x="32" y="58"/>
                    </a:lnTo>
                    <a:lnTo>
                      <a:pt x="33" y="58"/>
                    </a:lnTo>
                    <a:lnTo>
                      <a:pt x="34" y="58"/>
                    </a:lnTo>
                    <a:lnTo>
                      <a:pt x="35" y="59"/>
                    </a:lnTo>
                    <a:lnTo>
                      <a:pt x="36" y="59"/>
                    </a:lnTo>
                    <a:lnTo>
                      <a:pt x="37" y="59"/>
                    </a:lnTo>
                    <a:lnTo>
                      <a:pt x="38" y="59"/>
                    </a:lnTo>
                    <a:lnTo>
                      <a:pt x="39" y="59"/>
                    </a:lnTo>
                    <a:lnTo>
                      <a:pt x="40" y="59"/>
                    </a:lnTo>
                    <a:lnTo>
                      <a:pt x="41" y="59"/>
                    </a:lnTo>
                    <a:lnTo>
                      <a:pt x="43" y="59"/>
                    </a:lnTo>
                    <a:lnTo>
                      <a:pt x="44" y="59"/>
                    </a:lnTo>
                    <a:lnTo>
                      <a:pt x="45" y="58"/>
                    </a:lnTo>
                    <a:lnTo>
                      <a:pt x="46" y="58"/>
                    </a:lnTo>
                    <a:lnTo>
                      <a:pt x="47" y="58"/>
                    </a:lnTo>
                    <a:lnTo>
                      <a:pt x="48" y="58"/>
                    </a:lnTo>
                    <a:lnTo>
                      <a:pt x="49" y="57"/>
                    </a:lnTo>
                    <a:lnTo>
                      <a:pt x="50" y="57"/>
                    </a:lnTo>
                    <a:lnTo>
                      <a:pt x="51" y="56"/>
                    </a:lnTo>
                    <a:lnTo>
                      <a:pt x="52" y="56"/>
                    </a:lnTo>
                    <a:lnTo>
                      <a:pt x="53" y="55"/>
                    </a:lnTo>
                    <a:lnTo>
                      <a:pt x="54" y="54"/>
                    </a:lnTo>
                    <a:lnTo>
                      <a:pt x="55" y="54"/>
                    </a:lnTo>
                    <a:lnTo>
                      <a:pt x="56" y="53"/>
                    </a:lnTo>
                    <a:lnTo>
                      <a:pt x="57" y="52"/>
                    </a:lnTo>
                    <a:lnTo>
                      <a:pt x="58" y="51"/>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7"/>
                    </a:lnTo>
                    <a:lnTo>
                      <a:pt x="64" y="36"/>
                    </a:lnTo>
                    <a:lnTo>
                      <a:pt x="64" y="35"/>
                    </a:lnTo>
                    <a:lnTo>
                      <a:pt x="64" y="34"/>
                    </a:lnTo>
                    <a:lnTo>
                      <a:pt x="64" y="33"/>
                    </a:lnTo>
                    <a:lnTo>
                      <a:pt x="64" y="32"/>
                    </a:lnTo>
                    <a:lnTo>
                      <a:pt x="64" y="31"/>
                    </a:lnTo>
                    <a:lnTo>
                      <a:pt x="64" y="30"/>
                    </a:lnTo>
                    <a:lnTo>
                      <a:pt x="64" y="29"/>
                    </a:lnTo>
                    <a:lnTo>
                      <a:pt x="64" y="28"/>
                    </a:lnTo>
                    <a:lnTo>
                      <a:pt x="64" y="27"/>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sp>
          <p:nvSpPr>
            <p:cNvPr id="137" name="Freeform 202"/>
            <p:cNvSpPr>
              <a:spLocks/>
            </p:cNvSpPr>
            <p:nvPr/>
          </p:nvSpPr>
          <p:spPr bwMode="gray">
            <a:xfrm>
              <a:off x="1730194" y="1760106"/>
              <a:ext cx="192742" cy="196790"/>
            </a:xfrm>
            <a:custGeom>
              <a:avLst/>
              <a:gdLst>
                <a:gd name="T0" fmla="*/ 2147483647 w 129"/>
                <a:gd name="T1" fmla="*/ 2147483647 h 126"/>
                <a:gd name="T2" fmla="*/ 2147483647 w 129"/>
                <a:gd name="T3" fmla="*/ 2147483647 h 126"/>
                <a:gd name="T4" fmla="*/ 2147483647 w 129"/>
                <a:gd name="T5" fmla="*/ 2147483647 h 126"/>
                <a:gd name="T6" fmla="*/ 2147483647 w 129"/>
                <a:gd name="T7" fmla="*/ 2147483647 h 126"/>
                <a:gd name="T8" fmla="*/ 2147483647 w 129"/>
                <a:gd name="T9" fmla="*/ 2147483647 h 126"/>
                <a:gd name="T10" fmla="*/ 2147483647 w 129"/>
                <a:gd name="T11" fmla="*/ 2147483647 h 126"/>
                <a:gd name="T12" fmla="*/ 2147483647 w 129"/>
                <a:gd name="T13" fmla="*/ 2147483647 h 126"/>
                <a:gd name="T14" fmla="*/ 2147483647 w 129"/>
                <a:gd name="T15" fmla="*/ 2147483647 h 126"/>
                <a:gd name="T16" fmla="*/ 2147483647 w 129"/>
                <a:gd name="T17" fmla="*/ 2147483647 h 126"/>
                <a:gd name="T18" fmla="*/ 2147483647 w 129"/>
                <a:gd name="T19" fmla="*/ 2147483647 h 126"/>
                <a:gd name="T20" fmla="*/ 0 w 129"/>
                <a:gd name="T21" fmla="*/ 2147483647 h 126"/>
                <a:gd name="T22" fmla="*/ 2147483647 w 129"/>
                <a:gd name="T23" fmla="*/ 2147483647 h 126"/>
                <a:gd name="T24" fmla="*/ 2147483647 w 129"/>
                <a:gd name="T25" fmla="*/ 2147483647 h 126"/>
                <a:gd name="T26" fmla="*/ 2147483647 w 129"/>
                <a:gd name="T27" fmla="*/ 2147483647 h 126"/>
                <a:gd name="T28" fmla="*/ 2147483647 w 129"/>
                <a:gd name="T29" fmla="*/ 2147483647 h 126"/>
                <a:gd name="T30" fmla="*/ 2147483647 w 129"/>
                <a:gd name="T31" fmla="*/ 2147483647 h 126"/>
                <a:gd name="T32" fmla="*/ 2147483647 w 129"/>
                <a:gd name="T33" fmla="*/ 2147483647 h 126"/>
                <a:gd name="T34" fmla="*/ 2147483647 w 129"/>
                <a:gd name="T35" fmla="*/ 2147483647 h 126"/>
                <a:gd name="T36" fmla="*/ 2147483647 w 129"/>
                <a:gd name="T37" fmla="*/ 2147483647 h 126"/>
                <a:gd name="T38" fmla="*/ 2147483647 w 129"/>
                <a:gd name="T39" fmla="*/ 2147483647 h 126"/>
                <a:gd name="T40" fmla="*/ 2147483647 w 129"/>
                <a:gd name="T41" fmla="*/ 0 h 126"/>
                <a:gd name="T42" fmla="*/ 2147483647 w 129"/>
                <a:gd name="T43" fmla="*/ 0 h 126"/>
                <a:gd name="T44" fmla="*/ 2147483647 w 129"/>
                <a:gd name="T45" fmla="*/ 2147483647 h 126"/>
                <a:gd name="T46" fmla="*/ 2147483647 w 129"/>
                <a:gd name="T47" fmla="*/ 2147483647 h 126"/>
                <a:gd name="T48" fmla="*/ 2147483647 w 129"/>
                <a:gd name="T49" fmla="*/ 2147483647 h 126"/>
                <a:gd name="T50" fmla="*/ 2147483647 w 129"/>
                <a:gd name="T51" fmla="*/ 2147483647 h 126"/>
                <a:gd name="T52" fmla="*/ 2147483647 w 129"/>
                <a:gd name="T53" fmla="*/ 2147483647 h 126"/>
                <a:gd name="T54" fmla="*/ 2147483647 w 129"/>
                <a:gd name="T55" fmla="*/ 2147483647 h 126"/>
                <a:gd name="T56" fmla="*/ 2147483647 w 129"/>
                <a:gd name="T57" fmla="*/ 2147483647 h 126"/>
                <a:gd name="T58" fmla="*/ 2147483647 w 129"/>
                <a:gd name="T59" fmla="*/ 2147483647 h 126"/>
                <a:gd name="T60" fmla="*/ 2147483647 w 129"/>
                <a:gd name="T61" fmla="*/ 2147483647 h 126"/>
                <a:gd name="T62" fmla="*/ 2147483647 w 129"/>
                <a:gd name="T63" fmla="*/ 2147483647 h 126"/>
                <a:gd name="T64" fmla="*/ 2147483647 w 129"/>
                <a:gd name="T65" fmla="*/ 2147483647 h 126"/>
                <a:gd name="T66" fmla="*/ 2147483647 w 129"/>
                <a:gd name="T67" fmla="*/ 2147483647 h 126"/>
                <a:gd name="T68" fmla="*/ 2147483647 w 129"/>
                <a:gd name="T69" fmla="*/ 2147483647 h 126"/>
                <a:gd name="T70" fmla="*/ 2147483647 w 129"/>
                <a:gd name="T71" fmla="*/ 2147483647 h 126"/>
                <a:gd name="T72" fmla="*/ 2147483647 w 129"/>
                <a:gd name="T73" fmla="*/ 2147483647 h 126"/>
                <a:gd name="T74" fmla="*/ 2147483647 w 129"/>
                <a:gd name="T75" fmla="*/ 2147483647 h 126"/>
                <a:gd name="T76" fmla="*/ 2147483647 w 129"/>
                <a:gd name="T77" fmla="*/ 2147483647 h 126"/>
                <a:gd name="T78" fmla="*/ 2147483647 w 129"/>
                <a:gd name="T79" fmla="*/ 2147483647 h 126"/>
                <a:gd name="T80" fmla="*/ 2147483647 w 129"/>
                <a:gd name="T81" fmla="*/ 2147483647 h 126"/>
                <a:gd name="T82" fmla="*/ 2147483647 w 129"/>
                <a:gd name="T83" fmla="*/ 2147483647 h 126"/>
                <a:gd name="T84" fmla="*/ 2147483647 w 129"/>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9"/>
                <a:gd name="T130" fmla="*/ 0 h 126"/>
                <a:gd name="T131" fmla="*/ 129 w 129"/>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9" h="126">
                  <a:moveTo>
                    <a:pt x="65" y="126"/>
                  </a:moveTo>
                  <a:lnTo>
                    <a:pt x="61" y="126"/>
                  </a:lnTo>
                  <a:lnTo>
                    <a:pt x="58" y="126"/>
                  </a:lnTo>
                  <a:lnTo>
                    <a:pt x="55" y="125"/>
                  </a:lnTo>
                  <a:lnTo>
                    <a:pt x="51" y="125"/>
                  </a:lnTo>
                  <a:lnTo>
                    <a:pt x="48" y="124"/>
                  </a:lnTo>
                  <a:lnTo>
                    <a:pt x="45" y="123"/>
                  </a:lnTo>
                  <a:lnTo>
                    <a:pt x="42" y="122"/>
                  </a:lnTo>
                  <a:lnTo>
                    <a:pt x="40" y="121"/>
                  </a:lnTo>
                  <a:lnTo>
                    <a:pt x="37" y="120"/>
                  </a:lnTo>
                  <a:lnTo>
                    <a:pt x="34" y="119"/>
                  </a:lnTo>
                  <a:lnTo>
                    <a:pt x="32" y="117"/>
                  </a:lnTo>
                  <a:lnTo>
                    <a:pt x="28" y="115"/>
                  </a:lnTo>
                  <a:lnTo>
                    <a:pt x="26" y="113"/>
                  </a:lnTo>
                  <a:lnTo>
                    <a:pt x="23" y="111"/>
                  </a:lnTo>
                  <a:lnTo>
                    <a:pt x="21" y="109"/>
                  </a:lnTo>
                  <a:lnTo>
                    <a:pt x="19" y="107"/>
                  </a:lnTo>
                  <a:lnTo>
                    <a:pt x="17" y="105"/>
                  </a:lnTo>
                  <a:lnTo>
                    <a:pt x="15" y="103"/>
                  </a:lnTo>
                  <a:lnTo>
                    <a:pt x="13" y="101"/>
                  </a:lnTo>
                  <a:lnTo>
                    <a:pt x="12" y="98"/>
                  </a:lnTo>
                  <a:lnTo>
                    <a:pt x="10" y="96"/>
                  </a:lnTo>
                  <a:lnTo>
                    <a:pt x="8" y="93"/>
                  </a:lnTo>
                  <a:lnTo>
                    <a:pt x="7" y="90"/>
                  </a:lnTo>
                  <a:lnTo>
                    <a:pt x="6" y="87"/>
                  </a:lnTo>
                  <a:lnTo>
                    <a:pt x="4" y="84"/>
                  </a:lnTo>
                  <a:lnTo>
                    <a:pt x="3" y="81"/>
                  </a:lnTo>
                  <a:lnTo>
                    <a:pt x="2" y="79"/>
                  </a:lnTo>
                  <a:lnTo>
                    <a:pt x="1" y="76"/>
                  </a:lnTo>
                  <a:lnTo>
                    <a:pt x="1" y="73"/>
                  </a:lnTo>
                  <a:lnTo>
                    <a:pt x="0" y="70"/>
                  </a:lnTo>
                  <a:lnTo>
                    <a:pt x="0" y="66"/>
                  </a:lnTo>
                  <a:lnTo>
                    <a:pt x="0" y="62"/>
                  </a:lnTo>
                  <a:lnTo>
                    <a:pt x="0" y="59"/>
                  </a:lnTo>
                  <a:lnTo>
                    <a:pt x="0" y="56"/>
                  </a:lnTo>
                  <a:lnTo>
                    <a:pt x="1" y="53"/>
                  </a:lnTo>
                  <a:lnTo>
                    <a:pt x="1" y="50"/>
                  </a:lnTo>
                  <a:lnTo>
                    <a:pt x="2" y="47"/>
                  </a:lnTo>
                  <a:lnTo>
                    <a:pt x="3" y="45"/>
                  </a:lnTo>
                  <a:lnTo>
                    <a:pt x="4" y="41"/>
                  </a:lnTo>
                  <a:lnTo>
                    <a:pt x="6" y="38"/>
                  </a:lnTo>
                  <a:lnTo>
                    <a:pt x="7" y="35"/>
                  </a:lnTo>
                  <a:lnTo>
                    <a:pt x="8" y="33"/>
                  </a:lnTo>
                  <a:lnTo>
                    <a:pt x="10" y="30"/>
                  </a:lnTo>
                  <a:lnTo>
                    <a:pt x="12" y="28"/>
                  </a:lnTo>
                  <a:lnTo>
                    <a:pt x="13" y="25"/>
                  </a:lnTo>
                  <a:lnTo>
                    <a:pt x="15" y="23"/>
                  </a:lnTo>
                  <a:lnTo>
                    <a:pt x="17" y="21"/>
                  </a:lnTo>
                  <a:lnTo>
                    <a:pt x="19" y="18"/>
                  </a:lnTo>
                  <a:lnTo>
                    <a:pt x="21" y="16"/>
                  </a:lnTo>
                  <a:lnTo>
                    <a:pt x="23" y="14"/>
                  </a:lnTo>
                  <a:lnTo>
                    <a:pt x="26" y="12"/>
                  </a:lnTo>
                  <a:lnTo>
                    <a:pt x="28" y="10"/>
                  </a:lnTo>
                  <a:lnTo>
                    <a:pt x="32" y="9"/>
                  </a:lnTo>
                  <a:lnTo>
                    <a:pt x="34" y="7"/>
                  </a:lnTo>
                  <a:lnTo>
                    <a:pt x="37" y="6"/>
                  </a:lnTo>
                  <a:lnTo>
                    <a:pt x="40" y="5"/>
                  </a:lnTo>
                  <a:lnTo>
                    <a:pt x="42" y="4"/>
                  </a:lnTo>
                  <a:lnTo>
                    <a:pt x="45" y="3"/>
                  </a:lnTo>
                  <a:lnTo>
                    <a:pt x="48" y="2"/>
                  </a:lnTo>
                  <a:lnTo>
                    <a:pt x="51" y="1"/>
                  </a:lnTo>
                  <a:lnTo>
                    <a:pt x="55" y="1"/>
                  </a:lnTo>
                  <a:lnTo>
                    <a:pt x="58" y="0"/>
                  </a:lnTo>
                  <a:lnTo>
                    <a:pt x="61" y="0"/>
                  </a:lnTo>
                  <a:lnTo>
                    <a:pt x="65" y="0"/>
                  </a:lnTo>
                  <a:lnTo>
                    <a:pt x="68" y="0"/>
                  </a:lnTo>
                  <a:lnTo>
                    <a:pt x="71" y="0"/>
                  </a:lnTo>
                  <a:lnTo>
                    <a:pt x="74" y="1"/>
                  </a:lnTo>
                  <a:lnTo>
                    <a:pt x="77" y="1"/>
                  </a:lnTo>
                  <a:lnTo>
                    <a:pt x="81" y="2"/>
                  </a:lnTo>
                  <a:lnTo>
                    <a:pt x="84" y="3"/>
                  </a:lnTo>
                  <a:lnTo>
                    <a:pt x="87" y="4"/>
                  </a:lnTo>
                  <a:lnTo>
                    <a:pt x="89" y="5"/>
                  </a:lnTo>
                  <a:lnTo>
                    <a:pt x="92" y="6"/>
                  </a:lnTo>
                  <a:lnTo>
                    <a:pt x="95" y="7"/>
                  </a:lnTo>
                  <a:lnTo>
                    <a:pt x="97" y="9"/>
                  </a:lnTo>
                  <a:lnTo>
                    <a:pt x="100" y="10"/>
                  </a:lnTo>
                  <a:lnTo>
                    <a:pt x="102" y="12"/>
                  </a:lnTo>
                  <a:lnTo>
                    <a:pt x="106" y="14"/>
                  </a:lnTo>
                  <a:lnTo>
                    <a:pt x="108" y="16"/>
                  </a:lnTo>
                  <a:lnTo>
                    <a:pt x="110" y="18"/>
                  </a:lnTo>
                  <a:lnTo>
                    <a:pt x="112" y="21"/>
                  </a:lnTo>
                  <a:lnTo>
                    <a:pt x="114" y="23"/>
                  </a:lnTo>
                  <a:lnTo>
                    <a:pt x="116" y="25"/>
                  </a:lnTo>
                  <a:lnTo>
                    <a:pt x="117" y="28"/>
                  </a:lnTo>
                  <a:lnTo>
                    <a:pt x="119" y="30"/>
                  </a:lnTo>
                  <a:lnTo>
                    <a:pt x="121" y="33"/>
                  </a:lnTo>
                  <a:lnTo>
                    <a:pt x="122" y="35"/>
                  </a:lnTo>
                  <a:lnTo>
                    <a:pt x="123" y="38"/>
                  </a:lnTo>
                  <a:lnTo>
                    <a:pt x="124" y="41"/>
                  </a:lnTo>
                  <a:lnTo>
                    <a:pt x="125" y="45"/>
                  </a:lnTo>
                  <a:lnTo>
                    <a:pt x="126" y="47"/>
                  </a:lnTo>
                  <a:lnTo>
                    <a:pt x="128" y="50"/>
                  </a:lnTo>
                  <a:lnTo>
                    <a:pt x="128" y="53"/>
                  </a:lnTo>
                  <a:lnTo>
                    <a:pt x="129" y="56"/>
                  </a:lnTo>
                  <a:lnTo>
                    <a:pt x="129" y="59"/>
                  </a:lnTo>
                  <a:lnTo>
                    <a:pt x="129" y="62"/>
                  </a:lnTo>
                  <a:lnTo>
                    <a:pt x="129" y="66"/>
                  </a:lnTo>
                  <a:lnTo>
                    <a:pt x="129" y="70"/>
                  </a:lnTo>
                  <a:lnTo>
                    <a:pt x="128" y="73"/>
                  </a:lnTo>
                  <a:lnTo>
                    <a:pt x="128" y="76"/>
                  </a:lnTo>
                  <a:lnTo>
                    <a:pt x="126" y="79"/>
                  </a:lnTo>
                  <a:lnTo>
                    <a:pt x="125" y="81"/>
                  </a:lnTo>
                  <a:lnTo>
                    <a:pt x="124" y="84"/>
                  </a:lnTo>
                  <a:lnTo>
                    <a:pt x="123" y="87"/>
                  </a:lnTo>
                  <a:lnTo>
                    <a:pt x="122" y="90"/>
                  </a:lnTo>
                  <a:lnTo>
                    <a:pt x="121" y="93"/>
                  </a:lnTo>
                  <a:lnTo>
                    <a:pt x="119" y="96"/>
                  </a:lnTo>
                  <a:lnTo>
                    <a:pt x="117" y="98"/>
                  </a:lnTo>
                  <a:lnTo>
                    <a:pt x="116" y="101"/>
                  </a:lnTo>
                  <a:lnTo>
                    <a:pt x="114" y="103"/>
                  </a:lnTo>
                  <a:lnTo>
                    <a:pt x="112" y="105"/>
                  </a:lnTo>
                  <a:lnTo>
                    <a:pt x="110" y="107"/>
                  </a:lnTo>
                  <a:lnTo>
                    <a:pt x="108" y="109"/>
                  </a:lnTo>
                  <a:lnTo>
                    <a:pt x="106" y="111"/>
                  </a:lnTo>
                  <a:lnTo>
                    <a:pt x="102" y="113"/>
                  </a:lnTo>
                  <a:lnTo>
                    <a:pt x="100" y="115"/>
                  </a:lnTo>
                  <a:lnTo>
                    <a:pt x="97" y="117"/>
                  </a:lnTo>
                  <a:lnTo>
                    <a:pt x="95" y="119"/>
                  </a:lnTo>
                  <a:lnTo>
                    <a:pt x="92" y="120"/>
                  </a:lnTo>
                  <a:lnTo>
                    <a:pt x="89" y="121"/>
                  </a:lnTo>
                  <a:lnTo>
                    <a:pt x="87" y="122"/>
                  </a:lnTo>
                  <a:lnTo>
                    <a:pt x="84" y="123"/>
                  </a:lnTo>
                  <a:lnTo>
                    <a:pt x="81" y="124"/>
                  </a:lnTo>
                  <a:lnTo>
                    <a:pt x="77" y="125"/>
                  </a:lnTo>
                  <a:lnTo>
                    <a:pt x="74" y="125"/>
                  </a:lnTo>
                  <a:lnTo>
                    <a:pt x="71" y="126"/>
                  </a:lnTo>
                  <a:lnTo>
                    <a:pt x="68" y="126"/>
                  </a:lnTo>
                  <a:lnTo>
                    <a:pt x="65" y="126"/>
                  </a:lnTo>
                  <a:close/>
                </a:path>
              </a:pathLst>
            </a:custGeom>
            <a:solidFill>
              <a:srgbClr val="F8CA06"/>
            </a:solidFill>
            <a:ln w="9525">
              <a:noFill/>
              <a:round/>
              <a:headEnd/>
              <a:tailEnd/>
            </a:ln>
          </p:spPr>
          <p:txBody>
            <a:bodyPr/>
            <a:lstStyle/>
            <a:p>
              <a:endParaRPr lang="en-US"/>
            </a:p>
          </p:txBody>
        </p:sp>
        <p:sp>
          <p:nvSpPr>
            <p:cNvPr id="138" name="Freeform 203"/>
            <p:cNvSpPr>
              <a:spLocks noEditPoints="1"/>
            </p:cNvSpPr>
            <p:nvPr/>
          </p:nvSpPr>
          <p:spPr bwMode="gray">
            <a:xfrm>
              <a:off x="1782487" y="1813208"/>
              <a:ext cx="95624" cy="93711"/>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3"/>
                  </a:lnTo>
                  <a:lnTo>
                    <a:pt x="7" y="31"/>
                  </a:lnTo>
                  <a:lnTo>
                    <a:pt x="9" y="30"/>
                  </a:lnTo>
                  <a:lnTo>
                    <a:pt x="10" y="29"/>
                  </a:lnTo>
                  <a:lnTo>
                    <a:pt x="11" y="27"/>
                  </a:lnTo>
                  <a:lnTo>
                    <a:pt x="13" y="26"/>
                  </a:lnTo>
                  <a:lnTo>
                    <a:pt x="14" y="25"/>
                  </a:lnTo>
                  <a:lnTo>
                    <a:pt x="16" y="23"/>
                  </a:lnTo>
                  <a:lnTo>
                    <a:pt x="18" y="22"/>
                  </a:lnTo>
                  <a:lnTo>
                    <a:pt x="21" y="21"/>
                  </a:lnTo>
                  <a:lnTo>
                    <a:pt x="23" y="20"/>
                  </a:lnTo>
                  <a:lnTo>
                    <a:pt x="25" y="19"/>
                  </a:lnTo>
                  <a:lnTo>
                    <a:pt x="27" y="18"/>
                  </a:lnTo>
                  <a:lnTo>
                    <a:pt x="29" y="18"/>
                  </a:lnTo>
                  <a:lnTo>
                    <a:pt x="31" y="17"/>
                  </a:lnTo>
                  <a:lnTo>
                    <a:pt x="34" y="16"/>
                  </a:lnTo>
                  <a:lnTo>
                    <a:pt x="36" y="16"/>
                  </a:lnTo>
                  <a:lnTo>
                    <a:pt x="39" y="15"/>
                  </a:lnTo>
                  <a:lnTo>
                    <a:pt x="41" y="15"/>
                  </a:lnTo>
                  <a:lnTo>
                    <a:pt x="45" y="15"/>
                  </a:lnTo>
                  <a:lnTo>
                    <a:pt x="48" y="15"/>
                  </a:lnTo>
                  <a:lnTo>
                    <a:pt x="51" y="15"/>
                  </a:lnTo>
                  <a:lnTo>
                    <a:pt x="54" y="15"/>
                  </a:lnTo>
                  <a:lnTo>
                    <a:pt x="57" y="15"/>
                  </a:lnTo>
                  <a:lnTo>
                    <a:pt x="60" y="15"/>
                  </a:lnTo>
                  <a:lnTo>
                    <a:pt x="59" y="14"/>
                  </a:lnTo>
                  <a:lnTo>
                    <a:pt x="59" y="13"/>
                  </a:lnTo>
                  <a:lnTo>
                    <a:pt x="58" y="12"/>
                  </a:lnTo>
                  <a:lnTo>
                    <a:pt x="57" y="11"/>
                  </a:lnTo>
                  <a:lnTo>
                    <a:pt x="56" y="11"/>
                  </a:lnTo>
                  <a:lnTo>
                    <a:pt x="56" y="9"/>
                  </a:lnTo>
                  <a:lnTo>
                    <a:pt x="55" y="8"/>
                  </a:lnTo>
                  <a:lnTo>
                    <a:pt x="54" y="7"/>
                  </a:lnTo>
                  <a:lnTo>
                    <a:pt x="53" y="7"/>
                  </a:lnTo>
                  <a:lnTo>
                    <a:pt x="53" y="6"/>
                  </a:lnTo>
                  <a:lnTo>
                    <a:pt x="52" y="6"/>
                  </a:lnTo>
                  <a:lnTo>
                    <a:pt x="51" y="5"/>
                  </a:lnTo>
                  <a:lnTo>
                    <a:pt x="50" y="5"/>
                  </a:lnTo>
                  <a:lnTo>
                    <a:pt x="49" y="4"/>
                  </a:lnTo>
                  <a:lnTo>
                    <a:pt x="48" y="4"/>
                  </a:lnTo>
                  <a:lnTo>
                    <a:pt x="47" y="3"/>
                  </a:lnTo>
                  <a:lnTo>
                    <a:pt x="46" y="3"/>
                  </a:lnTo>
                  <a:lnTo>
                    <a:pt x="45" y="2"/>
                  </a:lnTo>
                  <a:lnTo>
                    <a:pt x="44"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7"/>
                  </a:lnTo>
                  <a:lnTo>
                    <a:pt x="29" y="28"/>
                  </a:lnTo>
                  <a:lnTo>
                    <a:pt x="28" y="29"/>
                  </a:lnTo>
                  <a:lnTo>
                    <a:pt x="27" y="30"/>
                  </a:lnTo>
                  <a:lnTo>
                    <a:pt x="26" y="31"/>
                  </a:lnTo>
                  <a:lnTo>
                    <a:pt x="26" y="32"/>
                  </a:lnTo>
                  <a:lnTo>
                    <a:pt x="25" y="33"/>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29" y="57"/>
                  </a:lnTo>
                  <a:lnTo>
                    <a:pt x="30" y="57"/>
                  </a:lnTo>
                  <a:lnTo>
                    <a:pt x="31" y="57"/>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4" y="60"/>
                  </a:lnTo>
                  <a:lnTo>
                    <a:pt x="45" y="59"/>
                  </a:lnTo>
                  <a:lnTo>
                    <a:pt x="46" y="59"/>
                  </a:lnTo>
                  <a:lnTo>
                    <a:pt x="47" y="59"/>
                  </a:lnTo>
                  <a:lnTo>
                    <a:pt x="48" y="59"/>
                  </a:lnTo>
                  <a:lnTo>
                    <a:pt x="49" y="57"/>
                  </a:lnTo>
                  <a:lnTo>
                    <a:pt x="50" y="57"/>
                  </a:lnTo>
                  <a:lnTo>
                    <a:pt x="51" y="56"/>
                  </a:lnTo>
                  <a:lnTo>
                    <a:pt x="52" y="56"/>
                  </a:lnTo>
                  <a:lnTo>
                    <a:pt x="53" y="55"/>
                  </a:lnTo>
                  <a:lnTo>
                    <a:pt x="54" y="54"/>
                  </a:lnTo>
                  <a:lnTo>
                    <a:pt x="55" y="54"/>
                  </a:lnTo>
                  <a:lnTo>
                    <a:pt x="56" y="53"/>
                  </a:lnTo>
                  <a:lnTo>
                    <a:pt x="57" y="52"/>
                  </a:lnTo>
                  <a:lnTo>
                    <a:pt x="58" y="51"/>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3"/>
                  </a:lnTo>
                  <a:lnTo>
                    <a:pt x="64" y="32"/>
                  </a:lnTo>
                  <a:lnTo>
                    <a:pt x="64" y="31"/>
                  </a:lnTo>
                  <a:lnTo>
                    <a:pt x="64" y="30"/>
                  </a:lnTo>
                  <a:lnTo>
                    <a:pt x="64" y="29"/>
                  </a:lnTo>
                  <a:lnTo>
                    <a:pt x="64" y="28"/>
                  </a:lnTo>
                  <a:lnTo>
                    <a:pt x="64" y="27"/>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139" name="Freeform 204"/>
            <p:cNvSpPr>
              <a:spLocks/>
            </p:cNvSpPr>
            <p:nvPr/>
          </p:nvSpPr>
          <p:spPr bwMode="gray">
            <a:xfrm>
              <a:off x="6344037" y="3757685"/>
              <a:ext cx="192742" cy="196790"/>
            </a:xfrm>
            <a:custGeom>
              <a:avLst/>
              <a:gdLst>
                <a:gd name="T0" fmla="*/ 2147483647 w 129"/>
                <a:gd name="T1" fmla="*/ 2147483647 h 126"/>
                <a:gd name="T2" fmla="*/ 2147483647 w 129"/>
                <a:gd name="T3" fmla="*/ 2147483647 h 126"/>
                <a:gd name="T4" fmla="*/ 2147483647 w 129"/>
                <a:gd name="T5" fmla="*/ 2147483647 h 126"/>
                <a:gd name="T6" fmla="*/ 2147483647 w 129"/>
                <a:gd name="T7" fmla="*/ 2147483647 h 126"/>
                <a:gd name="T8" fmla="*/ 2147483647 w 129"/>
                <a:gd name="T9" fmla="*/ 2147483647 h 126"/>
                <a:gd name="T10" fmla="*/ 2147483647 w 129"/>
                <a:gd name="T11" fmla="*/ 2147483647 h 126"/>
                <a:gd name="T12" fmla="*/ 2147483647 w 129"/>
                <a:gd name="T13" fmla="*/ 2147483647 h 126"/>
                <a:gd name="T14" fmla="*/ 2147483647 w 129"/>
                <a:gd name="T15" fmla="*/ 2147483647 h 126"/>
                <a:gd name="T16" fmla="*/ 2147483647 w 129"/>
                <a:gd name="T17" fmla="*/ 2147483647 h 126"/>
                <a:gd name="T18" fmla="*/ 2147483647 w 129"/>
                <a:gd name="T19" fmla="*/ 2147483647 h 126"/>
                <a:gd name="T20" fmla="*/ 0 w 129"/>
                <a:gd name="T21" fmla="*/ 2147483647 h 126"/>
                <a:gd name="T22" fmla="*/ 2147483647 w 129"/>
                <a:gd name="T23" fmla="*/ 2147483647 h 126"/>
                <a:gd name="T24" fmla="*/ 2147483647 w 129"/>
                <a:gd name="T25" fmla="*/ 2147483647 h 126"/>
                <a:gd name="T26" fmla="*/ 2147483647 w 129"/>
                <a:gd name="T27" fmla="*/ 2147483647 h 126"/>
                <a:gd name="T28" fmla="*/ 2147483647 w 129"/>
                <a:gd name="T29" fmla="*/ 2147483647 h 126"/>
                <a:gd name="T30" fmla="*/ 2147483647 w 129"/>
                <a:gd name="T31" fmla="*/ 2147483647 h 126"/>
                <a:gd name="T32" fmla="*/ 2147483647 w 129"/>
                <a:gd name="T33" fmla="*/ 2147483647 h 126"/>
                <a:gd name="T34" fmla="*/ 2147483647 w 129"/>
                <a:gd name="T35" fmla="*/ 2147483647 h 126"/>
                <a:gd name="T36" fmla="*/ 2147483647 w 129"/>
                <a:gd name="T37" fmla="*/ 2147483647 h 126"/>
                <a:gd name="T38" fmla="*/ 2147483647 w 129"/>
                <a:gd name="T39" fmla="*/ 2147483647 h 126"/>
                <a:gd name="T40" fmla="*/ 2147483647 w 129"/>
                <a:gd name="T41" fmla="*/ 0 h 126"/>
                <a:gd name="T42" fmla="*/ 2147483647 w 129"/>
                <a:gd name="T43" fmla="*/ 0 h 126"/>
                <a:gd name="T44" fmla="*/ 2147483647 w 129"/>
                <a:gd name="T45" fmla="*/ 2147483647 h 126"/>
                <a:gd name="T46" fmla="*/ 2147483647 w 129"/>
                <a:gd name="T47" fmla="*/ 2147483647 h 126"/>
                <a:gd name="T48" fmla="*/ 2147483647 w 129"/>
                <a:gd name="T49" fmla="*/ 2147483647 h 126"/>
                <a:gd name="T50" fmla="*/ 2147483647 w 129"/>
                <a:gd name="T51" fmla="*/ 2147483647 h 126"/>
                <a:gd name="T52" fmla="*/ 2147483647 w 129"/>
                <a:gd name="T53" fmla="*/ 2147483647 h 126"/>
                <a:gd name="T54" fmla="*/ 2147483647 w 129"/>
                <a:gd name="T55" fmla="*/ 2147483647 h 126"/>
                <a:gd name="T56" fmla="*/ 2147483647 w 129"/>
                <a:gd name="T57" fmla="*/ 2147483647 h 126"/>
                <a:gd name="T58" fmla="*/ 2147483647 w 129"/>
                <a:gd name="T59" fmla="*/ 2147483647 h 126"/>
                <a:gd name="T60" fmla="*/ 2147483647 w 129"/>
                <a:gd name="T61" fmla="*/ 2147483647 h 126"/>
                <a:gd name="T62" fmla="*/ 2147483647 w 129"/>
                <a:gd name="T63" fmla="*/ 2147483647 h 126"/>
                <a:gd name="T64" fmla="*/ 2147483647 w 129"/>
                <a:gd name="T65" fmla="*/ 2147483647 h 126"/>
                <a:gd name="T66" fmla="*/ 2147483647 w 129"/>
                <a:gd name="T67" fmla="*/ 2147483647 h 126"/>
                <a:gd name="T68" fmla="*/ 2147483647 w 129"/>
                <a:gd name="T69" fmla="*/ 2147483647 h 126"/>
                <a:gd name="T70" fmla="*/ 2147483647 w 129"/>
                <a:gd name="T71" fmla="*/ 2147483647 h 126"/>
                <a:gd name="T72" fmla="*/ 2147483647 w 129"/>
                <a:gd name="T73" fmla="*/ 2147483647 h 126"/>
                <a:gd name="T74" fmla="*/ 2147483647 w 129"/>
                <a:gd name="T75" fmla="*/ 2147483647 h 126"/>
                <a:gd name="T76" fmla="*/ 2147483647 w 129"/>
                <a:gd name="T77" fmla="*/ 2147483647 h 126"/>
                <a:gd name="T78" fmla="*/ 2147483647 w 129"/>
                <a:gd name="T79" fmla="*/ 2147483647 h 126"/>
                <a:gd name="T80" fmla="*/ 2147483647 w 129"/>
                <a:gd name="T81" fmla="*/ 2147483647 h 126"/>
                <a:gd name="T82" fmla="*/ 2147483647 w 129"/>
                <a:gd name="T83" fmla="*/ 2147483647 h 126"/>
                <a:gd name="T84" fmla="*/ 2147483647 w 129"/>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9"/>
                <a:gd name="T130" fmla="*/ 0 h 126"/>
                <a:gd name="T131" fmla="*/ 129 w 129"/>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9" h="126">
                  <a:moveTo>
                    <a:pt x="65" y="126"/>
                  </a:moveTo>
                  <a:lnTo>
                    <a:pt x="61" y="126"/>
                  </a:lnTo>
                  <a:lnTo>
                    <a:pt x="58" y="126"/>
                  </a:lnTo>
                  <a:lnTo>
                    <a:pt x="55" y="125"/>
                  </a:lnTo>
                  <a:lnTo>
                    <a:pt x="52" y="125"/>
                  </a:lnTo>
                  <a:lnTo>
                    <a:pt x="48" y="124"/>
                  </a:lnTo>
                  <a:lnTo>
                    <a:pt x="45" y="123"/>
                  </a:lnTo>
                  <a:lnTo>
                    <a:pt x="42" y="122"/>
                  </a:lnTo>
                  <a:lnTo>
                    <a:pt x="40" y="121"/>
                  </a:lnTo>
                  <a:lnTo>
                    <a:pt x="37" y="120"/>
                  </a:lnTo>
                  <a:lnTo>
                    <a:pt x="34" y="119"/>
                  </a:lnTo>
                  <a:lnTo>
                    <a:pt x="32" y="117"/>
                  </a:lnTo>
                  <a:lnTo>
                    <a:pt x="29" y="116"/>
                  </a:lnTo>
                  <a:lnTo>
                    <a:pt x="27" y="114"/>
                  </a:lnTo>
                  <a:lnTo>
                    <a:pt x="23" y="112"/>
                  </a:lnTo>
                  <a:lnTo>
                    <a:pt x="21" y="109"/>
                  </a:lnTo>
                  <a:lnTo>
                    <a:pt x="19" y="107"/>
                  </a:lnTo>
                  <a:lnTo>
                    <a:pt x="17" y="105"/>
                  </a:lnTo>
                  <a:lnTo>
                    <a:pt x="15" y="103"/>
                  </a:lnTo>
                  <a:lnTo>
                    <a:pt x="13" y="101"/>
                  </a:lnTo>
                  <a:lnTo>
                    <a:pt x="12" y="98"/>
                  </a:lnTo>
                  <a:lnTo>
                    <a:pt x="10" y="96"/>
                  </a:lnTo>
                  <a:lnTo>
                    <a:pt x="8" y="93"/>
                  </a:lnTo>
                  <a:lnTo>
                    <a:pt x="7" y="91"/>
                  </a:lnTo>
                  <a:lnTo>
                    <a:pt x="6" y="88"/>
                  </a:lnTo>
                  <a:lnTo>
                    <a:pt x="5" y="84"/>
                  </a:lnTo>
                  <a:lnTo>
                    <a:pt x="4" y="81"/>
                  </a:lnTo>
                  <a:lnTo>
                    <a:pt x="3" y="79"/>
                  </a:lnTo>
                  <a:lnTo>
                    <a:pt x="2" y="76"/>
                  </a:lnTo>
                  <a:lnTo>
                    <a:pt x="2" y="73"/>
                  </a:lnTo>
                  <a:lnTo>
                    <a:pt x="0" y="70"/>
                  </a:lnTo>
                  <a:lnTo>
                    <a:pt x="0" y="67"/>
                  </a:lnTo>
                  <a:lnTo>
                    <a:pt x="0" y="62"/>
                  </a:lnTo>
                  <a:lnTo>
                    <a:pt x="0" y="59"/>
                  </a:lnTo>
                  <a:lnTo>
                    <a:pt x="0" y="56"/>
                  </a:lnTo>
                  <a:lnTo>
                    <a:pt x="2" y="53"/>
                  </a:lnTo>
                  <a:lnTo>
                    <a:pt x="2" y="50"/>
                  </a:lnTo>
                  <a:lnTo>
                    <a:pt x="3" y="47"/>
                  </a:lnTo>
                  <a:lnTo>
                    <a:pt x="4" y="45"/>
                  </a:lnTo>
                  <a:lnTo>
                    <a:pt x="5" y="42"/>
                  </a:lnTo>
                  <a:lnTo>
                    <a:pt x="6" y="38"/>
                  </a:lnTo>
                  <a:lnTo>
                    <a:pt x="7" y="35"/>
                  </a:lnTo>
                  <a:lnTo>
                    <a:pt x="8" y="33"/>
                  </a:lnTo>
                  <a:lnTo>
                    <a:pt x="10" y="30"/>
                  </a:lnTo>
                  <a:lnTo>
                    <a:pt x="12" y="28"/>
                  </a:lnTo>
                  <a:lnTo>
                    <a:pt x="13" y="25"/>
                  </a:lnTo>
                  <a:lnTo>
                    <a:pt x="15" y="23"/>
                  </a:lnTo>
                  <a:lnTo>
                    <a:pt x="17" y="21"/>
                  </a:lnTo>
                  <a:lnTo>
                    <a:pt x="19" y="19"/>
                  </a:lnTo>
                  <a:lnTo>
                    <a:pt x="21" y="17"/>
                  </a:lnTo>
                  <a:lnTo>
                    <a:pt x="23" y="14"/>
                  </a:lnTo>
                  <a:lnTo>
                    <a:pt x="27" y="12"/>
                  </a:lnTo>
                  <a:lnTo>
                    <a:pt x="29" y="10"/>
                  </a:lnTo>
                  <a:lnTo>
                    <a:pt x="32" y="9"/>
                  </a:lnTo>
                  <a:lnTo>
                    <a:pt x="34" y="7"/>
                  </a:lnTo>
                  <a:lnTo>
                    <a:pt x="37" y="6"/>
                  </a:lnTo>
                  <a:lnTo>
                    <a:pt x="40" y="5"/>
                  </a:lnTo>
                  <a:lnTo>
                    <a:pt x="42" y="4"/>
                  </a:lnTo>
                  <a:lnTo>
                    <a:pt x="45" y="3"/>
                  </a:lnTo>
                  <a:lnTo>
                    <a:pt x="48" y="2"/>
                  </a:lnTo>
                  <a:lnTo>
                    <a:pt x="52" y="1"/>
                  </a:lnTo>
                  <a:lnTo>
                    <a:pt x="55" y="1"/>
                  </a:lnTo>
                  <a:lnTo>
                    <a:pt x="58" y="0"/>
                  </a:lnTo>
                  <a:lnTo>
                    <a:pt x="61" y="0"/>
                  </a:lnTo>
                  <a:lnTo>
                    <a:pt x="65" y="0"/>
                  </a:lnTo>
                  <a:lnTo>
                    <a:pt x="68" y="0"/>
                  </a:lnTo>
                  <a:lnTo>
                    <a:pt x="71" y="0"/>
                  </a:lnTo>
                  <a:lnTo>
                    <a:pt x="74" y="1"/>
                  </a:lnTo>
                  <a:lnTo>
                    <a:pt x="78" y="1"/>
                  </a:lnTo>
                  <a:lnTo>
                    <a:pt x="81" y="2"/>
                  </a:lnTo>
                  <a:lnTo>
                    <a:pt x="84" y="3"/>
                  </a:lnTo>
                  <a:lnTo>
                    <a:pt x="87" y="4"/>
                  </a:lnTo>
                  <a:lnTo>
                    <a:pt x="89" y="5"/>
                  </a:lnTo>
                  <a:lnTo>
                    <a:pt x="92" y="6"/>
                  </a:lnTo>
                  <a:lnTo>
                    <a:pt x="95" y="7"/>
                  </a:lnTo>
                  <a:lnTo>
                    <a:pt x="97" y="9"/>
                  </a:lnTo>
                  <a:lnTo>
                    <a:pt x="101" y="10"/>
                  </a:lnTo>
                  <a:lnTo>
                    <a:pt x="103" y="12"/>
                  </a:lnTo>
                  <a:lnTo>
                    <a:pt x="106" y="14"/>
                  </a:lnTo>
                  <a:lnTo>
                    <a:pt x="108" y="17"/>
                  </a:lnTo>
                  <a:lnTo>
                    <a:pt x="110" y="19"/>
                  </a:lnTo>
                  <a:lnTo>
                    <a:pt x="112" y="21"/>
                  </a:lnTo>
                  <a:lnTo>
                    <a:pt x="114" y="23"/>
                  </a:lnTo>
                  <a:lnTo>
                    <a:pt x="116" y="25"/>
                  </a:lnTo>
                  <a:lnTo>
                    <a:pt x="117" y="28"/>
                  </a:lnTo>
                  <a:lnTo>
                    <a:pt x="119" y="30"/>
                  </a:lnTo>
                  <a:lnTo>
                    <a:pt x="121" y="33"/>
                  </a:lnTo>
                  <a:lnTo>
                    <a:pt x="122" y="35"/>
                  </a:lnTo>
                  <a:lnTo>
                    <a:pt x="123" y="38"/>
                  </a:lnTo>
                  <a:lnTo>
                    <a:pt x="125" y="42"/>
                  </a:lnTo>
                  <a:lnTo>
                    <a:pt x="126" y="45"/>
                  </a:lnTo>
                  <a:lnTo>
                    <a:pt x="127" y="47"/>
                  </a:lnTo>
                  <a:lnTo>
                    <a:pt x="128" y="50"/>
                  </a:lnTo>
                  <a:lnTo>
                    <a:pt x="128" y="53"/>
                  </a:lnTo>
                  <a:lnTo>
                    <a:pt x="129" y="56"/>
                  </a:lnTo>
                  <a:lnTo>
                    <a:pt x="129" y="59"/>
                  </a:lnTo>
                  <a:lnTo>
                    <a:pt x="129" y="62"/>
                  </a:lnTo>
                  <a:lnTo>
                    <a:pt x="129" y="67"/>
                  </a:lnTo>
                  <a:lnTo>
                    <a:pt x="129" y="70"/>
                  </a:lnTo>
                  <a:lnTo>
                    <a:pt x="128" y="73"/>
                  </a:lnTo>
                  <a:lnTo>
                    <a:pt x="128" y="76"/>
                  </a:lnTo>
                  <a:lnTo>
                    <a:pt x="127" y="79"/>
                  </a:lnTo>
                  <a:lnTo>
                    <a:pt x="126" y="81"/>
                  </a:lnTo>
                  <a:lnTo>
                    <a:pt x="125" y="84"/>
                  </a:lnTo>
                  <a:lnTo>
                    <a:pt x="123" y="88"/>
                  </a:lnTo>
                  <a:lnTo>
                    <a:pt x="122" y="91"/>
                  </a:lnTo>
                  <a:lnTo>
                    <a:pt x="121" y="93"/>
                  </a:lnTo>
                  <a:lnTo>
                    <a:pt x="119" y="96"/>
                  </a:lnTo>
                  <a:lnTo>
                    <a:pt x="117" y="98"/>
                  </a:lnTo>
                  <a:lnTo>
                    <a:pt x="116" y="101"/>
                  </a:lnTo>
                  <a:lnTo>
                    <a:pt x="114" y="103"/>
                  </a:lnTo>
                  <a:lnTo>
                    <a:pt x="112" y="105"/>
                  </a:lnTo>
                  <a:lnTo>
                    <a:pt x="110" y="107"/>
                  </a:lnTo>
                  <a:lnTo>
                    <a:pt x="108" y="109"/>
                  </a:lnTo>
                  <a:lnTo>
                    <a:pt x="106" y="112"/>
                  </a:lnTo>
                  <a:lnTo>
                    <a:pt x="103" y="114"/>
                  </a:lnTo>
                  <a:lnTo>
                    <a:pt x="101" y="116"/>
                  </a:lnTo>
                  <a:lnTo>
                    <a:pt x="97" y="117"/>
                  </a:lnTo>
                  <a:lnTo>
                    <a:pt x="95" y="119"/>
                  </a:lnTo>
                  <a:lnTo>
                    <a:pt x="92" y="120"/>
                  </a:lnTo>
                  <a:lnTo>
                    <a:pt x="89" y="121"/>
                  </a:lnTo>
                  <a:lnTo>
                    <a:pt x="87" y="122"/>
                  </a:lnTo>
                  <a:lnTo>
                    <a:pt x="84" y="123"/>
                  </a:lnTo>
                  <a:lnTo>
                    <a:pt x="81" y="124"/>
                  </a:lnTo>
                  <a:lnTo>
                    <a:pt x="78" y="125"/>
                  </a:lnTo>
                  <a:lnTo>
                    <a:pt x="74" y="125"/>
                  </a:lnTo>
                  <a:lnTo>
                    <a:pt x="71" y="126"/>
                  </a:lnTo>
                  <a:lnTo>
                    <a:pt x="68" y="126"/>
                  </a:lnTo>
                  <a:lnTo>
                    <a:pt x="65" y="126"/>
                  </a:lnTo>
                  <a:close/>
                </a:path>
              </a:pathLst>
            </a:custGeom>
            <a:solidFill>
              <a:srgbClr val="F8CA06"/>
            </a:solidFill>
            <a:ln w="9525">
              <a:noFill/>
              <a:round/>
              <a:headEnd/>
              <a:tailEnd/>
            </a:ln>
          </p:spPr>
          <p:txBody>
            <a:bodyPr/>
            <a:lstStyle/>
            <a:p>
              <a:endParaRPr lang="en-US"/>
            </a:p>
          </p:txBody>
        </p:sp>
        <p:sp>
          <p:nvSpPr>
            <p:cNvPr id="140" name="Freeform 205"/>
            <p:cNvSpPr>
              <a:spLocks noEditPoints="1"/>
            </p:cNvSpPr>
            <p:nvPr/>
          </p:nvSpPr>
          <p:spPr bwMode="gray">
            <a:xfrm>
              <a:off x="6396330" y="3810788"/>
              <a:ext cx="97119" cy="93711"/>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7"/>
                  </a:lnTo>
                  <a:lnTo>
                    <a:pt x="13" y="26"/>
                  </a:lnTo>
                  <a:lnTo>
                    <a:pt x="14" y="25"/>
                  </a:lnTo>
                  <a:lnTo>
                    <a:pt x="17" y="23"/>
                  </a:lnTo>
                  <a:lnTo>
                    <a:pt x="19" y="22"/>
                  </a:lnTo>
                  <a:lnTo>
                    <a:pt x="21" y="21"/>
                  </a:lnTo>
                  <a:lnTo>
                    <a:pt x="23" y="20"/>
                  </a:lnTo>
                  <a:lnTo>
                    <a:pt x="25" y="19"/>
                  </a:lnTo>
                  <a:lnTo>
                    <a:pt x="27" y="18"/>
                  </a:lnTo>
                  <a:lnTo>
                    <a:pt x="29" y="18"/>
                  </a:lnTo>
                  <a:lnTo>
                    <a:pt x="31" y="17"/>
                  </a:lnTo>
                  <a:lnTo>
                    <a:pt x="34" y="16"/>
                  </a:lnTo>
                  <a:lnTo>
                    <a:pt x="36" y="16"/>
                  </a:lnTo>
                  <a:lnTo>
                    <a:pt x="39" y="15"/>
                  </a:lnTo>
                  <a:lnTo>
                    <a:pt x="42" y="15"/>
                  </a:lnTo>
                  <a:lnTo>
                    <a:pt x="45"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4"/>
                  </a:lnTo>
                  <a:lnTo>
                    <a:pt x="48" y="4"/>
                  </a:lnTo>
                  <a:lnTo>
                    <a:pt x="47" y="3"/>
                  </a:lnTo>
                  <a:lnTo>
                    <a:pt x="46" y="3"/>
                  </a:lnTo>
                  <a:lnTo>
                    <a:pt x="45" y="2"/>
                  </a:lnTo>
                  <a:lnTo>
                    <a:pt x="44" y="2"/>
                  </a:lnTo>
                  <a:lnTo>
                    <a:pt x="43" y="2"/>
                  </a:lnTo>
                  <a:lnTo>
                    <a:pt x="42" y="1"/>
                  </a:lnTo>
                  <a:lnTo>
                    <a:pt x="41"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39" y="21"/>
                  </a:lnTo>
                  <a:lnTo>
                    <a:pt x="38" y="21"/>
                  </a:lnTo>
                  <a:lnTo>
                    <a:pt x="37" y="22"/>
                  </a:lnTo>
                  <a:lnTo>
                    <a:pt x="36" y="22"/>
                  </a:lnTo>
                  <a:lnTo>
                    <a:pt x="35" y="23"/>
                  </a:lnTo>
                  <a:lnTo>
                    <a:pt x="34" y="24"/>
                  </a:lnTo>
                  <a:lnTo>
                    <a:pt x="33" y="25"/>
                  </a:lnTo>
                  <a:lnTo>
                    <a:pt x="32" y="26"/>
                  </a:lnTo>
                  <a:lnTo>
                    <a:pt x="31" y="26"/>
                  </a:lnTo>
                  <a:lnTo>
                    <a:pt x="30" y="27"/>
                  </a:lnTo>
                  <a:lnTo>
                    <a:pt x="29" y="28"/>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4" y="55"/>
                  </a:lnTo>
                  <a:lnTo>
                    <a:pt x="55" y="55"/>
                  </a:lnTo>
                  <a:lnTo>
                    <a:pt x="56" y="54"/>
                  </a:lnTo>
                  <a:lnTo>
                    <a:pt x="57" y="52"/>
                  </a:lnTo>
                  <a:lnTo>
                    <a:pt x="58" y="51"/>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5" y="38"/>
                  </a:lnTo>
                  <a:lnTo>
                    <a:pt x="65" y="37"/>
                  </a:lnTo>
                  <a:lnTo>
                    <a:pt x="65" y="36"/>
                  </a:lnTo>
                  <a:lnTo>
                    <a:pt x="65" y="35"/>
                  </a:lnTo>
                  <a:lnTo>
                    <a:pt x="65" y="34"/>
                  </a:lnTo>
                  <a:lnTo>
                    <a:pt x="65" y="33"/>
                  </a:lnTo>
                  <a:lnTo>
                    <a:pt x="65" y="32"/>
                  </a:lnTo>
                  <a:lnTo>
                    <a:pt x="65" y="31"/>
                  </a:lnTo>
                  <a:lnTo>
                    <a:pt x="65" y="30"/>
                  </a:lnTo>
                  <a:lnTo>
                    <a:pt x="65" y="28"/>
                  </a:lnTo>
                  <a:lnTo>
                    <a:pt x="65" y="27"/>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141" name="Freeform 206"/>
            <p:cNvSpPr>
              <a:spLocks/>
            </p:cNvSpPr>
            <p:nvPr/>
          </p:nvSpPr>
          <p:spPr bwMode="gray">
            <a:xfrm>
              <a:off x="5916718" y="3965409"/>
              <a:ext cx="191247" cy="198353"/>
            </a:xfrm>
            <a:custGeom>
              <a:avLst/>
              <a:gdLst>
                <a:gd name="T0" fmla="*/ 2147483647 w 128"/>
                <a:gd name="T1" fmla="*/ 2147483647 h 127"/>
                <a:gd name="T2" fmla="*/ 2147483647 w 128"/>
                <a:gd name="T3" fmla="*/ 2147483647 h 127"/>
                <a:gd name="T4" fmla="*/ 2147483647 w 128"/>
                <a:gd name="T5" fmla="*/ 2147483647 h 127"/>
                <a:gd name="T6" fmla="*/ 2147483647 w 128"/>
                <a:gd name="T7" fmla="*/ 2147483647 h 127"/>
                <a:gd name="T8" fmla="*/ 2147483647 w 128"/>
                <a:gd name="T9" fmla="*/ 2147483647 h 127"/>
                <a:gd name="T10" fmla="*/ 2147483647 w 128"/>
                <a:gd name="T11" fmla="*/ 2147483647 h 127"/>
                <a:gd name="T12" fmla="*/ 2147483647 w 128"/>
                <a:gd name="T13" fmla="*/ 2147483647 h 127"/>
                <a:gd name="T14" fmla="*/ 2147483647 w 128"/>
                <a:gd name="T15" fmla="*/ 2147483647 h 127"/>
                <a:gd name="T16" fmla="*/ 2147483647 w 128"/>
                <a:gd name="T17" fmla="*/ 2147483647 h 127"/>
                <a:gd name="T18" fmla="*/ 2147483647 w 128"/>
                <a:gd name="T19" fmla="*/ 2147483647 h 127"/>
                <a:gd name="T20" fmla="*/ 0 w 128"/>
                <a:gd name="T21" fmla="*/ 2147483647 h 127"/>
                <a:gd name="T22" fmla="*/ 2147483647 w 128"/>
                <a:gd name="T23" fmla="*/ 2147483647 h 127"/>
                <a:gd name="T24" fmla="*/ 2147483647 w 128"/>
                <a:gd name="T25" fmla="*/ 2147483647 h 127"/>
                <a:gd name="T26" fmla="*/ 2147483647 w 128"/>
                <a:gd name="T27" fmla="*/ 2147483647 h 127"/>
                <a:gd name="T28" fmla="*/ 2147483647 w 128"/>
                <a:gd name="T29" fmla="*/ 2147483647 h 127"/>
                <a:gd name="T30" fmla="*/ 2147483647 w 128"/>
                <a:gd name="T31" fmla="*/ 2147483647 h 127"/>
                <a:gd name="T32" fmla="*/ 2147483647 w 128"/>
                <a:gd name="T33" fmla="*/ 2147483647 h 127"/>
                <a:gd name="T34" fmla="*/ 2147483647 w 128"/>
                <a:gd name="T35" fmla="*/ 2147483647 h 127"/>
                <a:gd name="T36" fmla="*/ 2147483647 w 128"/>
                <a:gd name="T37" fmla="*/ 2147483647 h 127"/>
                <a:gd name="T38" fmla="*/ 2147483647 w 128"/>
                <a:gd name="T39" fmla="*/ 2147483647 h 127"/>
                <a:gd name="T40" fmla="*/ 2147483647 w 128"/>
                <a:gd name="T41" fmla="*/ 0 h 127"/>
                <a:gd name="T42" fmla="*/ 2147483647 w 128"/>
                <a:gd name="T43" fmla="*/ 0 h 127"/>
                <a:gd name="T44" fmla="*/ 2147483647 w 128"/>
                <a:gd name="T45" fmla="*/ 2147483647 h 127"/>
                <a:gd name="T46" fmla="*/ 2147483647 w 128"/>
                <a:gd name="T47" fmla="*/ 2147483647 h 127"/>
                <a:gd name="T48" fmla="*/ 2147483647 w 128"/>
                <a:gd name="T49" fmla="*/ 2147483647 h 127"/>
                <a:gd name="T50" fmla="*/ 2147483647 w 128"/>
                <a:gd name="T51" fmla="*/ 2147483647 h 127"/>
                <a:gd name="T52" fmla="*/ 2147483647 w 128"/>
                <a:gd name="T53" fmla="*/ 2147483647 h 127"/>
                <a:gd name="T54" fmla="*/ 2147483647 w 128"/>
                <a:gd name="T55" fmla="*/ 2147483647 h 127"/>
                <a:gd name="T56" fmla="*/ 2147483647 w 128"/>
                <a:gd name="T57" fmla="*/ 2147483647 h 127"/>
                <a:gd name="T58" fmla="*/ 2147483647 w 128"/>
                <a:gd name="T59" fmla="*/ 2147483647 h 127"/>
                <a:gd name="T60" fmla="*/ 2147483647 w 128"/>
                <a:gd name="T61" fmla="*/ 2147483647 h 127"/>
                <a:gd name="T62" fmla="*/ 2147483647 w 128"/>
                <a:gd name="T63" fmla="*/ 2147483647 h 127"/>
                <a:gd name="T64" fmla="*/ 2147483647 w 128"/>
                <a:gd name="T65" fmla="*/ 2147483647 h 127"/>
                <a:gd name="T66" fmla="*/ 2147483647 w 128"/>
                <a:gd name="T67" fmla="*/ 2147483647 h 127"/>
                <a:gd name="T68" fmla="*/ 2147483647 w 128"/>
                <a:gd name="T69" fmla="*/ 2147483647 h 127"/>
                <a:gd name="T70" fmla="*/ 2147483647 w 128"/>
                <a:gd name="T71" fmla="*/ 2147483647 h 127"/>
                <a:gd name="T72" fmla="*/ 2147483647 w 128"/>
                <a:gd name="T73" fmla="*/ 2147483647 h 127"/>
                <a:gd name="T74" fmla="*/ 2147483647 w 128"/>
                <a:gd name="T75" fmla="*/ 2147483647 h 127"/>
                <a:gd name="T76" fmla="*/ 2147483647 w 128"/>
                <a:gd name="T77" fmla="*/ 2147483647 h 127"/>
                <a:gd name="T78" fmla="*/ 2147483647 w 128"/>
                <a:gd name="T79" fmla="*/ 2147483647 h 127"/>
                <a:gd name="T80" fmla="*/ 2147483647 w 128"/>
                <a:gd name="T81" fmla="*/ 2147483647 h 127"/>
                <a:gd name="T82" fmla="*/ 2147483647 w 128"/>
                <a:gd name="T83" fmla="*/ 2147483647 h 127"/>
                <a:gd name="T84" fmla="*/ 2147483647 w 128"/>
                <a:gd name="T85" fmla="*/ 2147483647 h 1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7"/>
                <a:gd name="T131" fmla="*/ 128 w 128"/>
                <a:gd name="T132" fmla="*/ 127 h 12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7">
                  <a:moveTo>
                    <a:pt x="64" y="127"/>
                  </a:moveTo>
                  <a:lnTo>
                    <a:pt x="60" y="127"/>
                  </a:lnTo>
                  <a:lnTo>
                    <a:pt x="57" y="127"/>
                  </a:lnTo>
                  <a:lnTo>
                    <a:pt x="54" y="126"/>
                  </a:lnTo>
                  <a:lnTo>
                    <a:pt x="51" y="126"/>
                  </a:lnTo>
                  <a:lnTo>
                    <a:pt x="48" y="125"/>
                  </a:lnTo>
                  <a:lnTo>
                    <a:pt x="45" y="124"/>
                  </a:lnTo>
                  <a:lnTo>
                    <a:pt x="41" y="122"/>
                  </a:lnTo>
                  <a:lnTo>
                    <a:pt x="39" y="121"/>
                  </a:lnTo>
                  <a:lnTo>
                    <a:pt x="36" y="120"/>
                  </a:lnTo>
                  <a:lnTo>
                    <a:pt x="33" y="119"/>
                  </a:lnTo>
                  <a:lnTo>
                    <a:pt x="31" y="117"/>
                  </a:lnTo>
                  <a:lnTo>
                    <a:pt x="28" y="116"/>
                  </a:lnTo>
                  <a:lnTo>
                    <a:pt x="26" y="114"/>
                  </a:lnTo>
                  <a:lnTo>
                    <a:pt x="23" y="112"/>
                  </a:lnTo>
                  <a:lnTo>
                    <a:pt x="21" y="110"/>
                  </a:lnTo>
                  <a:lnTo>
                    <a:pt x="19" y="108"/>
                  </a:lnTo>
                  <a:lnTo>
                    <a:pt x="16" y="106"/>
                  </a:lnTo>
                  <a:lnTo>
                    <a:pt x="14" y="104"/>
                  </a:lnTo>
                  <a:lnTo>
                    <a:pt x="12" y="102"/>
                  </a:lnTo>
                  <a:lnTo>
                    <a:pt x="11" y="98"/>
                  </a:lnTo>
                  <a:lnTo>
                    <a:pt x="9" y="96"/>
                  </a:lnTo>
                  <a:lnTo>
                    <a:pt x="7" y="93"/>
                  </a:lnTo>
                  <a:lnTo>
                    <a:pt x="6" y="91"/>
                  </a:lnTo>
                  <a:lnTo>
                    <a:pt x="5" y="88"/>
                  </a:lnTo>
                  <a:lnTo>
                    <a:pt x="4" y="85"/>
                  </a:lnTo>
                  <a:lnTo>
                    <a:pt x="3" y="82"/>
                  </a:lnTo>
                  <a:lnTo>
                    <a:pt x="2" y="80"/>
                  </a:lnTo>
                  <a:lnTo>
                    <a:pt x="1" y="77"/>
                  </a:lnTo>
                  <a:lnTo>
                    <a:pt x="1" y="73"/>
                  </a:lnTo>
                  <a:lnTo>
                    <a:pt x="0" y="70"/>
                  </a:lnTo>
                  <a:lnTo>
                    <a:pt x="0" y="67"/>
                  </a:lnTo>
                  <a:lnTo>
                    <a:pt x="0" y="63"/>
                  </a:lnTo>
                  <a:lnTo>
                    <a:pt x="0" y="60"/>
                  </a:lnTo>
                  <a:lnTo>
                    <a:pt x="0" y="57"/>
                  </a:lnTo>
                  <a:lnTo>
                    <a:pt x="1" y="54"/>
                  </a:lnTo>
                  <a:lnTo>
                    <a:pt x="1" y="51"/>
                  </a:lnTo>
                  <a:lnTo>
                    <a:pt x="2" y="47"/>
                  </a:lnTo>
                  <a:lnTo>
                    <a:pt x="3" y="45"/>
                  </a:lnTo>
                  <a:lnTo>
                    <a:pt x="4" y="42"/>
                  </a:lnTo>
                  <a:lnTo>
                    <a:pt x="5" y="39"/>
                  </a:lnTo>
                  <a:lnTo>
                    <a:pt x="6" y="36"/>
                  </a:lnTo>
                  <a:lnTo>
                    <a:pt x="7" y="34"/>
                  </a:lnTo>
                  <a:lnTo>
                    <a:pt x="9" y="31"/>
                  </a:lnTo>
                  <a:lnTo>
                    <a:pt x="11" y="29"/>
                  </a:lnTo>
                  <a:lnTo>
                    <a:pt x="12" y="25"/>
                  </a:lnTo>
                  <a:lnTo>
                    <a:pt x="14" y="23"/>
                  </a:lnTo>
                  <a:lnTo>
                    <a:pt x="16" y="21"/>
                  </a:lnTo>
                  <a:lnTo>
                    <a:pt x="19" y="19"/>
                  </a:lnTo>
                  <a:lnTo>
                    <a:pt x="21" y="17"/>
                  </a:lnTo>
                  <a:lnTo>
                    <a:pt x="23" y="15"/>
                  </a:lnTo>
                  <a:lnTo>
                    <a:pt x="26" y="13"/>
                  </a:lnTo>
                  <a:lnTo>
                    <a:pt x="28" y="11"/>
                  </a:lnTo>
                  <a:lnTo>
                    <a:pt x="31" y="10"/>
                  </a:lnTo>
                  <a:lnTo>
                    <a:pt x="33" y="8"/>
                  </a:lnTo>
                  <a:lnTo>
                    <a:pt x="36" y="7"/>
                  </a:lnTo>
                  <a:lnTo>
                    <a:pt x="39" y="6"/>
                  </a:lnTo>
                  <a:lnTo>
                    <a:pt x="41" y="5"/>
                  </a:lnTo>
                  <a:lnTo>
                    <a:pt x="45" y="4"/>
                  </a:lnTo>
                  <a:lnTo>
                    <a:pt x="48" y="3"/>
                  </a:lnTo>
                  <a:lnTo>
                    <a:pt x="51" y="1"/>
                  </a:lnTo>
                  <a:lnTo>
                    <a:pt x="54" y="1"/>
                  </a:lnTo>
                  <a:lnTo>
                    <a:pt x="57" y="0"/>
                  </a:lnTo>
                  <a:lnTo>
                    <a:pt x="60" y="0"/>
                  </a:lnTo>
                  <a:lnTo>
                    <a:pt x="64" y="0"/>
                  </a:lnTo>
                  <a:lnTo>
                    <a:pt x="68" y="0"/>
                  </a:lnTo>
                  <a:lnTo>
                    <a:pt x="71" y="0"/>
                  </a:lnTo>
                  <a:lnTo>
                    <a:pt x="74" y="1"/>
                  </a:lnTo>
                  <a:lnTo>
                    <a:pt x="77" y="1"/>
                  </a:lnTo>
                  <a:lnTo>
                    <a:pt x="80" y="3"/>
                  </a:lnTo>
                  <a:lnTo>
                    <a:pt x="83" y="4"/>
                  </a:lnTo>
                  <a:lnTo>
                    <a:pt x="86" y="5"/>
                  </a:lnTo>
                  <a:lnTo>
                    <a:pt x="88" y="6"/>
                  </a:lnTo>
                  <a:lnTo>
                    <a:pt x="92" y="7"/>
                  </a:lnTo>
                  <a:lnTo>
                    <a:pt x="95" y="8"/>
                  </a:lnTo>
                  <a:lnTo>
                    <a:pt x="97" y="10"/>
                  </a:lnTo>
                  <a:lnTo>
                    <a:pt x="100" y="11"/>
                  </a:lnTo>
                  <a:lnTo>
                    <a:pt x="102" y="13"/>
                  </a:lnTo>
                  <a:lnTo>
                    <a:pt x="105" y="15"/>
                  </a:lnTo>
                  <a:lnTo>
                    <a:pt x="107" y="17"/>
                  </a:lnTo>
                  <a:lnTo>
                    <a:pt x="109" y="19"/>
                  </a:lnTo>
                  <a:lnTo>
                    <a:pt x="111" y="21"/>
                  </a:lnTo>
                  <a:lnTo>
                    <a:pt x="113" y="23"/>
                  </a:lnTo>
                  <a:lnTo>
                    <a:pt x="115" y="25"/>
                  </a:lnTo>
                  <a:lnTo>
                    <a:pt x="117" y="29"/>
                  </a:lnTo>
                  <a:lnTo>
                    <a:pt x="119" y="31"/>
                  </a:lnTo>
                  <a:lnTo>
                    <a:pt x="121" y="34"/>
                  </a:lnTo>
                  <a:lnTo>
                    <a:pt x="122" y="36"/>
                  </a:lnTo>
                  <a:lnTo>
                    <a:pt x="123" y="39"/>
                  </a:lnTo>
                  <a:lnTo>
                    <a:pt x="124" y="42"/>
                  </a:lnTo>
                  <a:lnTo>
                    <a:pt x="125" y="45"/>
                  </a:lnTo>
                  <a:lnTo>
                    <a:pt x="126" y="47"/>
                  </a:lnTo>
                  <a:lnTo>
                    <a:pt x="127" y="51"/>
                  </a:lnTo>
                  <a:lnTo>
                    <a:pt x="127" y="54"/>
                  </a:lnTo>
                  <a:lnTo>
                    <a:pt x="128" y="57"/>
                  </a:lnTo>
                  <a:lnTo>
                    <a:pt x="128" y="60"/>
                  </a:lnTo>
                  <a:lnTo>
                    <a:pt x="128" y="63"/>
                  </a:lnTo>
                  <a:lnTo>
                    <a:pt x="128" y="67"/>
                  </a:lnTo>
                  <a:lnTo>
                    <a:pt x="128" y="70"/>
                  </a:lnTo>
                  <a:lnTo>
                    <a:pt x="127" y="73"/>
                  </a:lnTo>
                  <a:lnTo>
                    <a:pt x="127" y="77"/>
                  </a:lnTo>
                  <a:lnTo>
                    <a:pt x="126" y="80"/>
                  </a:lnTo>
                  <a:lnTo>
                    <a:pt x="125" y="82"/>
                  </a:lnTo>
                  <a:lnTo>
                    <a:pt x="124" y="85"/>
                  </a:lnTo>
                  <a:lnTo>
                    <a:pt x="123" y="88"/>
                  </a:lnTo>
                  <a:lnTo>
                    <a:pt x="122" y="91"/>
                  </a:lnTo>
                  <a:lnTo>
                    <a:pt x="121" y="93"/>
                  </a:lnTo>
                  <a:lnTo>
                    <a:pt x="119" y="96"/>
                  </a:lnTo>
                  <a:lnTo>
                    <a:pt x="117" y="98"/>
                  </a:lnTo>
                  <a:lnTo>
                    <a:pt x="115" y="102"/>
                  </a:lnTo>
                  <a:lnTo>
                    <a:pt x="113" y="104"/>
                  </a:lnTo>
                  <a:lnTo>
                    <a:pt x="111" y="106"/>
                  </a:lnTo>
                  <a:lnTo>
                    <a:pt x="109" y="108"/>
                  </a:lnTo>
                  <a:lnTo>
                    <a:pt x="107" y="110"/>
                  </a:lnTo>
                  <a:lnTo>
                    <a:pt x="105" y="112"/>
                  </a:lnTo>
                  <a:lnTo>
                    <a:pt x="102" y="114"/>
                  </a:lnTo>
                  <a:lnTo>
                    <a:pt x="100" y="116"/>
                  </a:lnTo>
                  <a:lnTo>
                    <a:pt x="97" y="117"/>
                  </a:lnTo>
                  <a:lnTo>
                    <a:pt x="95" y="119"/>
                  </a:lnTo>
                  <a:lnTo>
                    <a:pt x="92" y="120"/>
                  </a:lnTo>
                  <a:lnTo>
                    <a:pt x="88" y="121"/>
                  </a:lnTo>
                  <a:lnTo>
                    <a:pt x="86" y="122"/>
                  </a:lnTo>
                  <a:lnTo>
                    <a:pt x="83" y="124"/>
                  </a:lnTo>
                  <a:lnTo>
                    <a:pt x="80" y="125"/>
                  </a:lnTo>
                  <a:lnTo>
                    <a:pt x="77" y="126"/>
                  </a:lnTo>
                  <a:lnTo>
                    <a:pt x="74" y="126"/>
                  </a:lnTo>
                  <a:lnTo>
                    <a:pt x="71" y="127"/>
                  </a:lnTo>
                  <a:lnTo>
                    <a:pt x="68" y="127"/>
                  </a:lnTo>
                  <a:lnTo>
                    <a:pt x="64" y="127"/>
                  </a:lnTo>
                  <a:close/>
                </a:path>
              </a:pathLst>
            </a:custGeom>
            <a:solidFill>
              <a:srgbClr val="F8CA06"/>
            </a:solidFill>
            <a:ln w="9525">
              <a:noFill/>
              <a:round/>
              <a:headEnd/>
              <a:tailEnd/>
            </a:ln>
          </p:spPr>
          <p:txBody>
            <a:bodyPr/>
            <a:lstStyle/>
            <a:p>
              <a:endParaRPr lang="en-US"/>
            </a:p>
          </p:txBody>
        </p:sp>
        <p:sp>
          <p:nvSpPr>
            <p:cNvPr id="142" name="Freeform 207"/>
            <p:cNvSpPr>
              <a:spLocks noEditPoints="1"/>
            </p:cNvSpPr>
            <p:nvPr/>
          </p:nvSpPr>
          <p:spPr bwMode="gray">
            <a:xfrm>
              <a:off x="5967518" y="4020073"/>
              <a:ext cx="97119" cy="92148"/>
            </a:xfrm>
            <a:custGeom>
              <a:avLst/>
              <a:gdLst>
                <a:gd name="T0" fmla="*/ 2147483647 w 65"/>
                <a:gd name="T1" fmla="*/ 2147483647 h 59"/>
                <a:gd name="T2" fmla="*/ 2147483647 w 65"/>
                <a:gd name="T3" fmla="*/ 2147483647 h 59"/>
                <a:gd name="T4" fmla="*/ 2147483647 w 65"/>
                <a:gd name="T5" fmla="*/ 2147483647 h 59"/>
                <a:gd name="T6" fmla="*/ 2147483647 w 65"/>
                <a:gd name="T7" fmla="*/ 2147483647 h 59"/>
                <a:gd name="T8" fmla="*/ 2147483647 w 65"/>
                <a:gd name="T9" fmla="*/ 2147483647 h 59"/>
                <a:gd name="T10" fmla="*/ 2147483647 w 65"/>
                <a:gd name="T11" fmla="*/ 2147483647 h 59"/>
                <a:gd name="T12" fmla="*/ 2147483647 w 65"/>
                <a:gd name="T13" fmla="*/ 2147483647 h 59"/>
                <a:gd name="T14" fmla="*/ 2147483647 w 65"/>
                <a:gd name="T15" fmla="*/ 2147483647 h 59"/>
                <a:gd name="T16" fmla="*/ 2147483647 w 65"/>
                <a:gd name="T17" fmla="*/ 2147483647 h 59"/>
                <a:gd name="T18" fmla="*/ 2147483647 w 65"/>
                <a:gd name="T19" fmla="*/ 2147483647 h 59"/>
                <a:gd name="T20" fmla="*/ 2147483647 w 65"/>
                <a:gd name="T21" fmla="*/ 2147483647 h 59"/>
                <a:gd name="T22" fmla="*/ 2147483647 w 65"/>
                <a:gd name="T23" fmla="*/ 2147483647 h 59"/>
                <a:gd name="T24" fmla="*/ 2147483647 w 65"/>
                <a:gd name="T25" fmla="*/ 2147483647 h 59"/>
                <a:gd name="T26" fmla="*/ 2147483647 w 65"/>
                <a:gd name="T27" fmla="*/ 2147483647 h 59"/>
                <a:gd name="T28" fmla="*/ 2147483647 w 65"/>
                <a:gd name="T29" fmla="*/ 0 h 59"/>
                <a:gd name="T30" fmla="*/ 2147483647 w 65"/>
                <a:gd name="T31" fmla="*/ 0 h 59"/>
                <a:gd name="T32" fmla="*/ 0 w 65"/>
                <a:gd name="T33" fmla="*/ 0 h 59"/>
                <a:gd name="T34" fmla="*/ 2147483647 w 65"/>
                <a:gd name="T35" fmla="*/ 2147483647 h 59"/>
                <a:gd name="T36" fmla="*/ 2147483647 w 65"/>
                <a:gd name="T37" fmla="*/ 2147483647 h 59"/>
                <a:gd name="T38" fmla="*/ 2147483647 w 65"/>
                <a:gd name="T39" fmla="*/ 2147483647 h 59"/>
                <a:gd name="T40" fmla="*/ 2147483647 w 65"/>
                <a:gd name="T41" fmla="*/ 2147483647 h 59"/>
                <a:gd name="T42" fmla="*/ 2147483647 w 65"/>
                <a:gd name="T43" fmla="*/ 2147483647 h 59"/>
                <a:gd name="T44" fmla="*/ 2147483647 w 65"/>
                <a:gd name="T45" fmla="*/ 2147483647 h 59"/>
                <a:gd name="T46" fmla="*/ 2147483647 w 65"/>
                <a:gd name="T47" fmla="*/ 2147483647 h 59"/>
                <a:gd name="T48" fmla="*/ 2147483647 w 65"/>
                <a:gd name="T49" fmla="*/ 2147483647 h 59"/>
                <a:gd name="T50" fmla="*/ 2147483647 w 65"/>
                <a:gd name="T51" fmla="*/ 2147483647 h 59"/>
                <a:gd name="T52" fmla="*/ 2147483647 w 65"/>
                <a:gd name="T53" fmla="*/ 2147483647 h 59"/>
                <a:gd name="T54" fmla="*/ 2147483647 w 65"/>
                <a:gd name="T55" fmla="*/ 2147483647 h 59"/>
                <a:gd name="T56" fmla="*/ 2147483647 w 65"/>
                <a:gd name="T57" fmla="*/ 2147483647 h 59"/>
                <a:gd name="T58" fmla="*/ 2147483647 w 65"/>
                <a:gd name="T59" fmla="*/ 2147483647 h 59"/>
                <a:gd name="T60" fmla="*/ 2147483647 w 65"/>
                <a:gd name="T61" fmla="*/ 2147483647 h 59"/>
                <a:gd name="T62" fmla="*/ 2147483647 w 65"/>
                <a:gd name="T63" fmla="*/ 2147483647 h 59"/>
                <a:gd name="T64" fmla="*/ 2147483647 w 65"/>
                <a:gd name="T65" fmla="*/ 2147483647 h 59"/>
                <a:gd name="T66" fmla="*/ 2147483647 w 65"/>
                <a:gd name="T67" fmla="*/ 2147483647 h 59"/>
                <a:gd name="T68" fmla="*/ 2147483647 w 65"/>
                <a:gd name="T69" fmla="*/ 2147483647 h 59"/>
                <a:gd name="T70" fmla="*/ 2147483647 w 65"/>
                <a:gd name="T71" fmla="*/ 2147483647 h 59"/>
                <a:gd name="T72" fmla="*/ 2147483647 w 65"/>
                <a:gd name="T73" fmla="*/ 2147483647 h 59"/>
                <a:gd name="T74" fmla="*/ 2147483647 w 65"/>
                <a:gd name="T75" fmla="*/ 2147483647 h 59"/>
                <a:gd name="T76" fmla="*/ 2147483647 w 65"/>
                <a:gd name="T77" fmla="*/ 2147483647 h 59"/>
                <a:gd name="T78" fmla="*/ 2147483647 w 65"/>
                <a:gd name="T79" fmla="*/ 2147483647 h 59"/>
                <a:gd name="T80" fmla="*/ 2147483647 w 65"/>
                <a:gd name="T81" fmla="*/ 2147483647 h 59"/>
                <a:gd name="T82" fmla="*/ 2147483647 w 65"/>
                <a:gd name="T83" fmla="*/ 2147483647 h 59"/>
                <a:gd name="T84" fmla="*/ 2147483647 w 65"/>
                <a:gd name="T85" fmla="*/ 2147483647 h 59"/>
                <a:gd name="T86" fmla="*/ 2147483647 w 65"/>
                <a:gd name="T87" fmla="*/ 2147483647 h 59"/>
                <a:gd name="T88" fmla="*/ 2147483647 w 65"/>
                <a:gd name="T89" fmla="*/ 2147483647 h 59"/>
                <a:gd name="T90" fmla="*/ 2147483647 w 65"/>
                <a:gd name="T91" fmla="*/ 2147483647 h 59"/>
                <a:gd name="T92" fmla="*/ 2147483647 w 65"/>
                <a:gd name="T93" fmla="*/ 2147483647 h 59"/>
                <a:gd name="T94" fmla="*/ 2147483647 w 65"/>
                <a:gd name="T95" fmla="*/ 2147483647 h 59"/>
                <a:gd name="T96" fmla="*/ 2147483647 w 65"/>
                <a:gd name="T97" fmla="*/ 214748364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59"/>
                <a:gd name="T149" fmla="*/ 65 w 65"/>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59">
                  <a:moveTo>
                    <a:pt x="0" y="0"/>
                  </a:moveTo>
                  <a:lnTo>
                    <a:pt x="0" y="47"/>
                  </a:lnTo>
                  <a:lnTo>
                    <a:pt x="1" y="45"/>
                  </a:lnTo>
                  <a:lnTo>
                    <a:pt x="1" y="44"/>
                  </a:lnTo>
                  <a:lnTo>
                    <a:pt x="2" y="42"/>
                  </a:lnTo>
                  <a:lnTo>
                    <a:pt x="2" y="39"/>
                  </a:lnTo>
                  <a:lnTo>
                    <a:pt x="3" y="38"/>
                  </a:lnTo>
                  <a:lnTo>
                    <a:pt x="4" y="36"/>
                  </a:lnTo>
                  <a:lnTo>
                    <a:pt x="5" y="35"/>
                  </a:lnTo>
                  <a:lnTo>
                    <a:pt x="6" y="33"/>
                  </a:lnTo>
                  <a:lnTo>
                    <a:pt x="7" y="31"/>
                  </a:lnTo>
                  <a:lnTo>
                    <a:pt x="10" y="30"/>
                  </a:lnTo>
                  <a:lnTo>
                    <a:pt x="11" y="29"/>
                  </a:lnTo>
                  <a:lnTo>
                    <a:pt x="12" y="27"/>
                  </a:lnTo>
                  <a:lnTo>
                    <a:pt x="14" y="26"/>
                  </a:lnTo>
                  <a:lnTo>
                    <a:pt x="15" y="25"/>
                  </a:lnTo>
                  <a:lnTo>
                    <a:pt x="17" y="23"/>
                  </a:lnTo>
                  <a:lnTo>
                    <a:pt x="19" y="22"/>
                  </a:lnTo>
                  <a:lnTo>
                    <a:pt x="21" y="21"/>
                  </a:lnTo>
                  <a:lnTo>
                    <a:pt x="23" y="20"/>
                  </a:lnTo>
                  <a:lnTo>
                    <a:pt x="25" y="19"/>
                  </a:lnTo>
                  <a:lnTo>
                    <a:pt x="27" y="18"/>
                  </a:lnTo>
                  <a:lnTo>
                    <a:pt x="29" y="18"/>
                  </a:lnTo>
                  <a:lnTo>
                    <a:pt x="31" y="17"/>
                  </a:lnTo>
                  <a:lnTo>
                    <a:pt x="35" y="16"/>
                  </a:lnTo>
                  <a:lnTo>
                    <a:pt x="37" y="16"/>
                  </a:lnTo>
                  <a:lnTo>
                    <a:pt x="40" y="14"/>
                  </a:lnTo>
                  <a:lnTo>
                    <a:pt x="42" y="14"/>
                  </a:lnTo>
                  <a:lnTo>
                    <a:pt x="45" y="14"/>
                  </a:lnTo>
                  <a:lnTo>
                    <a:pt x="48" y="14"/>
                  </a:lnTo>
                  <a:lnTo>
                    <a:pt x="51" y="14"/>
                  </a:lnTo>
                  <a:lnTo>
                    <a:pt x="54" y="14"/>
                  </a:lnTo>
                  <a:lnTo>
                    <a:pt x="58" y="14"/>
                  </a:lnTo>
                  <a:lnTo>
                    <a:pt x="61" y="14"/>
                  </a:lnTo>
                  <a:lnTo>
                    <a:pt x="60" y="13"/>
                  </a:lnTo>
                  <a:lnTo>
                    <a:pt x="60" y="12"/>
                  </a:lnTo>
                  <a:lnTo>
                    <a:pt x="59" y="11"/>
                  </a:lnTo>
                  <a:lnTo>
                    <a:pt x="58" y="10"/>
                  </a:lnTo>
                  <a:lnTo>
                    <a:pt x="56" y="10"/>
                  </a:lnTo>
                  <a:lnTo>
                    <a:pt x="56" y="9"/>
                  </a:lnTo>
                  <a:lnTo>
                    <a:pt x="55" y="8"/>
                  </a:lnTo>
                  <a:lnTo>
                    <a:pt x="54" y="7"/>
                  </a:lnTo>
                  <a:lnTo>
                    <a:pt x="53" y="7"/>
                  </a:lnTo>
                  <a:lnTo>
                    <a:pt x="53" y="6"/>
                  </a:lnTo>
                  <a:lnTo>
                    <a:pt x="52" y="6"/>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2" y="0"/>
                  </a:lnTo>
                  <a:lnTo>
                    <a:pt x="31" y="0"/>
                  </a:lnTo>
                  <a:lnTo>
                    <a:pt x="30" y="0"/>
                  </a:lnTo>
                  <a:lnTo>
                    <a:pt x="28" y="0"/>
                  </a:lnTo>
                  <a:lnTo>
                    <a:pt x="0" y="0"/>
                  </a:lnTo>
                  <a:close/>
                  <a:moveTo>
                    <a:pt x="62" y="17"/>
                  </a:moveTo>
                  <a:lnTo>
                    <a:pt x="61" y="17"/>
                  </a:lnTo>
                  <a:lnTo>
                    <a:pt x="60" y="17"/>
                  </a:lnTo>
                  <a:lnTo>
                    <a:pt x="59" y="17"/>
                  </a:lnTo>
                  <a:lnTo>
                    <a:pt x="58"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6" y="23"/>
                  </a:lnTo>
                  <a:lnTo>
                    <a:pt x="35" y="24"/>
                  </a:lnTo>
                  <a:lnTo>
                    <a:pt x="34" y="25"/>
                  </a:lnTo>
                  <a:lnTo>
                    <a:pt x="32" y="26"/>
                  </a:lnTo>
                  <a:lnTo>
                    <a:pt x="31" y="26"/>
                  </a:lnTo>
                  <a:lnTo>
                    <a:pt x="30" y="27"/>
                  </a:lnTo>
                  <a:lnTo>
                    <a:pt x="29" y="28"/>
                  </a:lnTo>
                  <a:lnTo>
                    <a:pt x="28" y="29"/>
                  </a:lnTo>
                  <a:lnTo>
                    <a:pt x="27" y="30"/>
                  </a:lnTo>
                  <a:lnTo>
                    <a:pt x="26" y="31"/>
                  </a:lnTo>
                  <a:lnTo>
                    <a:pt x="26" y="32"/>
                  </a:lnTo>
                  <a:lnTo>
                    <a:pt x="25" y="33"/>
                  </a:lnTo>
                  <a:lnTo>
                    <a:pt x="24" y="34"/>
                  </a:lnTo>
                  <a:lnTo>
                    <a:pt x="24" y="35"/>
                  </a:lnTo>
                  <a:lnTo>
                    <a:pt x="23" y="36"/>
                  </a:lnTo>
                  <a:lnTo>
                    <a:pt x="23" y="37"/>
                  </a:lnTo>
                  <a:lnTo>
                    <a:pt x="23" y="38"/>
                  </a:lnTo>
                  <a:lnTo>
                    <a:pt x="22" y="38"/>
                  </a:lnTo>
                  <a:lnTo>
                    <a:pt x="22" y="39"/>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29" y="57"/>
                  </a:lnTo>
                  <a:lnTo>
                    <a:pt x="30" y="57"/>
                  </a:lnTo>
                  <a:lnTo>
                    <a:pt x="31" y="57"/>
                  </a:lnTo>
                  <a:lnTo>
                    <a:pt x="32" y="58"/>
                  </a:lnTo>
                  <a:lnTo>
                    <a:pt x="34" y="58"/>
                  </a:lnTo>
                  <a:lnTo>
                    <a:pt x="35" y="58"/>
                  </a:lnTo>
                  <a:lnTo>
                    <a:pt x="36" y="59"/>
                  </a:lnTo>
                  <a:lnTo>
                    <a:pt x="37" y="59"/>
                  </a:lnTo>
                  <a:lnTo>
                    <a:pt x="38" y="59"/>
                  </a:lnTo>
                  <a:lnTo>
                    <a:pt x="39" y="59"/>
                  </a:lnTo>
                  <a:lnTo>
                    <a:pt x="40" y="59"/>
                  </a:lnTo>
                  <a:lnTo>
                    <a:pt x="41" y="59"/>
                  </a:lnTo>
                  <a:lnTo>
                    <a:pt x="42" y="59"/>
                  </a:lnTo>
                  <a:lnTo>
                    <a:pt x="43" y="59"/>
                  </a:lnTo>
                  <a:lnTo>
                    <a:pt x="44" y="59"/>
                  </a:lnTo>
                  <a:lnTo>
                    <a:pt x="45" y="58"/>
                  </a:lnTo>
                  <a:lnTo>
                    <a:pt x="46" y="58"/>
                  </a:lnTo>
                  <a:lnTo>
                    <a:pt x="47" y="58"/>
                  </a:lnTo>
                  <a:lnTo>
                    <a:pt x="48" y="58"/>
                  </a:lnTo>
                  <a:lnTo>
                    <a:pt x="49" y="57"/>
                  </a:lnTo>
                  <a:lnTo>
                    <a:pt x="50" y="57"/>
                  </a:lnTo>
                  <a:lnTo>
                    <a:pt x="51" y="56"/>
                  </a:lnTo>
                  <a:lnTo>
                    <a:pt x="52" y="56"/>
                  </a:lnTo>
                  <a:lnTo>
                    <a:pt x="53" y="55"/>
                  </a:lnTo>
                  <a:lnTo>
                    <a:pt x="54" y="54"/>
                  </a:lnTo>
                  <a:lnTo>
                    <a:pt x="55" y="54"/>
                  </a:lnTo>
                  <a:lnTo>
                    <a:pt x="56" y="53"/>
                  </a:lnTo>
                  <a:lnTo>
                    <a:pt x="58" y="52"/>
                  </a:lnTo>
                  <a:lnTo>
                    <a:pt x="59" y="51"/>
                  </a:lnTo>
                  <a:lnTo>
                    <a:pt x="60" y="50"/>
                  </a:lnTo>
                  <a:lnTo>
                    <a:pt x="60" y="49"/>
                  </a:lnTo>
                  <a:lnTo>
                    <a:pt x="61" y="48"/>
                  </a:lnTo>
                  <a:lnTo>
                    <a:pt x="62" y="47"/>
                  </a:lnTo>
                  <a:lnTo>
                    <a:pt x="62" y="46"/>
                  </a:lnTo>
                  <a:lnTo>
                    <a:pt x="63" y="45"/>
                  </a:lnTo>
                  <a:lnTo>
                    <a:pt x="63" y="44"/>
                  </a:lnTo>
                  <a:lnTo>
                    <a:pt x="63" y="43"/>
                  </a:lnTo>
                  <a:lnTo>
                    <a:pt x="64" y="42"/>
                  </a:lnTo>
                  <a:lnTo>
                    <a:pt x="64" y="41"/>
                  </a:lnTo>
                  <a:lnTo>
                    <a:pt x="64" y="39"/>
                  </a:lnTo>
                  <a:lnTo>
                    <a:pt x="64" y="38"/>
                  </a:lnTo>
                  <a:lnTo>
                    <a:pt x="65" y="37"/>
                  </a:lnTo>
                  <a:lnTo>
                    <a:pt x="65" y="36"/>
                  </a:lnTo>
                  <a:lnTo>
                    <a:pt x="65" y="35"/>
                  </a:lnTo>
                  <a:lnTo>
                    <a:pt x="65" y="34"/>
                  </a:lnTo>
                  <a:lnTo>
                    <a:pt x="65" y="33"/>
                  </a:lnTo>
                  <a:lnTo>
                    <a:pt x="65" y="32"/>
                  </a:lnTo>
                  <a:lnTo>
                    <a:pt x="65" y="31"/>
                  </a:lnTo>
                  <a:lnTo>
                    <a:pt x="65" y="30"/>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sp>
          <p:nvSpPr>
            <p:cNvPr id="143" name="Rectangle 211"/>
            <p:cNvSpPr>
              <a:spLocks noChangeArrowheads="1"/>
            </p:cNvSpPr>
            <p:nvPr/>
          </p:nvSpPr>
          <p:spPr bwMode="gray">
            <a:xfrm>
              <a:off x="1586758" y="5327323"/>
              <a:ext cx="1963274" cy="282691"/>
            </a:xfrm>
            <a:prstGeom prst="rect">
              <a:avLst/>
            </a:prstGeom>
            <a:noFill/>
            <a:ln w="9525">
              <a:noFill/>
              <a:miter lim="800000"/>
              <a:headEnd/>
              <a:tailEnd/>
            </a:ln>
          </p:spPr>
          <p:txBody>
            <a:bodyPr/>
            <a:lstStyle/>
            <a:p>
              <a:endParaRPr lang="en-US" sz="600">
                <a:solidFill>
                  <a:srgbClr val="000000"/>
                </a:solidFill>
              </a:endParaRPr>
            </a:p>
          </p:txBody>
        </p:sp>
        <p:sp>
          <p:nvSpPr>
            <p:cNvPr id="144" name="Rectangle 216"/>
            <p:cNvSpPr>
              <a:spLocks noChangeArrowheads="1"/>
            </p:cNvSpPr>
            <p:nvPr/>
          </p:nvSpPr>
          <p:spPr bwMode="gray">
            <a:xfrm>
              <a:off x="1586758" y="5561598"/>
              <a:ext cx="1099673" cy="282691"/>
            </a:xfrm>
            <a:prstGeom prst="rect">
              <a:avLst/>
            </a:prstGeom>
            <a:noFill/>
            <a:ln w="9525">
              <a:noFill/>
              <a:miter lim="800000"/>
              <a:headEnd/>
              <a:tailEnd/>
            </a:ln>
          </p:spPr>
          <p:txBody>
            <a:bodyPr/>
            <a:lstStyle/>
            <a:p>
              <a:endParaRPr lang="en-US" sz="600">
                <a:solidFill>
                  <a:srgbClr val="000000"/>
                </a:solidFill>
              </a:endParaRPr>
            </a:p>
          </p:txBody>
        </p:sp>
        <p:sp>
          <p:nvSpPr>
            <p:cNvPr id="145" name="Rectangle 218"/>
            <p:cNvSpPr>
              <a:spLocks noChangeArrowheads="1"/>
            </p:cNvSpPr>
            <p:nvPr/>
          </p:nvSpPr>
          <p:spPr bwMode="gray">
            <a:xfrm>
              <a:off x="7830685" y="3267271"/>
              <a:ext cx="863601" cy="282691"/>
            </a:xfrm>
            <a:prstGeom prst="rect">
              <a:avLst/>
            </a:prstGeom>
            <a:noFill/>
            <a:ln w="9525">
              <a:noFill/>
              <a:miter lim="800000"/>
              <a:headEnd/>
              <a:tailEnd/>
            </a:ln>
          </p:spPr>
          <p:txBody>
            <a:bodyPr/>
            <a:lstStyle/>
            <a:p>
              <a:endParaRPr lang="en-US" sz="600">
                <a:solidFill>
                  <a:srgbClr val="000000"/>
                </a:solidFill>
              </a:endParaRPr>
            </a:p>
          </p:txBody>
        </p:sp>
        <p:sp>
          <p:nvSpPr>
            <p:cNvPr id="146" name="Freeform 219"/>
            <p:cNvSpPr>
              <a:spLocks noEditPoints="1"/>
            </p:cNvSpPr>
            <p:nvPr/>
          </p:nvSpPr>
          <p:spPr bwMode="gray">
            <a:xfrm>
              <a:off x="7732073" y="3378161"/>
              <a:ext cx="97119" cy="92148"/>
            </a:xfrm>
            <a:custGeom>
              <a:avLst/>
              <a:gdLst>
                <a:gd name="T0" fmla="*/ 2147483647 w 65"/>
                <a:gd name="T1" fmla="*/ 2147483647 h 59"/>
                <a:gd name="T2" fmla="*/ 2147483647 w 65"/>
                <a:gd name="T3" fmla="*/ 2147483647 h 59"/>
                <a:gd name="T4" fmla="*/ 2147483647 w 65"/>
                <a:gd name="T5" fmla="*/ 2147483647 h 59"/>
                <a:gd name="T6" fmla="*/ 2147483647 w 65"/>
                <a:gd name="T7" fmla="*/ 2147483647 h 59"/>
                <a:gd name="T8" fmla="*/ 2147483647 w 65"/>
                <a:gd name="T9" fmla="*/ 2147483647 h 59"/>
                <a:gd name="T10" fmla="*/ 2147483647 w 65"/>
                <a:gd name="T11" fmla="*/ 2147483647 h 59"/>
                <a:gd name="T12" fmla="*/ 2147483647 w 65"/>
                <a:gd name="T13" fmla="*/ 2147483647 h 59"/>
                <a:gd name="T14" fmla="*/ 2147483647 w 65"/>
                <a:gd name="T15" fmla="*/ 2147483647 h 59"/>
                <a:gd name="T16" fmla="*/ 2147483647 w 65"/>
                <a:gd name="T17" fmla="*/ 2147483647 h 59"/>
                <a:gd name="T18" fmla="*/ 2147483647 w 65"/>
                <a:gd name="T19" fmla="*/ 2147483647 h 59"/>
                <a:gd name="T20" fmla="*/ 2147483647 w 65"/>
                <a:gd name="T21" fmla="*/ 2147483647 h 59"/>
                <a:gd name="T22" fmla="*/ 2147483647 w 65"/>
                <a:gd name="T23" fmla="*/ 2147483647 h 59"/>
                <a:gd name="T24" fmla="*/ 2147483647 w 65"/>
                <a:gd name="T25" fmla="*/ 2147483647 h 59"/>
                <a:gd name="T26" fmla="*/ 2147483647 w 65"/>
                <a:gd name="T27" fmla="*/ 2147483647 h 59"/>
                <a:gd name="T28" fmla="*/ 2147483647 w 65"/>
                <a:gd name="T29" fmla="*/ 0 h 59"/>
                <a:gd name="T30" fmla="*/ 2147483647 w 65"/>
                <a:gd name="T31" fmla="*/ 0 h 59"/>
                <a:gd name="T32" fmla="*/ 0 w 65"/>
                <a:gd name="T33" fmla="*/ 0 h 59"/>
                <a:gd name="T34" fmla="*/ 2147483647 w 65"/>
                <a:gd name="T35" fmla="*/ 2147483647 h 59"/>
                <a:gd name="T36" fmla="*/ 2147483647 w 65"/>
                <a:gd name="T37" fmla="*/ 2147483647 h 59"/>
                <a:gd name="T38" fmla="*/ 2147483647 w 65"/>
                <a:gd name="T39" fmla="*/ 2147483647 h 59"/>
                <a:gd name="T40" fmla="*/ 2147483647 w 65"/>
                <a:gd name="T41" fmla="*/ 2147483647 h 59"/>
                <a:gd name="T42" fmla="*/ 2147483647 w 65"/>
                <a:gd name="T43" fmla="*/ 2147483647 h 59"/>
                <a:gd name="T44" fmla="*/ 2147483647 w 65"/>
                <a:gd name="T45" fmla="*/ 2147483647 h 59"/>
                <a:gd name="T46" fmla="*/ 2147483647 w 65"/>
                <a:gd name="T47" fmla="*/ 2147483647 h 59"/>
                <a:gd name="T48" fmla="*/ 2147483647 w 65"/>
                <a:gd name="T49" fmla="*/ 2147483647 h 59"/>
                <a:gd name="T50" fmla="*/ 2147483647 w 65"/>
                <a:gd name="T51" fmla="*/ 2147483647 h 59"/>
                <a:gd name="T52" fmla="*/ 2147483647 w 65"/>
                <a:gd name="T53" fmla="*/ 2147483647 h 59"/>
                <a:gd name="T54" fmla="*/ 2147483647 w 65"/>
                <a:gd name="T55" fmla="*/ 2147483647 h 59"/>
                <a:gd name="T56" fmla="*/ 2147483647 w 65"/>
                <a:gd name="T57" fmla="*/ 2147483647 h 59"/>
                <a:gd name="T58" fmla="*/ 2147483647 w 65"/>
                <a:gd name="T59" fmla="*/ 2147483647 h 59"/>
                <a:gd name="T60" fmla="*/ 2147483647 w 65"/>
                <a:gd name="T61" fmla="*/ 2147483647 h 59"/>
                <a:gd name="T62" fmla="*/ 2147483647 w 65"/>
                <a:gd name="T63" fmla="*/ 2147483647 h 59"/>
                <a:gd name="T64" fmla="*/ 2147483647 w 65"/>
                <a:gd name="T65" fmla="*/ 2147483647 h 59"/>
                <a:gd name="T66" fmla="*/ 2147483647 w 65"/>
                <a:gd name="T67" fmla="*/ 2147483647 h 59"/>
                <a:gd name="T68" fmla="*/ 2147483647 w 65"/>
                <a:gd name="T69" fmla="*/ 2147483647 h 59"/>
                <a:gd name="T70" fmla="*/ 2147483647 w 65"/>
                <a:gd name="T71" fmla="*/ 2147483647 h 59"/>
                <a:gd name="T72" fmla="*/ 2147483647 w 65"/>
                <a:gd name="T73" fmla="*/ 2147483647 h 59"/>
                <a:gd name="T74" fmla="*/ 2147483647 w 65"/>
                <a:gd name="T75" fmla="*/ 2147483647 h 59"/>
                <a:gd name="T76" fmla="*/ 2147483647 w 65"/>
                <a:gd name="T77" fmla="*/ 2147483647 h 59"/>
                <a:gd name="T78" fmla="*/ 2147483647 w 65"/>
                <a:gd name="T79" fmla="*/ 2147483647 h 59"/>
                <a:gd name="T80" fmla="*/ 2147483647 w 65"/>
                <a:gd name="T81" fmla="*/ 2147483647 h 59"/>
                <a:gd name="T82" fmla="*/ 2147483647 w 65"/>
                <a:gd name="T83" fmla="*/ 2147483647 h 59"/>
                <a:gd name="T84" fmla="*/ 2147483647 w 65"/>
                <a:gd name="T85" fmla="*/ 2147483647 h 59"/>
                <a:gd name="T86" fmla="*/ 2147483647 w 65"/>
                <a:gd name="T87" fmla="*/ 2147483647 h 59"/>
                <a:gd name="T88" fmla="*/ 2147483647 w 65"/>
                <a:gd name="T89" fmla="*/ 2147483647 h 59"/>
                <a:gd name="T90" fmla="*/ 2147483647 w 65"/>
                <a:gd name="T91" fmla="*/ 2147483647 h 59"/>
                <a:gd name="T92" fmla="*/ 2147483647 w 65"/>
                <a:gd name="T93" fmla="*/ 2147483647 h 59"/>
                <a:gd name="T94" fmla="*/ 2147483647 w 65"/>
                <a:gd name="T95" fmla="*/ 2147483647 h 59"/>
                <a:gd name="T96" fmla="*/ 2147483647 w 65"/>
                <a:gd name="T97" fmla="*/ 214748364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59"/>
                <a:gd name="T149" fmla="*/ 65 w 65"/>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59">
                  <a:moveTo>
                    <a:pt x="0" y="0"/>
                  </a:moveTo>
                  <a:lnTo>
                    <a:pt x="0" y="47"/>
                  </a:lnTo>
                  <a:lnTo>
                    <a:pt x="1" y="45"/>
                  </a:lnTo>
                  <a:lnTo>
                    <a:pt x="1" y="44"/>
                  </a:lnTo>
                  <a:lnTo>
                    <a:pt x="3" y="41"/>
                  </a:lnTo>
                  <a:lnTo>
                    <a:pt x="3" y="39"/>
                  </a:lnTo>
                  <a:lnTo>
                    <a:pt x="4" y="38"/>
                  </a:lnTo>
                  <a:lnTo>
                    <a:pt x="5" y="36"/>
                  </a:lnTo>
                  <a:lnTo>
                    <a:pt x="6" y="35"/>
                  </a:lnTo>
                  <a:lnTo>
                    <a:pt x="7" y="33"/>
                  </a:lnTo>
                  <a:lnTo>
                    <a:pt x="8" y="31"/>
                  </a:lnTo>
                  <a:lnTo>
                    <a:pt x="10" y="30"/>
                  </a:lnTo>
                  <a:lnTo>
                    <a:pt x="11" y="29"/>
                  </a:lnTo>
                  <a:lnTo>
                    <a:pt x="12" y="27"/>
                  </a:lnTo>
                  <a:lnTo>
                    <a:pt x="14" y="26"/>
                  </a:lnTo>
                  <a:lnTo>
                    <a:pt x="15" y="25"/>
                  </a:lnTo>
                  <a:lnTo>
                    <a:pt x="17" y="23"/>
                  </a:lnTo>
                  <a:lnTo>
                    <a:pt x="19" y="22"/>
                  </a:lnTo>
                  <a:lnTo>
                    <a:pt x="21" y="21"/>
                  </a:lnTo>
                  <a:lnTo>
                    <a:pt x="23" y="20"/>
                  </a:lnTo>
                  <a:lnTo>
                    <a:pt x="25" y="19"/>
                  </a:lnTo>
                  <a:lnTo>
                    <a:pt x="28" y="17"/>
                  </a:lnTo>
                  <a:lnTo>
                    <a:pt x="30" y="17"/>
                  </a:lnTo>
                  <a:lnTo>
                    <a:pt x="32" y="16"/>
                  </a:lnTo>
                  <a:lnTo>
                    <a:pt x="35" y="15"/>
                  </a:lnTo>
                  <a:lnTo>
                    <a:pt x="37" y="15"/>
                  </a:lnTo>
                  <a:lnTo>
                    <a:pt x="40" y="14"/>
                  </a:lnTo>
                  <a:lnTo>
                    <a:pt x="42" y="14"/>
                  </a:lnTo>
                  <a:lnTo>
                    <a:pt x="45" y="14"/>
                  </a:lnTo>
                  <a:lnTo>
                    <a:pt x="48" y="14"/>
                  </a:lnTo>
                  <a:lnTo>
                    <a:pt x="52" y="14"/>
                  </a:lnTo>
                  <a:lnTo>
                    <a:pt x="55" y="14"/>
                  </a:lnTo>
                  <a:lnTo>
                    <a:pt x="58" y="14"/>
                  </a:lnTo>
                  <a:lnTo>
                    <a:pt x="61" y="14"/>
                  </a:lnTo>
                  <a:lnTo>
                    <a:pt x="60" y="13"/>
                  </a:lnTo>
                  <a:lnTo>
                    <a:pt x="60" y="12"/>
                  </a:lnTo>
                  <a:lnTo>
                    <a:pt x="59" y="11"/>
                  </a:lnTo>
                  <a:lnTo>
                    <a:pt x="58" y="10"/>
                  </a:lnTo>
                  <a:lnTo>
                    <a:pt x="57" y="10"/>
                  </a:lnTo>
                  <a:lnTo>
                    <a:pt x="57" y="9"/>
                  </a:lnTo>
                  <a:lnTo>
                    <a:pt x="56" y="8"/>
                  </a:lnTo>
                  <a:lnTo>
                    <a:pt x="55" y="7"/>
                  </a:lnTo>
                  <a:lnTo>
                    <a:pt x="54" y="7"/>
                  </a:lnTo>
                  <a:lnTo>
                    <a:pt x="54" y="6"/>
                  </a:lnTo>
                  <a:lnTo>
                    <a:pt x="53" y="6"/>
                  </a:lnTo>
                  <a:lnTo>
                    <a:pt x="52"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2" y="0"/>
                  </a:lnTo>
                  <a:lnTo>
                    <a:pt x="31" y="0"/>
                  </a:lnTo>
                  <a:lnTo>
                    <a:pt x="29" y="0"/>
                  </a:lnTo>
                  <a:lnTo>
                    <a:pt x="0" y="0"/>
                  </a:lnTo>
                  <a:close/>
                  <a:moveTo>
                    <a:pt x="62" y="16"/>
                  </a:moveTo>
                  <a:lnTo>
                    <a:pt x="61" y="16"/>
                  </a:lnTo>
                  <a:lnTo>
                    <a:pt x="60" y="16"/>
                  </a:lnTo>
                  <a:lnTo>
                    <a:pt x="59" y="16"/>
                  </a:lnTo>
                  <a:lnTo>
                    <a:pt x="58" y="16"/>
                  </a:lnTo>
                  <a:lnTo>
                    <a:pt x="57" y="16"/>
                  </a:lnTo>
                  <a:lnTo>
                    <a:pt x="56" y="16"/>
                  </a:lnTo>
                  <a:lnTo>
                    <a:pt x="55" y="16"/>
                  </a:lnTo>
                  <a:lnTo>
                    <a:pt x="54" y="16"/>
                  </a:lnTo>
                  <a:lnTo>
                    <a:pt x="53" y="16"/>
                  </a:lnTo>
                  <a:lnTo>
                    <a:pt x="50" y="16"/>
                  </a:lnTo>
                  <a:lnTo>
                    <a:pt x="49" y="17"/>
                  </a:lnTo>
                  <a:lnTo>
                    <a:pt x="48" y="17"/>
                  </a:lnTo>
                  <a:lnTo>
                    <a:pt x="47" y="17"/>
                  </a:lnTo>
                  <a:lnTo>
                    <a:pt x="46" y="19"/>
                  </a:lnTo>
                  <a:lnTo>
                    <a:pt x="45" y="19"/>
                  </a:lnTo>
                  <a:lnTo>
                    <a:pt x="44" y="19"/>
                  </a:lnTo>
                  <a:lnTo>
                    <a:pt x="43" y="20"/>
                  </a:lnTo>
                  <a:lnTo>
                    <a:pt x="42" y="20"/>
                  </a:lnTo>
                  <a:lnTo>
                    <a:pt x="41" y="20"/>
                  </a:lnTo>
                  <a:lnTo>
                    <a:pt x="40" y="21"/>
                  </a:lnTo>
                  <a:lnTo>
                    <a:pt x="39" y="21"/>
                  </a:lnTo>
                  <a:lnTo>
                    <a:pt x="38" y="22"/>
                  </a:lnTo>
                  <a:lnTo>
                    <a:pt x="37" y="22"/>
                  </a:lnTo>
                  <a:lnTo>
                    <a:pt x="36" y="23"/>
                  </a:lnTo>
                  <a:lnTo>
                    <a:pt x="35" y="24"/>
                  </a:lnTo>
                  <a:lnTo>
                    <a:pt x="34" y="25"/>
                  </a:lnTo>
                  <a:lnTo>
                    <a:pt x="33" y="26"/>
                  </a:lnTo>
                  <a:lnTo>
                    <a:pt x="32" y="26"/>
                  </a:lnTo>
                  <a:lnTo>
                    <a:pt x="31" y="27"/>
                  </a:lnTo>
                  <a:lnTo>
                    <a:pt x="30" y="28"/>
                  </a:lnTo>
                  <a:lnTo>
                    <a:pt x="29" y="29"/>
                  </a:lnTo>
                  <a:lnTo>
                    <a:pt x="28" y="30"/>
                  </a:lnTo>
                  <a:lnTo>
                    <a:pt x="26" y="31"/>
                  </a:lnTo>
                  <a:lnTo>
                    <a:pt x="26" y="32"/>
                  </a:lnTo>
                  <a:lnTo>
                    <a:pt x="25" y="33"/>
                  </a:lnTo>
                  <a:lnTo>
                    <a:pt x="24" y="34"/>
                  </a:lnTo>
                  <a:lnTo>
                    <a:pt x="24" y="35"/>
                  </a:lnTo>
                  <a:lnTo>
                    <a:pt x="23" y="36"/>
                  </a:lnTo>
                  <a:lnTo>
                    <a:pt x="23" y="37"/>
                  </a:lnTo>
                  <a:lnTo>
                    <a:pt x="23" y="38"/>
                  </a:lnTo>
                  <a:lnTo>
                    <a:pt x="22" y="38"/>
                  </a:lnTo>
                  <a:lnTo>
                    <a:pt x="22" y="39"/>
                  </a:lnTo>
                  <a:lnTo>
                    <a:pt x="22" y="40"/>
                  </a:lnTo>
                  <a:lnTo>
                    <a:pt x="21" y="41"/>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8" y="55"/>
                  </a:lnTo>
                  <a:lnTo>
                    <a:pt x="29" y="56"/>
                  </a:lnTo>
                  <a:lnTo>
                    <a:pt x="30" y="57"/>
                  </a:lnTo>
                  <a:lnTo>
                    <a:pt x="31" y="57"/>
                  </a:lnTo>
                  <a:lnTo>
                    <a:pt x="32" y="57"/>
                  </a:lnTo>
                  <a:lnTo>
                    <a:pt x="33" y="58"/>
                  </a:lnTo>
                  <a:lnTo>
                    <a:pt x="34" y="58"/>
                  </a:lnTo>
                  <a:lnTo>
                    <a:pt x="35" y="58"/>
                  </a:lnTo>
                  <a:lnTo>
                    <a:pt x="36" y="59"/>
                  </a:lnTo>
                  <a:lnTo>
                    <a:pt x="37" y="59"/>
                  </a:lnTo>
                  <a:lnTo>
                    <a:pt x="38" y="59"/>
                  </a:lnTo>
                  <a:lnTo>
                    <a:pt x="39" y="59"/>
                  </a:lnTo>
                  <a:lnTo>
                    <a:pt x="40" y="59"/>
                  </a:lnTo>
                  <a:lnTo>
                    <a:pt x="41" y="59"/>
                  </a:lnTo>
                  <a:lnTo>
                    <a:pt x="42" y="59"/>
                  </a:lnTo>
                  <a:lnTo>
                    <a:pt x="43" y="59"/>
                  </a:lnTo>
                  <a:lnTo>
                    <a:pt x="44" y="59"/>
                  </a:lnTo>
                  <a:lnTo>
                    <a:pt x="45" y="58"/>
                  </a:lnTo>
                  <a:lnTo>
                    <a:pt x="46" y="58"/>
                  </a:lnTo>
                  <a:lnTo>
                    <a:pt x="47" y="58"/>
                  </a:lnTo>
                  <a:lnTo>
                    <a:pt x="48" y="58"/>
                  </a:lnTo>
                  <a:lnTo>
                    <a:pt x="49" y="57"/>
                  </a:lnTo>
                  <a:lnTo>
                    <a:pt x="50" y="57"/>
                  </a:lnTo>
                  <a:lnTo>
                    <a:pt x="52" y="56"/>
                  </a:lnTo>
                  <a:lnTo>
                    <a:pt x="53" y="56"/>
                  </a:lnTo>
                  <a:lnTo>
                    <a:pt x="54" y="55"/>
                  </a:lnTo>
                  <a:lnTo>
                    <a:pt x="55" y="54"/>
                  </a:lnTo>
                  <a:lnTo>
                    <a:pt x="56" y="54"/>
                  </a:lnTo>
                  <a:lnTo>
                    <a:pt x="57" y="53"/>
                  </a:lnTo>
                  <a:lnTo>
                    <a:pt x="58" y="52"/>
                  </a:lnTo>
                  <a:lnTo>
                    <a:pt x="59" y="51"/>
                  </a:lnTo>
                  <a:lnTo>
                    <a:pt x="60" y="50"/>
                  </a:lnTo>
                  <a:lnTo>
                    <a:pt x="60" y="49"/>
                  </a:lnTo>
                  <a:lnTo>
                    <a:pt x="61" y="48"/>
                  </a:lnTo>
                  <a:lnTo>
                    <a:pt x="62" y="47"/>
                  </a:lnTo>
                  <a:lnTo>
                    <a:pt x="62" y="46"/>
                  </a:lnTo>
                  <a:lnTo>
                    <a:pt x="63" y="45"/>
                  </a:lnTo>
                  <a:lnTo>
                    <a:pt x="63" y="44"/>
                  </a:lnTo>
                  <a:lnTo>
                    <a:pt x="63" y="43"/>
                  </a:lnTo>
                  <a:lnTo>
                    <a:pt x="64" y="41"/>
                  </a:lnTo>
                  <a:lnTo>
                    <a:pt x="64" y="40"/>
                  </a:lnTo>
                  <a:lnTo>
                    <a:pt x="64" y="39"/>
                  </a:lnTo>
                  <a:lnTo>
                    <a:pt x="64" y="38"/>
                  </a:lnTo>
                  <a:lnTo>
                    <a:pt x="65" y="37"/>
                  </a:lnTo>
                  <a:lnTo>
                    <a:pt x="65" y="36"/>
                  </a:lnTo>
                  <a:lnTo>
                    <a:pt x="65" y="35"/>
                  </a:lnTo>
                  <a:lnTo>
                    <a:pt x="65" y="34"/>
                  </a:lnTo>
                  <a:lnTo>
                    <a:pt x="65" y="33"/>
                  </a:lnTo>
                  <a:lnTo>
                    <a:pt x="65" y="32"/>
                  </a:lnTo>
                  <a:lnTo>
                    <a:pt x="65" y="31"/>
                  </a:lnTo>
                  <a:lnTo>
                    <a:pt x="65" y="30"/>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7"/>
                  </a:lnTo>
                  <a:lnTo>
                    <a:pt x="62" y="16"/>
                  </a:lnTo>
                  <a:close/>
                </a:path>
              </a:pathLst>
            </a:custGeom>
            <a:solidFill>
              <a:srgbClr val="FFFFFF"/>
            </a:solidFill>
            <a:ln w="9525">
              <a:noFill/>
              <a:round/>
              <a:headEnd/>
              <a:tailEnd/>
            </a:ln>
          </p:spPr>
          <p:txBody>
            <a:bodyPr/>
            <a:lstStyle/>
            <a:p>
              <a:endParaRPr lang="en-US"/>
            </a:p>
          </p:txBody>
        </p:sp>
        <p:sp>
          <p:nvSpPr>
            <p:cNvPr id="147" name="Rectangle 220"/>
            <p:cNvSpPr>
              <a:spLocks noChangeArrowheads="1"/>
            </p:cNvSpPr>
            <p:nvPr/>
          </p:nvSpPr>
          <p:spPr bwMode="gray">
            <a:xfrm>
              <a:off x="1586758" y="5795873"/>
              <a:ext cx="1725709" cy="284252"/>
            </a:xfrm>
            <a:prstGeom prst="rect">
              <a:avLst/>
            </a:prstGeom>
            <a:noFill/>
            <a:ln w="9525">
              <a:noFill/>
              <a:miter lim="800000"/>
              <a:headEnd/>
              <a:tailEnd/>
            </a:ln>
          </p:spPr>
          <p:txBody>
            <a:bodyPr/>
            <a:lstStyle/>
            <a:p>
              <a:endParaRPr lang="en-US" sz="600">
                <a:solidFill>
                  <a:srgbClr val="000000"/>
                </a:solidFill>
              </a:endParaRPr>
            </a:p>
          </p:txBody>
        </p:sp>
        <p:sp>
          <p:nvSpPr>
            <p:cNvPr id="148" name="Rectangle 221"/>
            <p:cNvSpPr>
              <a:spLocks noChangeArrowheads="1"/>
            </p:cNvSpPr>
            <p:nvPr/>
          </p:nvSpPr>
          <p:spPr bwMode="gray">
            <a:xfrm>
              <a:off x="4697516" y="3454691"/>
              <a:ext cx="956236" cy="282691"/>
            </a:xfrm>
            <a:prstGeom prst="rect">
              <a:avLst/>
            </a:prstGeom>
            <a:noFill/>
            <a:ln w="9525">
              <a:noFill/>
              <a:miter lim="800000"/>
              <a:headEnd/>
              <a:tailEnd/>
            </a:ln>
          </p:spPr>
          <p:txBody>
            <a:bodyPr/>
            <a:lstStyle/>
            <a:p>
              <a:endParaRPr lang="en-US" sz="600">
                <a:solidFill>
                  <a:srgbClr val="000000"/>
                </a:solidFill>
              </a:endParaRPr>
            </a:p>
          </p:txBody>
        </p:sp>
        <p:grpSp>
          <p:nvGrpSpPr>
            <p:cNvPr id="150" name="Group 223"/>
            <p:cNvGrpSpPr>
              <a:grpSpLocks/>
            </p:cNvGrpSpPr>
            <p:nvPr/>
          </p:nvGrpSpPr>
          <p:grpSpPr bwMode="auto">
            <a:xfrm>
              <a:off x="6766872" y="3082975"/>
              <a:ext cx="1060825" cy="638789"/>
              <a:chOff x="4169" y="1812"/>
              <a:chExt cx="710" cy="409"/>
            </a:xfrm>
          </p:grpSpPr>
          <p:sp>
            <p:nvSpPr>
              <p:cNvPr id="402" name="Freeform 224"/>
              <p:cNvSpPr>
                <a:spLocks/>
              </p:cNvSpPr>
              <p:nvPr/>
            </p:nvSpPr>
            <p:spPr bwMode="gray">
              <a:xfrm>
                <a:off x="4169" y="1812"/>
                <a:ext cx="710" cy="409"/>
              </a:xfrm>
              <a:custGeom>
                <a:avLst/>
                <a:gdLst>
                  <a:gd name="T0" fmla="*/ 568 w 710"/>
                  <a:gd name="T1" fmla="*/ 291 h 409"/>
                  <a:gd name="T2" fmla="*/ 398 w 710"/>
                  <a:gd name="T3" fmla="*/ 331 h 409"/>
                  <a:gd name="T4" fmla="*/ 242 w 710"/>
                  <a:gd name="T5" fmla="*/ 363 h 409"/>
                  <a:gd name="T6" fmla="*/ 0 w 710"/>
                  <a:gd name="T7" fmla="*/ 409 h 409"/>
                  <a:gd name="T8" fmla="*/ 52 w 710"/>
                  <a:gd name="T9" fmla="*/ 379 h 409"/>
                  <a:gd name="T10" fmla="*/ 70 w 710"/>
                  <a:gd name="T11" fmla="*/ 361 h 409"/>
                  <a:gd name="T12" fmla="*/ 80 w 710"/>
                  <a:gd name="T13" fmla="*/ 343 h 409"/>
                  <a:gd name="T14" fmla="*/ 137 w 710"/>
                  <a:gd name="T15" fmla="*/ 284 h 409"/>
                  <a:gd name="T16" fmla="*/ 139 w 710"/>
                  <a:gd name="T17" fmla="*/ 287 h 409"/>
                  <a:gd name="T18" fmla="*/ 142 w 710"/>
                  <a:gd name="T19" fmla="*/ 294 h 409"/>
                  <a:gd name="T20" fmla="*/ 154 w 710"/>
                  <a:gd name="T21" fmla="*/ 310 h 409"/>
                  <a:gd name="T22" fmla="*/ 193 w 710"/>
                  <a:gd name="T23" fmla="*/ 304 h 409"/>
                  <a:gd name="T24" fmla="*/ 212 w 710"/>
                  <a:gd name="T25" fmla="*/ 304 h 409"/>
                  <a:gd name="T26" fmla="*/ 241 w 710"/>
                  <a:gd name="T27" fmla="*/ 286 h 409"/>
                  <a:gd name="T28" fmla="*/ 240 w 710"/>
                  <a:gd name="T29" fmla="*/ 276 h 409"/>
                  <a:gd name="T30" fmla="*/ 268 w 710"/>
                  <a:gd name="T31" fmla="*/ 266 h 409"/>
                  <a:gd name="T32" fmla="*/ 289 w 710"/>
                  <a:gd name="T33" fmla="*/ 256 h 409"/>
                  <a:gd name="T34" fmla="*/ 291 w 710"/>
                  <a:gd name="T35" fmla="*/ 242 h 409"/>
                  <a:gd name="T36" fmla="*/ 289 w 710"/>
                  <a:gd name="T37" fmla="*/ 220 h 409"/>
                  <a:gd name="T38" fmla="*/ 304 w 710"/>
                  <a:gd name="T39" fmla="*/ 175 h 409"/>
                  <a:gd name="T40" fmla="*/ 312 w 710"/>
                  <a:gd name="T41" fmla="*/ 156 h 409"/>
                  <a:gd name="T42" fmla="*/ 318 w 710"/>
                  <a:gd name="T43" fmla="*/ 123 h 409"/>
                  <a:gd name="T44" fmla="*/ 334 w 710"/>
                  <a:gd name="T45" fmla="*/ 133 h 409"/>
                  <a:gd name="T46" fmla="*/ 369 w 710"/>
                  <a:gd name="T47" fmla="*/ 81 h 409"/>
                  <a:gd name="T48" fmla="*/ 389 w 710"/>
                  <a:gd name="T49" fmla="*/ 67 h 409"/>
                  <a:gd name="T50" fmla="*/ 399 w 710"/>
                  <a:gd name="T51" fmla="*/ 60 h 409"/>
                  <a:gd name="T52" fmla="*/ 411 w 710"/>
                  <a:gd name="T53" fmla="*/ 0 h 409"/>
                  <a:gd name="T54" fmla="*/ 465 w 710"/>
                  <a:gd name="T55" fmla="*/ 2 h 409"/>
                  <a:gd name="T56" fmla="*/ 492 w 710"/>
                  <a:gd name="T57" fmla="*/ 7 h 409"/>
                  <a:gd name="T58" fmla="*/ 497 w 710"/>
                  <a:gd name="T59" fmla="*/ 24 h 409"/>
                  <a:gd name="T60" fmla="*/ 519 w 710"/>
                  <a:gd name="T61" fmla="*/ 29 h 409"/>
                  <a:gd name="T62" fmla="*/ 536 w 710"/>
                  <a:gd name="T63" fmla="*/ 34 h 409"/>
                  <a:gd name="T64" fmla="*/ 540 w 710"/>
                  <a:gd name="T65" fmla="*/ 39 h 409"/>
                  <a:gd name="T66" fmla="*/ 543 w 710"/>
                  <a:gd name="T67" fmla="*/ 53 h 409"/>
                  <a:gd name="T68" fmla="*/ 537 w 710"/>
                  <a:gd name="T69" fmla="*/ 70 h 409"/>
                  <a:gd name="T70" fmla="*/ 530 w 710"/>
                  <a:gd name="T71" fmla="*/ 87 h 409"/>
                  <a:gd name="T72" fmla="*/ 535 w 710"/>
                  <a:gd name="T73" fmla="*/ 94 h 409"/>
                  <a:gd name="T74" fmla="*/ 584 w 710"/>
                  <a:gd name="T75" fmla="*/ 111 h 409"/>
                  <a:gd name="T76" fmla="*/ 623 w 710"/>
                  <a:gd name="T77" fmla="*/ 116 h 409"/>
                  <a:gd name="T78" fmla="*/ 640 w 710"/>
                  <a:gd name="T79" fmla="*/ 134 h 409"/>
                  <a:gd name="T80" fmla="*/ 634 w 710"/>
                  <a:gd name="T81" fmla="*/ 158 h 409"/>
                  <a:gd name="T82" fmla="*/ 640 w 710"/>
                  <a:gd name="T83" fmla="*/ 173 h 409"/>
                  <a:gd name="T84" fmla="*/ 659 w 710"/>
                  <a:gd name="T85" fmla="*/ 188 h 409"/>
                  <a:gd name="T86" fmla="*/ 647 w 710"/>
                  <a:gd name="T87" fmla="*/ 194 h 409"/>
                  <a:gd name="T88" fmla="*/ 654 w 710"/>
                  <a:gd name="T89" fmla="*/ 210 h 409"/>
                  <a:gd name="T90" fmla="*/ 666 w 710"/>
                  <a:gd name="T91" fmla="*/ 218 h 409"/>
                  <a:gd name="T92" fmla="*/ 644 w 710"/>
                  <a:gd name="T93" fmla="*/ 227 h 409"/>
                  <a:gd name="T94" fmla="*/ 656 w 710"/>
                  <a:gd name="T95" fmla="*/ 239 h 409"/>
                  <a:gd name="T96" fmla="*/ 668 w 710"/>
                  <a:gd name="T97" fmla="*/ 236 h 409"/>
                  <a:gd name="T98" fmla="*/ 702 w 710"/>
                  <a:gd name="T99" fmla="*/ 233 h 409"/>
                  <a:gd name="T100" fmla="*/ 639 w 710"/>
                  <a:gd name="T101" fmla="*/ 272 h 40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10"/>
                  <a:gd name="T154" fmla="*/ 0 h 409"/>
                  <a:gd name="T155" fmla="*/ 710 w 710"/>
                  <a:gd name="T156" fmla="*/ 409 h 40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10" h="409">
                    <a:moveTo>
                      <a:pt x="639" y="272"/>
                    </a:moveTo>
                    <a:lnTo>
                      <a:pt x="568" y="291"/>
                    </a:lnTo>
                    <a:lnTo>
                      <a:pt x="481" y="311"/>
                    </a:lnTo>
                    <a:lnTo>
                      <a:pt x="398" y="331"/>
                    </a:lnTo>
                    <a:lnTo>
                      <a:pt x="322" y="346"/>
                    </a:lnTo>
                    <a:lnTo>
                      <a:pt x="242" y="363"/>
                    </a:lnTo>
                    <a:lnTo>
                      <a:pt x="185" y="374"/>
                    </a:lnTo>
                    <a:lnTo>
                      <a:pt x="0" y="409"/>
                    </a:lnTo>
                    <a:lnTo>
                      <a:pt x="48" y="392"/>
                    </a:lnTo>
                    <a:lnTo>
                      <a:pt x="52" y="379"/>
                    </a:lnTo>
                    <a:lnTo>
                      <a:pt x="70" y="370"/>
                    </a:lnTo>
                    <a:lnTo>
                      <a:pt x="70" y="361"/>
                    </a:lnTo>
                    <a:lnTo>
                      <a:pt x="80" y="352"/>
                    </a:lnTo>
                    <a:lnTo>
                      <a:pt x="80" y="343"/>
                    </a:lnTo>
                    <a:lnTo>
                      <a:pt x="106" y="321"/>
                    </a:lnTo>
                    <a:lnTo>
                      <a:pt x="137" y="284"/>
                    </a:lnTo>
                    <a:lnTo>
                      <a:pt x="139" y="287"/>
                    </a:lnTo>
                    <a:lnTo>
                      <a:pt x="137" y="292"/>
                    </a:lnTo>
                    <a:lnTo>
                      <a:pt x="142" y="294"/>
                    </a:lnTo>
                    <a:lnTo>
                      <a:pt x="144" y="302"/>
                    </a:lnTo>
                    <a:lnTo>
                      <a:pt x="154" y="310"/>
                    </a:lnTo>
                    <a:lnTo>
                      <a:pt x="175" y="315"/>
                    </a:lnTo>
                    <a:lnTo>
                      <a:pt x="193" y="304"/>
                    </a:lnTo>
                    <a:lnTo>
                      <a:pt x="196" y="295"/>
                    </a:lnTo>
                    <a:lnTo>
                      <a:pt x="212" y="304"/>
                    </a:lnTo>
                    <a:lnTo>
                      <a:pt x="238" y="289"/>
                    </a:lnTo>
                    <a:lnTo>
                      <a:pt x="241" y="286"/>
                    </a:lnTo>
                    <a:lnTo>
                      <a:pt x="238" y="280"/>
                    </a:lnTo>
                    <a:lnTo>
                      <a:pt x="240" y="276"/>
                    </a:lnTo>
                    <a:lnTo>
                      <a:pt x="250" y="280"/>
                    </a:lnTo>
                    <a:lnTo>
                      <a:pt x="268" y="266"/>
                    </a:lnTo>
                    <a:lnTo>
                      <a:pt x="275" y="268"/>
                    </a:lnTo>
                    <a:lnTo>
                      <a:pt x="289" y="256"/>
                    </a:lnTo>
                    <a:lnTo>
                      <a:pt x="285" y="250"/>
                    </a:lnTo>
                    <a:lnTo>
                      <a:pt x="291" y="242"/>
                    </a:lnTo>
                    <a:lnTo>
                      <a:pt x="284" y="237"/>
                    </a:lnTo>
                    <a:lnTo>
                      <a:pt x="289" y="220"/>
                    </a:lnTo>
                    <a:lnTo>
                      <a:pt x="302" y="195"/>
                    </a:lnTo>
                    <a:lnTo>
                      <a:pt x="304" y="175"/>
                    </a:lnTo>
                    <a:lnTo>
                      <a:pt x="313" y="163"/>
                    </a:lnTo>
                    <a:lnTo>
                      <a:pt x="312" y="156"/>
                    </a:lnTo>
                    <a:lnTo>
                      <a:pt x="318" y="142"/>
                    </a:lnTo>
                    <a:lnTo>
                      <a:pt x="318" y="123"/>
                    </a:lnTo>
                    <a:lnTo>
                      <a:pt x="327" y="124"/>
                    </a:lnTo>
                    <a:lnTo>
                      <a:pt x="334" y="133"/>
                    </a:lnTo>
                    <a:lnTo>
                      <a:pt x="354" y="134"/>
                    </a:lnTo>
                    <a:lnTo>
                      <a:pt x="369" y="81"/>
                    </a:lnTo>
                    <a:lnTo>
                      <a:pt x="382" y="87"/>
                    </a:lnTo>
                    <a:lnTo>
                      <a:pt x="389" y="67"/>
                    </a:lnTo>
                    <a:lnTo>
                      <a:pt x="393" y="68"/>
                    </a:lnTo>
                    <a:lnTo>
                      <a:pt x="399" y="60"/>
                    </a:lnTo>
                    <a:lnTo>
                      <a:pt x="411" y="35"/>
                    </a:lnTo>
                    <a:lnTo>
                      <a:pt x="411" y="0"/>
                    </a:lnTo>
                    <a:lnTo>
                      <a:pt x="462" y="25"/>
                    </a:lnTo>
                    <a:lnTo>
                      <a:pt x="465" y="2"/>
                    </a:lnTo>
                    <a:lnTo>
                      <a:pt x="483" y="1"/>
                    </a:lnTo>
                    <a:lnTo>
                      <a:pt x="492" y="7"/>
                    </a:lnTo>
                    <a:lnTo>
                      <a:pt x="490" y="18"/>
                    </a:lnTo>
                    <a:lnTo>
                      <a:pt x="497" y="24"/>
                    </a:lnTo>
                    <a:lnTo>
                      <a:pt x="514" y="23"/>
                    </a:lnTo>
                    <a:lnTo>
                      <a:pt x="519" y="29"/>
                    </a:lnTo>
                    <a:lnTo>
                      <a:pt x="530" y="31"/>
                    </a:lnTo>
                    <a:lnTo>
                      <a:pt x="536" y="34"/>
                    </a:lnTo>
                    <a:lnTo>
                      <a:pt x="540" y="39"/>
                    </a:lnTo>
                    <a:lnTo>
                      <a:pt x="541" y="46"/>
                    </a:lnTo>
                    <a:lnTo>
                      <a:pt x="543" y="53"/>
                    </a:lnTo>
                    <a:lnTo>
                      <a:pt x="537" y="57"/>
                    </a:lnTo>
                    <a:lnTo>
                      <a:pt x="537" y="70"/>
                    </a:lnTo>
                    <a:lnTo>
                      <a:pt x="532" y="75"/>
                    </a:lnTo>
                    <a:lnTo>
                      <a:pt x="530" y="87"/>
                    </a:lnTo>
                    <a:lnTo>
                      <a:pt x="531" y="91"/>
                    </a:lnTo>
                    <a:lnTo>
                      <a:pt x="535" y="94"/>
                    </a:lnTo>
                    <a:lnTo>
                      <a:pt x="564" y="101"/>
                    </a:lnTo>
                    <a:lnTo>
                      <a:pt x="584" y="111"/>
                    </a:lnTo>
                    <a:lnTo>
                      <a:pt x="602" y="112"/>
                    </a:lnTo>
                    <a:lnTo>
                      <a:pt x="623" y="116"/>
                    </a:lnTo>
                    <a:lnTo>
                      <a:pt x="636" y="125"/>
                    </a:lnTo>
                    <a:lnTo>
                      <a:pt x="640" y="134"/>
                    </a:lnTo>
                    <a:lnTo>
                      <a:pt x="640" y="156"/>
                    </a:lnTo>
                    <a:lnTo>
                      <a:pt x="634" y="158"/>
                    </a:lnTo>
                    <a:lnTo>
                      <a:pt x="635" y="161"/>
                    </a:lnTo>
                    <a:lnTo>
                      <a:pt x="640" y="173"/>
                    </a:lnTo>
                    <a:lnTo>
                      <a:pt x="650" y="176"/>
                    </a:lnTo>
                    <a:lnTo>
                      <a:pt x="659" y="188"/>
                    </a:lnTo>
                    <a:lnTo>
                      <a:pt x="653" y="189"/>
                    </a:lnTo>
                    <a:lnTo>
                      <a:pt x="647" y="194"/>
                    </a:lnTo>
                    <a:lnTo>
                      <a:pt x="649" y="200"/>
                    </a:lnTo>
                    <a:lnTo>
                      <a:pt x="654" y="210"/>
                    </a:lnTo>
                    <a:lnTo>
                      <a:pt x="663" y="212"/>
                    </a:lnTo>
                    <a:lnTo>
                      <a:pt x="666" y="218"/>
                    </a:lnTo>
                    <a:lnTo>
                      <a:pt x="661" y="223"/>
                    </a:lnTo>
                    <a:lnTo>
                      <a:pt x="644" y="227"/>
                    </a:lnTo>
                    <a:lnTo>
                      <a:pt x="645" y="236"/>
                    </a:lnTo>
                    <a:lnTo>
                      <a:pt x="656" y="239"/>
                    </a:lnTo>
                    <a:lnTo>
                      <a:pt x="666" y="240"/>
                    </a:lnTo>
                    <a:lnTo>
                      <a:pt x="668" y="236"/>
                    </a:lnTo>
                    <a:lnTo>
                      <a:pt x="672" y="234"/>
                    </a:lnTo>
                    <a:lnTo>
                      <a:pt x="702" y="233"/>
                    </a:lnTo>
                    <a:lnTo>
                      <a:pt x="710" y="254"/>
                    </a:lnTo>
                    <a:lnTo>
                      <a:pt x="639" y="272"/>
                    </a:lnTo>
                    <a:close/>
                  </a:path>
                </a:pathLst>
              </a:custGeom>
              <a:solidFill>
                <a:srgbClr val="FFFFFF"/>
              </a:solidFill>
              <a:ln w="9525">
                <a:noFill/>
                <a:round/>
                <a:headEnd/>
                <a:tailEnd/>
              </a:ln>
            </p:spPr>
            <p:txBody>
              <a:bodyPr/>
              <a:lstStyle/>
              <a:p>
                <a:endParaRPr lang="en-US"/>
              </a:p>
            </p:txBody>
          </p:sp>
          <p:sp>
            <p:nvSpPr>
              <p:cNvPr id="403" name="Freeform 225"/>
              <p:cNvSpPr>
                <a:spLocks/>
              </p:cNvSpPr>
              <p:nvPr/>
            </p:nvSpPr>
            <p:spPr bwMode="gray">
              <a:xfrm>
                <a:off x="4169" y="1812"/>
                <a:ext cx="710" cy="409"/>
              </a:xfrm>
              <a:custGeom>
                <a:avLst/>
                <a:gdLst>
                  <a:gd name="T0" fmla="*/ 568 w 710"/>
                  <a:gd name="T1" fmla="*/ 291 h 409"/>
                  <a:gd name="T2" fmla="*/ 398 w 710"/>
                  <a:gd name="T3" fmla="*/ 331 h 409"/>
                  <a:gd name="T4" fmla="*/ 242 w 710"/>
                  <a:gd name="T5" fmla="*/ 363 h 409"/>
                  <a:gd name="T6" fmla="*/ 0 w 710"/>
                  <a:gd name="T7" fmla="*/ 409 h 409"/>
                  <a:gd name="T8" fmla="*/ 52 w 710"/>
                  <a:gd name="T9" fmla="*/ 379 h 409"/>
                  <a:gd name="T10" fmla="*/ 70 w 710"/>
                  <a:gd name="T11" fmla="*/ 361 h 409"/>
                  <a:gd name="T12" fmla="*/ 80 w 710"/>
                  <a:gd name="T13" fmla="*/ 343 h 409"/>
                  <a:gd name="T14" fmla="*/ 137 w 710"/>
                  <a:gd name="T15" fmla="*/ 284 h 409"/>
                  <a:gd name="T16" fmla="*/ 139 w 710"/>
                  <a:gd name="T17" fmla="*/ 287 h 409"/>
                  <a:gd name="T18" fmla="*/ 142 w 710"/>
                  <a:gd name="T19" fmla="*/ 294 h 409"/>
                  <a:gd name="T20" fmla="*/ 154 w 710"/>
                  <a:gd name="T21" fmla="*/ 310 h 409"/>
                  <a:gd name="T22" fmla="*/ 193 w 710"/>
                  <a:gd name="T23" fmla="*/ 304 h 409"/>
                  <a:gd name="T24" fmla="*/ 212 w 710"/>
                  <a:gd name="T25" fmla="*/ 304 h 409"/>
                  <a:gd name="T26" fmla="*/ 241 w 710"/>
                  <a:gd name="T27" fmla="*/ 286 h 409"/>
                  <a:gd name="T28" fmla="*/ 240 w 710"/>
                  <a:gd name="T29" fmla="*/ 276 h 409"/>
                  <a:gd name="T30" fmla="*/ 268 w 710"/>
                  <a:gd name="T31" fmla="*/ 266 h 409"/>
                  <a:gd name="T32" fmla="*/ 289 w 710"/>
                  <a:gd name="T33" fmla="*/ 256 h 409"/>
                  <a:gd name="T34" fmla="*/ 291 w 710"/>
                  <a:gd name="T35" fmla="*/ 242 h 409"/>
                  <a:gd name="T36" fmla="*/ 289 w 710"/>
                  <a:gd name="T37" fmla="*/ 220 h 409"/>
                  <a:gd name="T38" fmla="*/ 304 w 710"/>
                  <a:gd name="T39" fmla="*/ 175 h 409"/>
                  <a:gd name="T40" fmla="*/ 312 w 710"/>
                  <a:gd name="T41" fmla="*/ 156 h 409"/>
                  <a:gd name="T42" fmla="*/ 318 w 710"/>
                  <a:gd name="T43" fmla="*/ 123 h 409"/>
                  <a:gd name="T44" fmla="*/ 334 w 710"/>
                  <a:gd name="T45" fmla="*/ 133 h 409"/>
                  <a:gd name="T46" fmla="*/ 369 w 710"/>
                  <a:gd name="T47" fmla="*/ 81 h 409"/>
                  <a:gd name="T48" fmla="*/ 389 w 710"/>
                  <a:gd name="T49" fmla="*/ 67 h 409"/>
                  <a:gd name="T50" fmla="*/ 399 w 710"/>
                  <a:gd name="T51" fmla="*/ 60 h 409"/>
                  <a:gd name="T52" fmla="*/ 411 w 710"/>
                  <a:gd name="T53" fmla="*/ 0 h 409"/>
                  <a:gd name="T54" fmla="*/ 465 w 710"/>
                  <a:gd name="T55" fmla="*/ 2 h 409"/>
                  <a:gd name="T56" fmla="*/ 492 w 710"/>
                  <a:gd name="T57" fmla="*/ 7 h 409"/>
                  <a:gd name="T58" fmla="*/ 497 w 710"/>
                  <a:gd name="T59" fmla="*/ 24 h 409"/>
                  <a:gd name="T60" fmla="*/ 519 w 710"/>
                  <a:gd name="T61" fmla="*/ 29 h 409"/>
                  <a:gd name="T62" fmla="*/ 536 w 710"/>
                  <a:gd name="T63" fmla="*/ 34 h 409"/>
                  <a:gd name="T64" fmla="*/ 540 w 710"/>
                  <a:gd name="T65" fmla="*/ 39 h 409"/>
                  <a:gd name="T66" fmla="*/ 543 w 710"/>
                  <a:gd name="T67" fmla="*/ 53 h 409"/>
                  <a:gd name="T68" fmla="*/ 537 w 710"/>
                  <a:gd name="T69" fmla="*/ 70 h 409"/>
                  <a:gd name="T70" fmla="*/ 530 w 710"/>
                  <a:gd name="T71" fmla="*/ 87 h 409"/>
                  <a:gd name="T72" fmla="*/ 535 w 710"/>
                  <a:gd name="T73" fmla="*/ 94 h 409"/>
                  <a:gd name="T74" fmla="*/ 584 w 710"/>
                  <a:gd name="T75" fmla="*/ 111 h 409"/>
                  <a:gd name="T76" fmla="*/ 623 w 710"/>
                  <a:gd name="T77" fmla="*/ 116 h 409"/>
                  <a:gd name="T78" fmla="*/ 640 w 710"/>
                  <a:gd name="T79" fmla="*/ 134 h 409"/>
                  <a:gd name="T80" fmla="*/ 634 w 710"/>
                  <a:gd name="T81" fmla="*/ 158 h 409"/>
                  <a:gd name="T82" fmla="*/ 640 w 710"/>
                  <a:gd name="T83" fmla="*/ 173 h 409"/>
                  <a:gd name="T84" fmla="*/ 659 w 710"/>
                  <a:gd name="T85" fmla="*/ 188 h 409"/>
                  <a:gd name="T86" fmla="*/ 647 w 710"/>
                  <a:gd name="T87" fmla="*/ 194 h 409"/>
                  <a:gd name="T88" fmla="*/ 654 w 710"/>
                  <a:gd name="T89" fmla="*/ 210 h 409"/>
                  <a:gd name="T90" fmla="*/ 666 w 710"/>
                  <a:gd name="T91" fmla="*/ 218 h 409"/>
                  <a:gd name="T92" fmla="*/ 644 w 710"/>
                  <a:gd name="T93" fmla="*/ 227 h 409"/>
                  <a:gd name="T94" fmla="*/ 656 w 710"/>
                  <a:gd name="T95" fmla="*/ 239 h 409"/>
                  <a:gd name="T96" fmla="*/ 668 w 710"/>
                  <a:gd name="T97" fmla="*/ 236 h 409"/>
                  <a:gd name="T98" fmla="*/ 702 w 710"/>
                  <a:gd name="T99" fmla="*/ 233 h 409"/>
                  <a:gd name="T100" fmla="*/ 639 w 710"/>
                  <a:gd name="T101" fmla="*/ 272 h 40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10"/>
                  <a:gd name="T154" fmla="*/ 0 h 409"/>
                  <a:gd name="T155" fmla="*/ 710 w 710"/>
                  <a:gd name="T156" fmla="*/ 409 h 40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10" h="409">
                    <a:moveTo>
                      <a:pt x="639" y="272"/>
                    </a:moveTo>
                    <a:lnTo>
                      <a:pt x="568" y="291"/>
                    </a:lnTo>
                    <a:lnTo>
                      <a:pt x="481" y="311"/>
                    </a:lnTo>
                    <a:lnTo>
                      <a:pt x="398" y="331"/>
                    </a:lnTo>
                    <a:lnTo>
                      <a:pt x="322" y="346"/>
                    </a:lnTo>
                    <a:lnTo>
                      <a:pt x="242" y="363"/>
                    </a:lnTo>
                    <a:lnTo>
                      <a:pt x="185" y="374"/>
                    </a:lnTo>
                    <a:lnTo>
                      <a:pt x="0" y="409"/>
                    </a:lnTo>
                    <a:lnTo>
                      <a:pt x="48" y="392"/>
                    </a:lnTo>
                    <a:lnTo>
                      <a:pt x="52" y="379"/>
                    </a:lnTo>
                    <a:lnTo>
                      <a:pt x="70" y="370"/>
                    </a:lnTo>
                    <a:lnTo>
                      <a:pt x="70" y="361"/>
                    </a:lnTo>
                    <a:lnTo>
                      <a:pt x="80" y="352"/>
                    </a:lnTo>
                    <a:lnTo>
                      <a:pt x="80" y="343"/>
                    </a:lnTo>
                    <a:lnTo>
                      <a:pt x="106" y="321"/>
                    </a:lnTo>
                    <a:lnTo>
                      <a:pt x="137" y="284"/>
                    </a:lnTo>
                    <a:lnTo>
                      <a:pt x="139" y="287"/>
                    </a:lnTo>
                    <a:lnTo>
                      <a:pt x="137" y="292"/>
                    </a:lnTo>
                    <a:lnTo>
                      <a:pt x="142" y="294"/>
                    </a:lnTo>
                    <a:lnTo>
                      <a:pt x="144" y="302"/>
                    </a:lnTo>
                    <a:lnTo>
                      <a:pt x="154" y="310"/>
                    </a:lnTo>
                    <a:lnTo>
                      <a:pt x="175" y="315"/>
                    </a:lnTo>
                    <a:lnTo>
                      <a:pt x="193" y="304"/>
                    </a:lnTo>
                    <a:lnTo>
                      <a:pt x="196" y="295"/>
                    </a:lnTo>
                    <a:lnTo>
                      <a:pt x="212" y="304"/>
                    </a:lnTo>
                    <a:lnTo>
                      <a:pt x="238" y="289"/>
                    </a:lnTo>
                    <a:lnTo>
                      <a:pt x="241" y="286"/>
                    </a:lnTo>
                    <a:lnTo>
                      <a:pt x="238" y="280"/>
                    </a:lnTo>
                    <a:lnTo>
                      <a:pt x="240" y="276"/>
                    </a:lnTo>
                    <a:lnTo>
                      <a:pt x="250" y="280"/>
                    </a:lnTo>
                    <a:lnTo>
                      <a:pt x="268" y="266"/>
                    </a:lnTo>
                    <a:lnTo>
                      <a:pt x="275" y="268"/>
                    </a:lnTo>
                    <a:lnTo>
                      <a:pt x="289" y="256"/>
                    </a:lnTo>
                    <a:lnTo>
                      <a:pt x="285" y="250"/>
                    </a:lnTo>
                    <a:lnTo>
                      <a:pt x="291" y="242"/>
                    </a:lnTo>
                    <a:lnTo>
                      <a:pt x="284" y="237"/>
                    </a:lnTo>
                    <a:lnTo>
                      <a:pt x="289" y="220"/>
                    </a:lnTo>
                    <a:lnTo>
                      <a:pt x="302" y="195"/>
                    </a:lnTo>
                    <a:lnTo>
                      <a:pt x="304" y="175"/>
                    </a:lnTo>
                    <a:lnTo>
                      <a:pt x="313" y="163"/>
                    </a:lnTo>
                    <a:lnTo>
                      <a:pt x="312" y="156"/>
                    </a:lnTo>
                    <a:lnTo>
                      <a:pt x="318" y="142"/>
                    </a:lnTo>
                    <a:lnTo>
                      <a:pt x="318" y="123"/>
                    </a:lnTo>
                    <a:lnTo>
                      <a:pt x="327" y="124"/>
                    </a:lnTo>
                    <a:lnTo>
                      <a:pt x="334" y="133"/>
                    </a:lnTo>
                    <a:lnTo>
                      <a:pt x="354" y="134"/>
                    </a:lnTo>
                    <a:lnTo>
                      <a:pt x="369" y="81"/>
                    </a:lnTo>
                    <a:lnTo>
                      <a:pt x="382" y="87"/>
                    </a:lnTo>
                    <a:lnTo>
                      <a:pt x="389" y="67"/>
                    </a:lnTo>
                    <a:lnTo>
                      <a:pt x="393" y="68"/>
                    </a:lnTo>
                    <a:lnTo>
                      <a:pt x="399" y="60"/>
                    </a:lnTo>
                    <a:lnTo>
                      <a:pt x="411" y="35"/>
                    </a:lnTo>
                    <a:lnTo>
                      <a:pt x="411" y="0"/>
                    </a:lnTo>
                    <a:lnTo>
                      <a:pt x="462" y="25"/>
                    </a:lnTo>
                    <a:lnTo>
                      <a:pt x="465" y="2"/>
                    </a:lnTo>
                    <a:lnTo>
                      <a:pt x="483" y="1"/>
                    </a:lnTo>
                    <a:lnTo>
                      <a:pt x="492" y="7"/>
                    </a:lnTo>
                    <a:lnTo>
                      <a:pt x="490" y="18"/>
                    </a:lnTo>
                    <a:lnTo>
                      <a:pt x="497" y="24"/>
                    </a:lnTo>
                    <a:lnTo>
                      <a:pt x="514" y="23"/>
                    </a:lnTo>
                    <a:lnTo>
                      <a:pt x="519" y="29"/>
                    </a:lnTo>
                    <a:lnTo>
                      <a:pt x="530" y="31"/>
                    </a:lnTo>
                    <a:lnTo>
                      <a:pt x="536" y="34"/>
                    </a:lnTo>
                    <a:lnTo>
                      <a:pt x="540" y="39"/>
                    </a:lnTo>
                    <a:lnTo>
                      <a:pt x="541" y="46"/>
                    </a:lnTo>
                    <a:lnTo>
                      <a:pt x="543" y="53"/>
                    </a:lnTo>
                    <a:lnTo>
                      <a:pt x="537" y="57"/>
                    </a:lnTo>
                    <a:lnTo>
                      <a:pt x="537" y="70"/>
                    </a:lnTo>
                    <a:lnTo>
                      <a:pt x="532" y="75"/>
                    </a:lnTo>
                    <a:lnTo>
                      <a:pt x="530" y="87"/>
                    </a:lnTo>
                    <a:lnTo>
                      <a:pt x="531" y="91"/>
                    </a:lnTo>
                    <a:lnTo>
                      <a:pt x="535" y="94"/>
                    </a:lnTo>
                    <a:lnTo>
                      <a:pt x="564" y="101"/>
                    </a:lnTo>
                    <a:lnTo>
                      <a:pt x="584" y="111"/>
                    </a:lnTo>
                    <a:lnTo>
                      <a:pt x="602" y="112"/>
                    </a:lnTo>
                    <a:lnTo>
                      <a:pt x="623" y="116"/>
                    </a:lnTo>
                    <a:lnTo>
                      <a:pt x="636" y="125"/>
                    </a:lnTo>
                    <a:lnTo>
                      <a:pt x="640" y="134"/>
                    </a:lnTo>
                    <a:lnTo>
                      <a:pt x="640" y="156"/>
                    </a:lnTo>
                    <a:lnTo>
                      <a:pt x="634" y="158"/>
                    </a:lnTo>
                    <a:lnTo>
                      <a:pt x="635" y="161"/>
                    </a:lnTo>
                    <a:lnTo>
                      <a:pt x="640" y="173"/>
                    </a:lnTo>
                    <a:lnTo>
                      <a:pt x="650" y="176"/>
                    </a:lnTo>
                    <a:lnTo>
                      <a:pt x="659" y="188"/>
                    </a:lnTo>
                    <a:lnTo>
                      <a:pt x="653" y="189"/>
                    </a:lnTo>
                    <a:lnTo>
                      <a:pt x="647" y="194"/>
                    </a:lnTo>
                    <a:lnTo>
                      <a:pt x="649" y="200"/>
                    </a:lnTo>
                    <a:lnTo>
                      <a:pt x="654" y="210"/>
                    </a:lnTo>
                    <a:lnTo>
                      <a:pt x="663" y="212"/>
                    </a:lnTo>
                    <a:lnTo>
                      <a:pt x="666" y="218"/>
                    </a:lnTo>
                    <a:lnTo>
                      <a:pt x="661" y="223"/>
                    </a:lnTo>
                    <a:lnTo>
                      <a:pt x="644" y="227"/>
                    </a:lnTo>
                    <a:lnTo>
                      <a:pt x="645" y="236"/>
                    </a:lnTo>
                    <a:lnTo>
                      <a:pt x="656" y="239"/>
                    </a:lnTo>
                    <a:lnTo>
                      <a:pt x="666" y="240"/>
                    </a:lnTo>
                    <a:lnTo>
                      <a:pt x="668" y="236"/>
                    </a:lnTo>
                    <a:lnTo>
                      <a:pt x="672" y="234"/>
                    </a:lnTo>
                    <a:lnTo>
                      <a:pt x="702" y="233"/>
                    </a:lnTo>
                    <a:lnTo>
                      <a:pt x="710" y="254"/>
                    </a:lnTo>
                    <a:lnTo>
                      <a:pt x="639" y="272"/>
                    </a:lnTo>
                  </a:path>
                </a:pathLst>
              </a:custGeom>
              <a:noFill/>
              <a:ln w="6350">
                <a:solidFill>
                  <a:srgbClr val="969696"/>
                </a:solidFill>
                <a:round/>
                <a:headEnd/>
                <a:tailEnd/>
              </a:ln>
            </p:spPr>
            <p:txBody>
              <a:bodyPr/>
              <a:lstStyle/>
              <a:p>
                <a:endParaRPr lang="en-US"/>
              </a:p>
            </p:txBody>
          </p:sp>
        </p:grpSp>
        <p:grpSp>
          <p:nvGrpSpPr>
            <p:cNvPr id="151" name="Group 226"/>
            <p:cNvGrpSpPr>
              <a:grpSpLocks/>
            </p:cNvGrpSpPr>
            <p:nvPr/>
          </p:nvGrpSpPr>
          <p:grpSpPr bwMode="auto">
            <a:xfrm>
              <a:off x="7803790" y="3218854"/>
              <a:ext cx="44824" cy="176487"/>
              <a:chOff x="4863" y="1899"/>
              <a:chExt cx="30" cy="113"/>
            </a:xfrm>
          </p:grpSpPr>
          <p:sp>
            <p:nvSpPr>
              <p:cNvPr id="400" name="Freeform 227"/>
              <p:cNvSpPr>
                <a:spLocks/>
              </p:cNvSpPr>
              <p:nvPr/>
            </p:nvSpPr>
            <p:spPr bwMode="gray">
              <a:xfrm>
                <a:off x="4863" y="1899"/>
                <a:ext cx="30" cy="113"/>
              </a:xfrm>
              <a:custGeom>
                <a:avLst/>
                <a:gdLst>
                  <a:gd name="T0" fmla="*/ 30 w 30"/>
                  <a:gd name="T1" fmla="*/ 0 h 113"/>
                  <a:gd name="T2" fmla="*/ 15 w 30"/>
                  <a:gd name="T3" fmla="*/ 42 h 113"/>
                  <a:gd name="T4" fmla="*/ 30 w 30"/>
                  <a:gd name="T5" fmla="*/ 56 h 113"/>
                  <a:gd name="T6" fmla="*/ 15 w 30"/>
                  <a:gd name="T7" fmla="*/ 85 h 113"/>
                  <a:gd name="T8" fmla="*/ 15 w 30"/>
                  <a:gd name="T9" fmla="*/ 113 h 113"/>
                  <a:gd name="T10" fmla="*/ 0 w 30"/>
                  <a:gd name="T11" fmla="*/ 70 h 113"/>
                  <a:gd name="T12" fmla="*/ 15 w 30"/>
                  <a:gd name="T13" fmla="*/ 56 h 113"/>
                  <a:gd name="T14" fmla="*/ 15 w 30"/>
                  <a:gd name="T15" fmla="*/ 42 h 113"/>
                  <a:gd name="T16" fmla="*/ 15 w 30"/>
                  <a:gd name="T17" fmla="*/ 28 h 113"/>
                  <a:gd name="T18" fmla="*/ 0 w 30"/>
                  <a:gd name="T19" fmla="*/ 14 h 113"/>
                  <a:gd name="T20" fmla="*/ 30 w 30"/>
                  <a:gd name="T21" fmla="*/ 0 h 1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
                  <a:gd name="T34" fmla="*/ 0 h 113"/>
                  <a:gd name="T35" fmla="*/ 30 w 30"/>
                  <a:gd name="T36" fmla="*/ 113 h 1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 h="113">
                    <a:moveTo>
                      <a:pt x="30" y="0"/>
                    </a:moveTo>
                    <a:lnTo>
                      <a:pt x="15" y="42"/>
                    </a:lnTo>
                    <a:lnTo>
                      <a:pt x="30" y="56"/>
                    </a:lnTo>
                    <a:lnTo>
                      <a:pt x="15" y="85"/>
                    </a:lnTo>
                    <a:lnTo>
                      <a:pt x="15" y="113"/>
                    </a:lnTo>
                    <a:lnTo>
                      <a:pt x="0" y="70"/>
                    </a:lnTo>
                    <a:lnTo>
                      <a:pt x="15" y="56"/>
                    </a:lnTo>
                    <a:lnTo>
                      <a:pt x="15" y="42"/>
                    </a:lnTo>
                    <a:lnTo>
                      <a:pt x="15" y="28"/>
                    </a:lnTo>
                    <a:lnTo>
                      <a:pt x="0" y="14"/>
                    </a:lnTo>
                    <a:lnTo>
                      <a:pt x="30" y="0"/>
                    </a:lnTo>
                    <a:close/>
                  </a:path>
                </a:pathLst>
              </a:custGeom>
              <a:solidFill>
                <a:srgbClr val="FFFFFF"/>
              </a:solidFill>
              <a:ln w="9525">
                <a:noFill/>
                <a:round/>
                <a:headEnd/>
                <a:tailEnd/>
              </a:ln>
            </p:spPr>
            <p:txBody>
              <a:bodyPr/>
              <a:lstStyle/>
              <a:p>
                <a:endParaRPr lang="en-US"/>
              </a:p>
            </p:txBody>
          </p:sp>
          <p:sp>
            <p:nvSpPr>
              <p:cNvPr id="401" name="Freeform 228"/>
              <p:cNvSpPr>
                <a:spLocks/>
              </p:cNvSpPr>
              <p:nvPr/>
            </p:nvSpPr>
            <p:spPr bwMode="gray">
              <a:xfrm>
                <a:off x="4863" y="1899"/>
                <a:ext cx="30" cy="113"/>
              </a:xfrm>
              <a:custGeom>
                <a:avLst/>
                <a:gdLst>
                  <a:gd name="T0" fmla="*/ 30 w 30"/>
                  <a:gd name="T1" fmla="*/ 0 h 113"/>
                  <a:gd name="T2" fmla="*/ 15 w 30"/>
                  <a:gd name="T3" fmla="*/ 42 h 113"/>
                  <a:gd name="T4" fmla="*/ 30 w 30"/>
                  <a:gd name="T5" fmla="*/ 56 h 113"/>
                  <a:gd name="T6" fmla="*/ 15 w 30"/>
                  <a:gd name="T7" fmla="*/ 85 h 113"/>
                  <a:gd name="T8" fmla="*/ 15 w 30"/>
                  <a:gd name="T9" fmla="*/ 113 h 113"/>
                  <a:gd name="T10" fmla="*/ 0 w 30"/>
                  <a:gd name="T11" fmla="*/ 70 h 113"/>
                  <a:gd name="T12" fmla="*/ 15 w 30"/>
                  <a:gd name="T13" fmla="*/ 56 h 113"/>
                  <a:gd name="T14" fmla="*/ 15 w 30"/>
                  <a:gd name="T15" fmla="*/ 42 h 113"/>
                  <a:gd name="T16" fmla="*/ 15 w 30"/>
                  <a:gd name="T17" fmla="*/ 28 h 113"/>
                  <a:gd name="T18" fmla="*/ 0 w 30"/>
                  <a:gd name="T19" fmla="*/ 14 h 113"/>
                  <a:gd name="T20" fmla="*/ 30 w 30"/>
                  <a:gd name="T21" fmla="*/ 0 h 1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
                  <a:gd name="T34" fmla="*/ 0 h 113"/>
                  <a:gd name="T35" fmla="*/ 30 w 30"/>
                  <a:gd name="T36" fmla="*/ 113 h 1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 h="113">
                    <a:moveTo>
                      <a:pt x="30" y="0"/>
                    </a:moveTo>
                    <a:lnTo>
                      <a:pt x="15" y="42"/>
                    </a:lnTo>
                    <a:lnTo>
                      <a:pt x="30" y="56"/>
                    </a:lnTo>
                    <a:lnTo>
                      <a:pt x="15" y="85"/>
                    </a:lnTo>
                    <a:lnTo>
                      <a:pt x="15" y="113"/>
                    </a:lnTo>
                    <a:lnTo>
                      <a:pt x="0" y="70"/>
                    </a:lnTo>
                    <a:lnTo>
                      <a:pt x="15" y="56"/>
                    </a:lnTo>
                    <a:lnTo>
                      <a:pt x="15" y="42"/>
                    </a:lnTo>
                    <a:lnTo>
                      <a:pt x="15" y="28"/>
                    </a:lnTo>
                    <a:lnTo>
                      <a:pt x="0" y="14"/>
                    </a:lnTo>
                    <a:lnTo>
                      <a:pt x="30" y="0"/>
                    </a:lnTo>
                  </a:path>
                </a:pathLst>
              </a:custGeom>
              <a:noFill/>
              <a:ln w="6350">
                <a:solidFill>
                  <a:srgbClr val="969696"/>
                </a:solidFill>
                <a:round/>
                <a:headEnd/>
                <a:tailEnd/>
              </a:ln>
            </p:spPr>
            <p:txBody>
              <a:bodyPr/>
              <a:lstStyle/>
              <a:p>
                <a:endParaRPr lang="en-US"/>
              </a:p>
            </p:txBody>
          </p:sp>
        </p:grpSp>
        <p:grpSp>
          <p:nvGrpSpPr>
            <p:cNvPr id="152" name="Group 229"/>
            <p:cNvGrpSpPr>
              <a:grpSpLocks/>
            </p:cNvGrpSpPr>
            <p:nvPr/>
          </p:nvGrpSpPr>
          <p:grpSpPr bwMode="auto">
            <a:xfrm>
              <a:off x="6766872" y="3082975"/>
              <a:ext cx="1060825" cy="638789"/>
              <a:chOff x="4169" y="1812"/>
              <a:chExt cx="710" cy="409"/>
            </a:xfrm>
          </p:grpSpPr>
          <p:sp>
            <p:nvSpPr>
              <p:cNvPr id="398" name="Freeform 230"/>
              <p:cNvSpPr>
                <a:spLocks/>
              </p:cNvSpPr>
              <p:nvPr/>
            </p:nvSpPr>
            <p:spPr bwMode="gray">
              <a:xfrm>
                <a:off x="4169" y="1812"/>
                <a:ext cx="710" cy="409"/>
              </a:xfrm>
              <a:custGeom>
                <a:avLst/>
                <a:gdLst>
                  <a:gd name="T0" fmla="*/ 568 w 710"/>
                  <a:gd name="T1" fmla="*/ 291 h 409"/>
                  <a:gd name="T2" fmla="*/ 398 w 710"/>
                  <a:gd name="T3" fmla="*/ 331 h 409"/>
                  <a:gd name="T4" fmla="*/ 242 w 710"/>
                  <a:gd name="T5" fmla="*/ 363 h 409"/>
                  <a:gd name="T6" fmla="*/ 0 w 710"/>
                  <a:gd name="T7" fmla="*/ 409 h 409"/>
                  <a:gd name="T8" fmla="*/ 52 w 710"/>
                  <a:gd name="T9" fmla="*/ 379 h 409"/>
                  <a:gd name="T10" fmla="*/ 70 w 710"/>
                  <a:gd name="T11" fmla="*/ 361 h 409"/>
                  <a:gd name="T12" fmla="*/ 80 w 710"/>
                  <a:gd name="T13" fmla="*/ 343 h 409"/>
                  <a:gd name="T14" fmla="*/ 137 w 710"/>
                  <a:gd name="T15" fmla="*/ 284 h 409"/>
                  <a:gd name="T16" fmla="*/ 139 w 710"/>
                  <a:gd name="T17" fmla="*/ 287 h 409"/>
                  <a:gd name="T18" fmla="*/ 142 w 710"/>
                  <a:gd name="T19" fmla="*/ 294 h 409"/>
                  <a:gd name="T20" fmla="*/ 154 w 710"/>
                  <a:gd name="T21" fmla="*/ 310 h 409"/>
                  <a:gd name="T22" fmla="*/ 193 w 710"/>
                  <a:gd name="T23" fmla="*/ 304 h 409"/>
                  <a:gd name="T24" fmla="*/ 212 w 710"/>
                  <a:gd name="T25" fmla="*/ 304 h 409"/>
                  <a:gd name="T26" fmla="*/ 241 w 710"/>
                  <a:gd name="T27" fmla="*/ 286 h 409"/>
                  <a:gd name="T28" fmla="*/ 240 w 710"/>
                  <a:gd name="T29" fmla="*/ 276 h 409"/>
                  <a:gd name="T30" fmla="*/ 268 w 710"/>
                  <a:gd name="T31" fmla="*/ 266 h 409"/>
                  <a:gd name="T32" fmla="*/ 289 w 710"/>
                  <a:gd name="T33" fmla="*/ 256 h 409"/>
                  <a:gd name="T34" fmla="*/ 291 w 710"/>
                  <a:gd name="T35" fmla="*/ 242 h 409"/>
                  <a:gd name="T36" fmla="*/ 289 w 710"/>
                  <a:gd name="T37" fmla="*/ 220 h 409"/>
                  <a:gd name="T38" fmla="*/ 304 w 710"/>
                  <a:gd name="T39" fmla="*/ 175 h 409"/>
                  <a:gd name="T40" fmla="*/ 312 w 710"/>
                  <a:gd name="T41" fmla="*/ 156 h 409"/>
                  <a:gd name="T42" fmla="*/ 318 w 710"/>
                  <a:gd name="T43" fmla="*/ 123 h 409"/>
                  <a:gd name="T44" fmla="*/ 334 w 710"/>
                  <a:gd name="T45" fmla="*/ 133 h 409"/>
                  <a:gd name="T46" fmla="*/ 369 w 710"/>
                  <a:gd name="T47" fmla="*/ 81 h 409"/>
                  <a:gd name="T48" fmla="*/ 389 w 710"/>
                  <a:gd name="T49" fmla="*/ 67 h 409"/>
                  <a:gd name="T50" fmla="*/ 399 w 710"/>
                  <a:gd name="T51" fmla="*/ 60 h 409"/>
                  <a:gd name="T52" fmla="*/ 411 w 710"/>
                  <a:gd name="T53" fmla="*/ 0 h 409"/>
                  <a:gd name="T54" fmla="*/ 465 w 710"/>
                  <a:gd name="T55" fmla="*/ 2 h 409"/>
                  <a:gd name="T56" fmla="*/ 492 w 710"/>
                  <a:gd name="T57" fmla="*/ 7 h 409"/>
                  <a:gd name="T58" fmla="*/ 497 w 710"/>
                  <a:gd name="T59" fmla="*/ 24 h 409"/>
                  <a:gd name="T60" fmla="*/ 519 w 710"/>
                  <a:gd name="T61" fmla="*/ 29 h 409"/>
                  <a:gd name="T62" fmla="*/ 536 w 710"/>
                  <a:gd name="T63" fmla="*/ 34 h 409"/>
                  <a:gd name="T64" fmla="*/ 540 w 710"/>
                  <a:gd name="T65" fmla="*/ 39 h 409"/>
                  <a:gd name="T66" fmla="*/ 543 w 710"/>
                  <a:gd name="T67" fmla="*/ 53 h 409"/>
                  <a:gd name="T68" fmla="*/ 537 w 710"/>
                  <a:gd name="T69" fmla="*/ 70 h 409"/>
                  <a:gd name="T70" fmla="*/ 530 w 710"/>
                  <a:gd name="T71" fmla="*/ 87 h 409"/>
                  <a:gd name="T72" fmla="*/ 535 w 710"/>
                  <a:gd name="T73" fmla="*/ 94 h 409"/>
                  <a:gd name="T74" fmla="*/ 584 w 710"/>
                  <a:gd name="T75" fmla="*/ 111 h 409"/>
                  <a:gd name="T76" fmla="*/ 623 w 710"/>
                  <a:gd name="T77" fmla="*/ 116 h 409"/>
                  <a:gd name="T78" fmla="*/ 640 w 710"/>
                  <a:gd name="T79" fmla="*/ 134 h 409"/>
                  <a:gd name="T80" fmla="*/ 634 w 710"/>
                  <a:gd name="T81" fmla="*/ 158 h 409"/>
                  <a:gd name="T82" fmla="*/ 640 w 710"/>
                  <a:gd name="T83" fmla="*/ 173 h 409"/>
                  <a:gd name="T84" fmla="*/ 659 w 710"/>
                  <a:gd name="T85" fmla="*/ 188 h 409"/>
                  <a:gd name="T86" fmla="*/ 647 w 710"/>
                  <a:gd name="T87" fmla="*/ 194 h 409"/>
                  <a:gd name="T88" fmla="*/ 654 w 710"/>
                  <a:gd name="T89" fmla="*/ 210 h 409"/>
                  <a:gd name="T90" fmla="*/ 666 w 710"/>
                  <a:gd name="T91" fmla="*/ 218 h 409"/>
                  <a:gd name="T92" fmla="*/ 644 w 710"/>
                  <a:gd name="T93" fmla="*/ 227 h 409"/>
                  <a:gd name="T94" fmla="*/ 656 w 710"/>
                  <a:gd name="T95" fmla="*/ 239 h 409"/>
                  <a:gd name="T96" fmla="*/ 668 w 710"/>
                  <a:gd name="T97" fmla="*/ 236 h 409"/>
                  <a:gd name="T98" fmla="*/ 702 w 710"/>
                  <a:gd name="T99" fmla="*/ 233 h 409"/>
                  <a:gd name="T100" fmla="*/ 639 w 710"/>
                  <a:gd name="T101" fmla="*/ 272 h 40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10"/>
                  <a:gd name="T154" fmla="*/ 0 h 409"/>
                  <a:gd name="T155" fmla="*/ 710 w 710"/>
                  <a:gd name="T156" fmla="*/ 409 h 40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10" h="409">
                    <a:moveTo>
                      <a:pt x="639" y="272"/>
                    </a:moveTo>
                    <a:lnTo>
                      <a:pt x="568" y="291"/>
                    </a:lnTo>
                    <a:lnTo>
                      <a:pt x="481" y="311"/>
                    </a:lnTo>
                    <a:lnTo>
                      <a:pt x="398" y="331"/>
                    </a:lnTo>
                    <a:lnTo>
                      <a:pt x="322" y="346"/>
                    </a:lnTo>
                    <a:lnTo>
                      <a:pt x="242" y="363"/>
                    </a:lnTo>
                    <a:lnTo>
                      <a:pt x="185" y="374"/>
                    </a:lnTo>
                    <a:lnTo>
                      <a:pt x="0" y="409"/>
                    </a:lnTo>
                    <a:lnTo>
                      <a:pt x="48" y="392"/>
                    </a:lnTo>
                    <a:lnTo>
                      <a:pt x="52" y="379"/>
                    </a:lnTo>
                    <a:lnTo>
                      <a:pt x="70" y="370"/>
                    </a:lnTo>
                    <a:lnTo>
                      <a:pt x="70" y="361"/>
                    </a:lnTo>
                    <a:lnTo>
                      <a:pt x="80" y="352"/>
                    </a:lnTo>
                    <a:lnTo>
                      <a:pt x="80" y="343"/>
                    </a:lnTo>
                    <a:lnTo>
                      <a:pt x="106" y="321"/>
                    </a:lnTo>
                    <a:lnTo>
                      <a:pt x="137" y="284"/>
                    </a:lnTo>
                    <a:lnTo>
                      <a:pt x="139" y="287"/>
                    </a:lnTo>
                    <a:lnTo>
                      <a:pt x="137" y="292"/>
                    </a:lnTo>
                    <a:lnTo>
                      <a:pt x="142" y="294"/>
                    </a:lnTo>
                    <a:lnTo>
                      <a:pt x="144" y="302"/>
                    </a:lnTo>
                    <a:lnTo>
                      <a:pt x="154" y="310"/>
                    </a:lnTo>
                    <a:lnTo>
                      <a:pt x="175" y="315"/>
                    </a:lnTo>
                    <a:lnTo>
                      <a:pt x="193" y="304"/>
                    </a:lnTo>
                    <a:lnTo>
                      <a:pt x="196" y="295"/>
                    </a:lnTo>
                    <a:lnTo>
                      <a:pt x="212" y="304"/>
                    </a:lnTo>
                    <a:lnTo>
                      <a:pt x="238" y="289"/>
                    </a:lnTo>
                    <a:lnTo>
                      <a:pt x="241" y="286"/>
                    </a:lnTo>
                    <a:lnTo>
                      <a:pt x="238" y="280"/>
                    </a:lnTo>
                    <a:lnTo>
                      <a:pt x="240" y="276"/>
                    </a:lnTo>
                    <a:lnTo>
                      <a:pt x="250" y="280"/>
                    </a:lnTo>
                    <a:lnTo>
                      <a:pt x="268" y="266"/>
                    </a:lnTo>
                    <a:lnTo>
                      <a:pt x="275" y="268"/>
                    </a:lnTo>
                    <a:lnTo>
                      <a:pt x="289" y="256"/>
                    </a:lnTo>
                    <a:lnTo>
                      <a:pt x="285" y="250"/>
                    </a:lnTo>
                    <a:lnTo>
                      <a:pt x="291" y="242"/>
                    </a:lnTo>
                    <a:lnTo>
                      <a:pt x="284" y="237"/>
                    </a:lnTo>
                    <a:lnTo>
                      <a:pt x="289" y="220"/>
                    </a:lnTo>
                    <a:lnTo>
                      <a:pt x="302" y="195"/>
                    </a:lnTo>
                    <a:lnTo>
                      <a:pt x="304" y="175"/>
                    </a:lnTo>
                    <a:lnTo>
                      <a:pt x="313" y="163"/>
                    </a:lnTo>
                    <a:lnTo>
                      <a:pt x="312" y="156"/>
                    </a:lnTo>
                    <a:lnTo>
                      <a:pt x="318" y="142"/>
                    </a:lnTo>
                    <a:lnTo>
                      <a:pt x="318" y="123"/>
                    </a:lnTo>
                    <a:lnTo>
                      <a:pt x="327" y="124"/>
                    </a:lnTo>
                    <a:lnTo>
                      <a:pt x="334" y="133"/>
                    </a:lnTo>
                    <a:lnTo>
                      <a:pt x="354" y="134"/>
                    </a:lnTo>
                    <a:lnTo>
                      <a:pt x="369" y="81"/>
                    </a:lnTo>
                    <a:lnTo>
                      <a:pt x="382" y="87"/>
                    </a:lnTo>
                    <a:lnTo>
                      <a:pt x="389" y="67"/>
                    </a:lnTo>
                    <a:lnTo>
                      <a:pt x="393" y="68"/>
                    </a:lnTo>
                    <a:lnTo>
                      <a:pt x="399" y="60"/>
                    </a:lnTo>
                    <a:lnTo>
                      <a:pt x="411" y="35"/>
                    </a:lnTo>
                    <a:lnTo>
                      <a:pt x="411" y="0"/>
                    </a:lnTo>
                    <a:lnTo>
                      <a:pt x="462" y="25"/>
                    </a:lnTo>
                    <a:lnTo>
                      <a:pt x="465" y="2"/>
                    </a:lnTo>
                    <a:lnTo>
                      <a:pt x="483" y="1"/>
                    </a:lnTo>
                    <a:lnTo>
                      <a:pt x="492" y="7"/>
                    </a:lnTo>
                    <a:lnTo>
                      <a:pt x="490" y="18"/>
                    </a:lnTo>
                    <a:lnTo>
                      <a:pt x="497" y="24"/>
                    </a:lnTo>
                    <a:lnTo>
                      <a:pt x="514" y="23"/>
                    </a:lnTo>
                    <a:lnTo>
                      <a:pt x="519" y="29"/>
                    </a:lnTo>
                    <a:lnTo>
                      <a:pt x="530" y="31"/>
                    </a:lnTo>
                    <a:lnTo>
                      <a:pt x="536" y="34"/>
                    </a:lnTo>
                    <a:lnTo>
                      <a:pt x="540" y="39"/>
                    </a:lnTo>
                    <a:lnTo>
                      <a:pt x="541" y="46"/>
                    </a:lnTo>
                    <a:lnTo>
                      <a:pt x="543" y="53"/>
                    </a:lnTo>
                    <a:lnTo>
                      <a:pt x="537" y="57"/>
                    </a:lnTo>
                    <a:lnTo>
                      <a:pt x="537" y="70"/>
                    </a:lnTo>
                    <a:lnTo>
                      <a:pt x="532" y="75"/>
                    </a:lnTo>
                    <a:lnTo>
                      <a:pt x="530" y="87"/>
                    </a:lnTo>
                    <a:lnTo>
                      <a:pt x="531" y="91"/>
                    </a:lnTo>
                    <a:lnTo>
                      <a:pt x="535" y="94"/>
                    </a:lnTo>
                    <a:lnTo>
                      <a:pt x="564" y="101"/>
                    </a:lnTo>
                    <a:lnTo>
                      <a:pt x="584" y="111"/>
                    </a:lnTo>
                    <a:lnTo>
                      <a:pt x="602" y="112"/>
                    </a:lnTo>
                    <a:lnTo>
                      <a:pt x="623" y="116"/>
                    </a:lnTo>
                    <a:lnTo>
                      <a:pt x="636" y="125"/>
                    </a:lnTo>
                    <a:lnTo>
                      <a:pt x="640" y="134"/>
                    </a:lnTo>
                    <a:lnTo>
                      <a:pt x="640" y="156"/>
                    </a:lnTo>
                    <a:lnTo>
                      <a:pt x="634" y="158"/>
                    </a:lnTo>
                    <a:lnTo>
                      <a:pt x="635" y="161"/>
                    </a:lnTo>
                    <a:lnTo>
                      <a:pt x="640" y="173"/>
                    </a:lnTo>
                    <a:lnTo>
                      <a:pt x="650" y="176"/>
                    </a:lnTo>
                    <a:lnTo>
                      <a:pt x="659" y="188"/>
                    </a:lnTo>
                    <a:lnTo>
                      <a:pt x="653" y="189"/>
                    </a:lnTo>
                    <a:lnTo>
                      <a:pt x="647" y="194"/>
                    </a:lnTo>
                    <a:lnTo>
                      <a:pt x="649" y="200"/>
                    </a:lnTo>
                    <a:lnTo>
                      <a:pt x="654" y="210"/>
                    </a:lnTo>
                    <a:lnTo>
                      <a:pt x="663" y="212"/>
                    </a:lnTo>
                    <a:lnTo>
                      <a:pt x="666" y="218"/>
                    </a:lnTo>
                    <a:lnTo>
                      <a:pt x="661" y="223"/>
                    </a:lnTo>
                    <a:lnTo>
                      <a:pt x="644" y="227"/>
                    </a:lnTo>
                    <a:lnTo>
                      <a:pt x="645" y="236"/>
                    </a:lnTo>
                    <a:lnTo>
                      <a:pt x="656" y="239"/>
                    </a:lnTo>
                    <a:lnTo>
                      <a:pt x="666" y="240"/>
                    </a:lnTo>
                    <a:lnTo>
                      <a:pt x="668" y="236"/>
                    </a:lnTo>
                    <a:lnTo>
                      <a:pt x="672" y="234"/>
                    </a:lnTo>
                    <a:lnTo>
                      <a:pt x="702" y="233"/>
                    </a:lnTo>
                    <a:lnTo>
                      <a:pt x="710" y="254"/>
                    </a:lnTo>
                    <a:lnTo>
                      <a:pt x="639" y="272"/>
                    </a:lnTo>
                    <a:close/>
                  </a:path>
                </a:pathLst>
              </a:custGeom>
              <a:solidFill>
                <a:srgbClr val="C6EDB1"/>
              </a:solidFill>
              <a:ln w="9525">
                <a:noFill/>
                <a:round/>
                <a:headEnd/>
                <a:tailEnd/>
              </a:ln>
            </p:spPr>
            <p:txBody>
              <a:bodyPr/>
              <a:lstStyle/>
              <a:p>
                <a:endParaRPr lang="en-US"/>
              </a:p>
            </p:txBody>
          </p:sp>
          <p:sp>
            <p:nvSpPr>
              <p:cNvPr id="399" name="Freeform 231"/>
              <p:cNvSpPr>
                <a:spLocks/>
              </p:cNvSpPr>
              <p:nvPr/>
            </p:nvSpPr>
            <p:spPr bwMode="gray">
              <a:xfrm>
                <a:off x="4169" y="1812"/>
                <a:ext cx="710" cy="409"/>
              </a:xfrm>
              <a:custGeom>
                <a:avLst/>
                <a:gdLst>
                  <a:gd name="T0" fmla="*/ 568 w 710"/>
                  <a:gd name="T1" fmla="*/ 291 h 409"/>
                  <a:gd name="T2" fmla="*/ 398 w 710"/>
                  <a:gd name="T3" fmla="*/ 331 h 409"/>
                  <a:gd name="T4" fmla="*/ 242 w 710"/>
                  <a:gd name="T5" fmla="*/ 363 h 409"/>
                  <a:gd name="T6" fmla="*/ 0 w 710"/>
                  <a:gd name="T7" fmla="*/ 409 h 409"/>
                  <a:gd name="T8" fmla="*/ 52 w 710"/>
                  <a:gd name="T9" fmla="*/ 379 h 409"/>
                  <a:gd name="T10" fmla="*/ 70 w 710"/>
                  <a:gd name="T11" fmla="*/ 361 h 409"/>
                  <a:gd name="T12" fmla="*/ 80 w 710"/>
                  <a:gd name="T13" fmla="*/ 343 h 409"/>
                  <a:gd name="T14" fmla="*/ 137 w 710"/>
                  <a:gd name="T15" fmla="*/ 284 h 409"/>
                  <a:gd name="T16" fmla="*/ 139 w 710"/>
                  <a:gd name="T17" fmla="*/ 287 h 409"/>
                  <a:gd name="T18" fmla="*/ 142 w 710"/>
                  <a:gd name="T19" fmla="*/ 294 h 409"/>
                  <a:gd name="T20" fmla="*/ 154 w 710"/>
                  <a:gd name="T21" fmla="*/ 310 h 409"/>
                  <a:gd name="T22" fmla="*/ 193 w 710"/>
                  <a:gd name="T23" fmla="*/ 304 h 409"/>
                  <a:gd name="T24" fmla="*/ 212 w 710"/>
                  <a:gd name="T25" fmla="*/ 304 h 409"/>
                  <a:gd name="T26" fmla="*/ 241 w 710"/>
                  <a:gd name="T27" fmla="*/ 286 h 409"/>
                  <a:gd name="T28" fmla="*/ 240 w 710"/>
                  <a:gd name="T29" fmla="*/ 276 h 409"/>
                  <a:gd name="T30" fmla="*/ 268 w 710"/>
                  <a:gd name="T31" fmla="*/ 266 h 409"/>
                  <a:gd name="T32" fmla="*/ 289 w 710"/>
                  <a:gd name="T33" fmla="*/ 256 h 409"/>
                  <a:gd name="T34" fmla="*/ 291 w 710"/>
                  <a:gd name="T35" fmla="*/ 242 h 409"/>
                  <a:gd name="T36" fmla="*/ 289 w 710"/>
                  <a:gd name="T37" fmla="*/ 220 h 409"/>
                  <a:gd name="T38" fmla="*/ 304 w 710"/>
                  <a:gd name="T39" fmla="*/ 175 h 409"/>
                  <a:gd name="T40" fmla="*/ 312 w 710"/>
                  <a:gd name="T41" fmla="*/ 156 h 409"/>
                  <a:gd name="T42" fmla="*/ 318 w 710"/>
                  <a:gd name="T43" fmla="*/ 123 h 409"/>
                  <a:gd name="T44" fmla="*/ 334 w 710"/>
                  <a:gd name="T45" fmla="*/ 133 h 409"/>
                  <a:gd name="T46" fmla="*/ 369 w 710"/>
                  <a:gd name="T47" fmla="*/ 81 h 409"/>
                  <a:gd name="T48" fmla="*/ 389 w 710"/>
                  <a:gd name="T49" fmla="*/ 67 h 409"/>
                  <a:gd name="T50" fmla="*/ 399 w 710"/>
                  <a:gd name="T51" fmla="*/ 60 h 409"/>
                  <a:gd name="T52" fmla="*/ 411 w 710"/>
                  <a:gd name="T53" fmla="*/ 0 h 409"/>
                  <a:gd name="T54" fmla="*/ 465 w 710"/>
                  <a:gd name="T55" fmla="*/ 2 h 409"/>
                  <a:gd name="T56" fmla="*/ 492 w 710"/>
                  <a:gd name="T57" fmla="*/ 7 h 409"/>
                  <a:gd name="T58" fmla="*/ 497 w 710"/>
                  <a:gd name="T59" fmla="*/ 24 h 409"/>
                  <a:gd name="T60" fmla="*/ 519 w 710"/>
                  <a:gd name="T61" fmla="*/ 29 h 409"/>
                  <a:gd name="T62" fmla="*/ 536 w 710"/>
                  <a:gd name="T63" fmla="*/ 34 h 409"/>
                  <a:gd name="T64" fmla="*/ 540 w 710"/>
                  <a:gd name="T65" fmla="*/ 39 h 409"/>
                  <a:gd name="T66" fmla="*/ 543 w 710"/>
                  <a:gd name="T67" fmla="*/ 53 h 409"/>
                  <a:gd name="T68" fmla="*/ 537 w 710"/>
                  <a:gd name="T69" fmla="*/ 70 h 409"/>
                  <a:gd name="T70" fmla="*/ 530 w 710"/>
                  <a:gd name="T71" fmla="*/ 87 h 409"/>
                  <a:gd name="T72" fmla="*/ 535 w 710"/>
                  <a:gd name="T73" fmla="*/ 94 h 409"/>
                  <a:gd name="T74" fmla="*/ 584 w 710"/>
                  <a:gd name="T75" fmla="*/ 111 h 409"/>
                  <a:gd name="T76" fmla="*/ 623 w 710"/>
                  <a:gd name="T77" fmla="*/ 116 h 409"/>
                  <a:gd name="T78" fmla="*/ 640 w 710"/>
                  <a:gd name="T79" fmla="*/ 134 h 409"/>
                  <a:gd name="T80" fmla="*/ 634 w 710"/>
                  <a:gd name="T81" fmla="*/ 158 h 409"/>
                  <a:gd name="T82" fmla="*/ 640 w 710"/>
                  <a:gd name="T83" fmla="*/ 173 h 409"/>
                  <a:gd name="T84" fmla="*/ 659 w 710"/>
                  <a:gd name="T85" fmla="*/ 188 h 409"/>
                  <a:gd name="T86" fmla="*/ 647 w 710"/>
                  <a:gd name="T87" fmla="*/ 194 h 409"/>
                  <a:gd name="T88" fmla="*/ 654 w 710"/>
                  <a:gd name="T89" fmla="*/ 210 h 409"/>
                  <a:gd name="T90" fmla="*/ 666 w 710"/>
                  <a:gd name="T91" fmla="*/ 218 h 409"/>
                  <a:gd name="T92" fmla="*/ 644 w 710"/>
                  <a:gd name="T93" fmla="*/ 227 h 409"/>
                  <a:gd name="T94" fmla="*/ 656 w 710"/>
                  <a:gd name="T95" fmla="*/ 239 h 409"/>
                  <a:gd name="T96" fmla="*/ 668 w 710"/>
                  <a:gd name="T97" fmla="*/ 236 h 409"/>
                  <a:gd name="T98" fmla="*/ 702 w 710"/>
                  <a:gd name="T99" fmla="*/ 233 h 409"/>
                  <a:gd name="T100" fmla="*/ 639 w 710"/>
                  <a:gd name="T101" fmla="*/ 272 h 40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10"/>
                  <a:gd name="T154" fmla="*/ 0 h 409"/>
                  <a:gd name="T155" fmla="*/ 710 w 710"/>
                  <a:gd name="T156" fmla="*/ 409 h 40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10" h="409">
                    <a:moveTo>
                      <a:pt x="639" y="272"/>
                    </a:moveTo>
                    <a:lnTo>
                      <a:pt x="568" y="291"/>
                    </a:lnTo>
                    <a:lnTo>
                      <a:pt x="481" y="311"/>
                    </a:lnTo>
                    <a:lnTo>
                      <a:pt x="398" y="331"/>
                    </a:lnTo>
                    <a:lnTo>
                      <a:pt x="322" y="346"/>
                    </a:lnTo>
                    <a:lnTo>
                      <a:pt x="242" y="363"/>
                    </a:lnTo>
                    <a:lnTo>
                      <a:pt x="185" y="374"/>
                    </a:lnTo>
                    <a:lnTo>
                      <a:pt x="0" y="409"/>
                    </a:lnTo>
                    <a:lnTo>
                      <a:pt x="48" y="392"/>
                    </a:lnTo>
                    <a:lnTo>
                      <a:pt x="52" y="379"/>
                    </a:lnTo>
                    <a:lnTo>
                      <a:pt x="70" y="370"/>
                    </a:lnTo>
                    <a:lnTo>
                      <a:pt x="70" y="361"/>
                    </a:lnTo>
                    <a:lnTo>
                      <a:pt x="80" y="352"/>
                    </a:lnTo>
                    <a:lnTo>
                      <a:pt x="80" y="343"/>
                    </a:lnTo>
                    <a:lnTo>
                      <a:pt x="106" y="321"/>
                    </a:lnTo>
                    <a:lnTo>
                      <a:pt x="137" y="284"/>
                    </a:lnTo>
                    <a:lnTo>
                      <a:pt x="139" y="287"/>
                    </a:lnTo>
                    <a:lnTo>
                      <a:pt x="137" y="292"/>
                    </a:lnTo>
                    <a:lnTo>
                      <a:pt x="142" y="294"/>
                    </a:lnTo>
                    <a:lnTo>
                      <a:pt x="144" y="302"/>
                    </a:lnTo>
                    <a:lnTo>
                      <a:pt x="154" y="310"/>
                    </a:lnTo>
                    <a:lnTo>
                      <a:pt x="175" y="315"/>
                    </a:lnTo>
                    <a:lnTo>
                      <a:pt x="193" y="304"/>
                    </a:lnTo>
                    <a:lnTo>
                      <a:pt x="196" y="295"/>
                    </a:lnTo>
                    <a:lnTo>
                      <a:pt x="212" y="304"/>
                    </a:lnTo>
                    <a:lnTo>
                      <a:pt x="238" y="289"/>
                    </a:lnTo>
                    <a:lnTo>
                      <a:pt x="241" y="286"/>
                    </a:lnTo>
                    <a:lnTo>
                      <a:pt x="238" y="280"/>
                    </a:lnTo>
                    <a:lnTo>
                      <a:pt x="240" y="276"/>
                    </a:lnTo>
                    <a:lnTo>
                      <a:pt x="250" y="280"/>
                    </a:lnTo>
                    <a:lnTo>
                      <a:pt x="268" y="266"/>
                    </a:lnTo>
                    <a:lnTo>
                      <a:pt x="275" y="268"/>
                    </a:lnTo>
                    <a:lnTo>
                      <a:pt x="289" y="256"/>
                    </a:lnTo>
                    <a:lnTo>
                      <a:pt x="285" y="250"/>
                    </a:lnTo>
                    <a:lnTo>
                      <a:pt x="291" y="242"/>
                    </a:lnTo>
                    <a:lnTo>
                      <a:pt x="284" y="237"/>
                    </a:lnTo>
                    <a:lnTo>
                      <a:pt x="289" y="220"/>
                    </a:lnTo>
                    <a:lnTo>
                      <a:pt x="302" y="195"/>
                    </a:lnTo>
                    <a:lnTo>
                      <a:pt x="304" y="175"/>
                    </a:lnTo>
                    <a:lnTo>
                      <a:pt x="313" y="163"/>
                    </a:lnTo>
                    <a:lnTo>
                      <a:pt x="312" y="156"/>
                    </a:lnTo>
                    <a:lnTo>
                      <a:pt x="318" y="142"/>
                    </a:lnTo>
                    <a:lnTo>
                      <a:pt x="318" y="123"/>
                    </a:lnTo>
                    <a:lnTo>
                      <a:pt x="327" y="124"/>
                    </a:lnTo>
                    <a:lnTo>
                      <a:pt x="334" y="133"/>
                    </a:lnTo>
                    <a:lnTo>
                      <a:pt x="354" y="134"/>
                    </a:lnTo>
                    <a:lnTo>
                      <a:pt x="369" y="81"/>
                    </a:lnTo>
                    <a:lnTo>
                      <a:pt x="382" y="87"/>
                    </a:lnTo>
                    <a:lnTo>
                      <a:pt x="389" y="67"/>
                    </a:lnTo>
                    <a:lnTo>
                      <a:pt x="393" y="68"/>
                    </a:lnTo>
                    <a:lnTo>
                      <a:pt x="399" y="60"/>
                    </a:lnTo>
                    <a:lnTo>
                      <a:pt x="411" y="35"/>
                    </a:lnTo>
                    <a:lnTo>
                      <a:pt x="411" y="0"/>
                    </a:lnTo>
                    <a:lnTo>
                      <a:pt x="462" y="25"/>
                    </a:lnTo>
                    <a:lnTo>
                      <a:pt x="465" y="2"/>
                    </a:lnTo>
                    <a:lnTo>
                      <a:pt x="483" y="1"/>
                    </a:lnTo>
                    <a:lnTo>
                      <a:pt x="492" y="7"/>
                    </a:lnTo>
                    <a:lnTo>
                      <a:pt x="490" y="18"/>
                    </a:lnTo>
                    <a:lnTo>
                      <a:pt x="497" y="24"/>
                    </a:lnTo>
                    <a:lnTo>
                      <a:pt x="514" y="23"/>
                    </a:lnTo>
                    <a:lnTo>
                      <a:pt x="519" y="29"/>
                    </a:lnTo>
                    <a:lnTo>
                      <a:pt x="530" y="31"/>
                    </a:lnTo>
                    <a:lnTo>
                      <a:pt x="536" y="34"/>
                    </a:lnTo>
                    <a:lnTo>
                      <a:pt x="540" y="39"/>
                    </a:lnTo>
                    <a:lnTo>
                      <a:pt x="541" y="46"/>
                    </a:lnTo>
                    <a:lnTo>
                      <a:pt x="543" y="53"/>
                    </a:lnTo>
                    <a:lnTo>
                      <a:pt x="537" y="57"/>
                    </a:lnTo>
                    <a:lnTo>
                      <a:pt x="537" y="70"/>
                    </a:lnTo>
                    <a:lnTo>
                      <a:pt x="532" y="75"/>
                    </a:lnTo>
                    <a:lnTo>
                      <a:pt x="530" y="87"/>
                    </a:lnTo>
                    <a:lnTo>
                      <a:pt x="531" y="91"/>
                    </a:lnTo>
                    <a:lnTo>
                      <a:pt x="535" y="94"/>
                    </a:lnTo>
                    <a:lnTo>
                      <a:pt x="564" y="101"/>
                    </a:lnTo>
                    <a:lnTo>
                      <a:pt x="584" y="111"/>
                    </a:lnTo>
                    <a:lnTo>
                      <a:pt x="602" y="112"/>
                    </a:lnTo>
                    <a:lnTo>
                      <a:pt x="623" y="116"/>
                    </a:lnTo>
                    <a:lnTo>
                      <a:pt x="636" y="125"/>
                    </a:lnTo>
                    <a:lnTo>
                      <a:pt x="640" y="134"/>
                    </a:lnTo>
                    <a:lnTo>
                      <a:pt x="640" y="156"/>
                    </a:lnTo>
                    <a:lnTo>
                      <a:pt x="634" y="158"/>
                    </a:lnTo>
                    <a:lnTo>
                      <a:pt x="635" y="161"/>
                    </a:lnTo>
                    <a:lnTo>
                      <a:pt x="640" y="173"/>
                    </a:lnTo>
                    <a:lnTo>
                      <a:pt x="650" y="176"/>
                    </a:lnTo>
                    <a:lnTo>
                      <a:pt x="659" y="188"/>
                    </a:lnTo>
                    <a:lnTo>
                      <a:pt x="653" y="189"/>
                    </a:lnTo>
                    <a:lnTo>
                      <a:pt x="647" y="194"/>
                    </a:lnTo>
                    <a:lnTo>
                      <a:pt x="649" y="200"/>
                    </a:lnTo>
                    <a:lnTo>
                      <a:pt x="654" y="210"/>
                    </a:lnTo>
                    <a:lnTo>
                      <a:pt x="663" y="212"/>
                    </a:lnTo>
                    <a:lnTo>
                      <a:pt x="666" y="218"/>
                    </a:lnTo>
                    <a:lnTo>
                      <a:pt x="661" y="223"/>
                    </a:lnTo>
                    <a:lnTo>
                      <a:pt x="644" y="227"/>
                    </a:lnTo>
                    <a:lnTo>
                      <a:pt x="645" y="236"/>
                    </a:lnTo>
                    <a:lnTo>
                      <a:pt x="656" y="239"/>
                    </a:lnTo>
                    <a:lnTo>
                      <a:pt x="666" y="240"/>
                    </a:lnTo>
                    <a:lnTo>
                      <a:pt x="668" y="236"/>
                    </a:lnTo>
                    <a:lnTo>
                      <a:pt x="672" y="234"/>
                    </a:lnTo>
                    <a:lnTo>
                      <a:pt x="702" y="233"/>
                    </a:lnTo>
                    <a:lnTo>
                      <a:pt x="710" y="254"/>
                    </a:lnTo>
                    <a:lnTo>
                      <a:pt x="639" y="272"/>
                    </a:lnTo>
                  </a:path>
                </a:pathLst>
              </a:custGeom>
              <a:noFill/>
              <a:ln w="6350">
                <a:solidFill>
                  <a:srgbClr val="969696"/>
                </a:solidFill>
                <a:round/>
                <a:headEnd/>
                <a:tailEnd/>
              </a:ln>
            </p:spPr>
            <p:txBody>
              <a:bodyPr/>
              <a:lstStyle/>
              <a:p>
                <a:endParaRPr lang="en-US"/>
              </a:p>
            </p:txBody>
          </p:sp>
        </p:grpSp>
        <p:grpSp>
          <p:nvGrpSpPr>
            <p:cNvPr id="153" name="Group 232"/>
            <p:cNvGrpSpPr>
              <a:grpSpLocks/>
            </p:cNvGrpSpPr>
            <p:nvPr/>
          </p:nvGrpSpPr>
          <p:grpSpPr bwMode="auto">
            <a:xfrm>
              <a:off x="7803790" y="3218854"/>
              <a:ext cx="44824" cy="176487"/>
              <a:chOff x="4863" y="1899"/>
              <a:chExt cx="30" cy="113"/>
            </a:xfrm>
          </p:grpSpPr>
          <p:sp>
            <p:nvSpPr>
              <p:cNvPr id="396" name="Freeform 233"/>
              <p:cNvSpPr>
                <a:spLocks/>
              </p:cNvSpPr>
              <p:nvPr/>
            </p:nvSpPr>
            <p:spPr bwMode="gray">
              <a:xfrm>
                <a:off x="4863" y="1899"/>
                <a:ext cx="30" cy="113"/>
              </a:xfrm>
              <a:custGeom>
                <a:avLst/>
                <a:gdLst>
                  <a:gd name="T0" fmla="*/ 30 w 30"/>
                  <a:gd name="T1" fmla="*/ 0 h 113"/>
                  <a:gd name="T2" fmla="*/ 15 w 30"/>
                  <a:gd name="T3" fmla="*/ 42 h 113"/>
                  <a:gd name="T4" fmla="*/ 30 w 30"/>
                  <a:gd name="T5" fmla="*/ 56 h 113"/>
                  <a:gd name="T6" fmla="*/ 15 w 30"/>
                  <a:gd name="T7" fmla="*/ 85 h 113"/>
                  <a:gd name="T8" fmla="*/ 15 w 30"/>
                  <a:gd name="T9" fmla="*/ 113 h 113"/>
                  <a:gd name="T10" fmla="*/ 0 w 30"/>
                  <a:gd name="T11" fmla="*/ 70 h 113"/>
                  <a:gd name="T12" fmla="*/ 15 w 30"/>
                  <a:gd name="T13" fmla="*/ 56 h 113"/>
                  <a:gd name="T14" fmla="*/ 15 w 30"/>
                  <a:gd name="T15" fmla="*/ 42 h 113"/>
                  <a:gd name="T16" fmla="*/ 15 w 30"/>
                  <a:gd name="T17" fmla="*/ 28 h 113"/>
                  <a:gd name="T18" fmla="*/ 0 w 30"/>
                  <a:gd name="T19" fmla="*/ 14 h 113"/>
                  <a:gd name="T20" fmla="*/ 30 w 30"/>
                  <a:gd name="T21" fmla="*/ 0 h 1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
                  <a:gd name="T34" fmla="*/ 0 h 113"/>
                  <a:gd name="T35" fmla="*/ 30 w 30"/>
                  <a:gd name="T36" fmla="*/ 113 h 1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 h="113">
                    <a:moveTo>
                      <a:pt x="30" y="0"/>
                    </a:moveTo>
                    <a:lnTo>
                      <a:pt x="15" y="42"/>
                    </a:lnTo>
                    <a:lnTo>
                      <a:pt x="30" y="56"/>
                    </a:lnTo>
                    <a:lnTo>
                      <a:pt x="15" y="85"/>
                    </a:lnTo>
                    <a:lnTo>
                      <a:pt x="15" y="113"/>
                    </a:lnTo>
                    <a:lnTo>
                      <a:pt x="0" y="70"/>
                    </a:lnTo>
                    <a:lnTo>
                      <a:pt x="15" y="56"/>
                    </a:lnTo>
                    <a:lnTo>
                      <a:pt x="15" y="42"/>
                    </a:lnTo>
                    <a:lnTo>
                      <a:pt x="15" y="28"/>
                    </a:lnTo>
                    <a:lnTo>
                      <a:pt x="0" y="14"/>
                    </a:lnTo>
                    <a:lnTo>
                      <a:pt x="30" y="0"/>
                    </a:lnTo>
                    <a:close/>
                  </a:path>
                </a:pathLst>
              </a:custGeom>
              <a:solidFill>
                <a:srgbClr val="FFFFFF"/>
              </a:solidFill>
              <a:ln w="9525">
                <a:noFill/>
                <a:round/>
                <a:headEnd/>
                <a:tailEnd/>
              </a:ln>
            </p:spPr>
            <p:txBody>
              <a:bodyPr/>
              <a:lstStyle/>
              <a:p>
                <a:endParaRPr lang="en-US"/>
              </a:p>
            </p:txBody>
          </p:sp>
          <p:sp>
            <p:nvSpPr>
              <p:cNvPr id="397" name="Freeform 234"/>
              <p:cNvSpPr>
                <a:spLocks/>
              </p:cNvSpPr>
              <p:nvPr/>
            </p:nvSpPr>
            <p:spPr bwMode="gray">
              <a:xfrm>
                <a:off x="4863" y="1899"/>
                <a:ext cx="30" cy="113"/>
              </a:xfrm>
              <a:custGeom>
                <a:avLst/>
                <a:gdLst>
                  <a:gd name="T0" fmla="*/ 30 w 30"/>
                  <a:gd name="T1" fmla="*/ 0 h 113"/>
                  <a:gd name="T2" fmla="*/ 15 w 30"/>
                  <a:gd name="T3" fmla="*/ 42 h 113"/>
                  <a:gd name="T4" fmla="*/ 30 w 30"/>
                  <a:gd name="T5" fmla="*/ 56 h 113"/>
                  <a:gd name="T6" fmla="*/ 15 w 30"/>
                  <a:gd name="T7" fmla="*/ 85 h 113"/>
                  <a:gd name="T8" fmla="*/ 15 w 30"/>
                  <a:gd name="T9" fmla="*/ 113 h 113"/>
                  <a:gd name="T10" fmla="*/ 0 w 30"/>
                  <a:gd name="T11" fmla="*/ 70 h 113"/>
                  <a:gd name="T12" fmla="*/ 15 w 30"/>
                  <a:gd name="T13" fmla="*/ 56 h 113"/>
                  <a:gd name="T14" fmla="*/ 15 w 30"/>
                  <a:gd name="T15" fmla="*/ 42 h 113"/>
                  <a:gd name="T16" fmla="*/ 15 w 30"/>
                  <a:gd name="T17" fmla="*/ 28 h 113"/>
                  <a:gd name="T18" fmla="*/ 0 w 30"/>
                  <a:gd name="T19" fmla="*/ 14 h 113"/>
                  <a:gd name="T20" fmla="*/ 30 w 30"/>
                  <a:gd name="T21" fmla="*/ 0 h 1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
                  <a:gd name="T34" fmla="*/ 0 h 113"/>
                  <a:gd name="T35" fmla="*/ 30 w 30"/>
                  <a:gd name="T36" fmla="*/ 113 h 1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 h="113">
                    <a:moveTo>
                      <a:pt x="30" y="0"/>
                    </a:moveTo>
                    <a:lnTo>
                      <a:pt x="15" y="42"/>
                    </a:lnTo>
                    <a:lnTo>
                      <a:pt x="30" y="56"/>
                    </a:lnTo>
                    <a:lnTo>
                      <a:pt x="15" y="85"/>
                    </a:lnTo>
                    <a:lnTo>
                      <a:pt x="15" y="113"/>
                    </a:lnTo>
                    <a:lnTo>
                      <a:pt x="0" y="70"/>
                    </a:lnTo>
                    <a:lnTo>
                      <a:pt x="15" y="56"/>
                    </a:lnTo>
                    <a:lnTo>
                      <a:pt x="15" y="42"/>
                    </a:lnTo>
                    <a:lnTo>
                      <a:pt x="15" y="28"/>
                    </a:lnTo>
                    <a:lnTo>
                      <a:pt x="0" y="14"/>
                    </a:lnTo>
                    <a:lnTo>
                      <a:pt x="30" y="0"/>
                    </a:lnTo>
                  </a:path>
                </a:pathLst>
              </a:custGeom>
              <a:noFill/>
              <a:ln w="6350">
                <a:solidFill>
                  <a:srgbClr val="969696"/>
                </a:solidFill>
                <a:round/>
                <a:headEnd/>
                <a:tailEnd/>
              </a:ln>
            </p:spPr>
            <p:txBody>
              <a:bodyPr/>
              <a:lstStyle/>
              <a:p>
                <a:endParaRPr lang="en-US"/>
              </a:p>
            </p:txBody>
          </p:sp>
        </p:grpSp>
        <p:sp>
          <p:nvSpPr>
            <p:cNvPr id="154" name="Freeform 235"/>
            <p:cNvSpPr>
              <a:spLocks/>
            </p:cNvSpPr>
            <p:nvPr/>
          </p:nvSpPr>
          <p:spPr bwMode="gray">
            <a:xfrm>
              <a:off x="7972626" y="1329041"/>
              <a:ext cx="508001" cy="838702"/>
            </a:xfrm>
            <a:custGeom>
              <a:avLst/>
              <a:gdLst>
                <a:gd name="T0" fmla="*/ 0 w 340"/>
                <a:gd name="T1" fmla="*/ 2147483647 h 537"/>
                <a:gd name="T2" fmla="*/ 2147483647 w 340"/>
                <a:gd name="T3" fmla="*/ 2147483647 h 537"/>
                <a:gd name="T4" fmla="*/ 2147483647 w 340"/>
                <a:gd name="T5" fmla="*/ 2147483647 h 537"/>
                <a:gd name="T6" fmla="*/ 2147483647 w 340"/>
                <a:gd name="T7" fmla="*/ 2147483647 h 537"/>
                <a:gd name="T8" fmla="*/ 2147483647 w 340"/>
                <a:gd name="T9" fmla="*/ 2147483647 h 537"/>
                <a:gd name="T10" fmla="*/ 2147483647 w 340"/>
                <a:gd name="T11" fmla="*/ 2147483647 h 537"/>
                <a:gd name="T12" fmla="*/ 2147483647 w 340"/>
                <a:gd name="T13" fmla="*/ 2147483647 h 537"/>
                <a:gd name="T14" fmla="*/ 2147483647 w 340"/>
                <a:gd name="T15" fmla="*/ 2147483647 h 537"/>
                <a:gd name="T16" fmla="*/ 2147483647 w 340"/>
                <a:gd name="T17" fmla="*/ 2147483647 h 537"/>
                <a:gd name="T18" fmla="*/ 2147483647 w 340"/>
                <a:gd name="T19" fmla="*/ 2147483647 h 537"/>
                <a:gd name="T20" fmla="*/ 2147483647 w 340"/>
                <a:gd name="T21" fmla="*/ 2147483647 h 537"/>
                <a:gd name="T22" fmla="*/ 2147483647 w 340"/>
                <a:gd name="T23" fmla="*/ 2147483647 h 537"/>
                <a:gd name="T24" fmla="*/ 2147483647 w 340"/>
                <a:gd name="T25" fmla="*/ 2147483647 h 537"/>
                <a:gd name="T26" fmla="*/ 2147483647 w 340"/>
                <a:gd name="T27" fmla="*/ 2147483647 h 537"/>
                <a:gd name="T28" fmla="*/ 2147483647 w 340"/>
                <a:gd name="T29" fmla="*/ 2147483647 h 537"/>
                <a:gd name="T30" fmla="*/ 2147483647 w 340"/>
                <a:gd name="T31" fmla="*/ 2147483647 h 537"/>
                <a:gd name="T32" fmla="*/ 2147483647 w 340"/>
                <a:gd name="T33" fmla="*/ 2147483647 h 537"/>
                <a:gd name="T34" fmla="*/ 2147483647 w 340"/>
                <a:gd name="T35" fmla="*/ 2147483647 h 537"/>
                <a:gd name="T36" fmla="*/ 2147483647 w 340"/>
                <a:gd name="T37" fmla="*/ 2147483647 h 537"/>
                <a:gd name="T38" fmla="*/ 2147483647 w 340"/>
                <a:gd name="T39" fmla="*/ 2147483647 h 537"/>
                <a:gd name="T40" fmla="*/ 2147483647 w 340"/>
                <a:gd name="T41" fmla="*/ 2147483647 h 537"/>
                <a:gd name="T42" fmla="*/ 2147483647 w 340"/>
                <a:gd name="T43" fmla="*/ 2147483647 h 537"/>
                <a:gd name="T44" fmla="*/ 2147483647 w 340"/>
                <a:gd name="T45" fmla="*/ 2147483647 h 537"/>
                <a:gd name="T46" fmla="*/ 2147483647 w 340"/>
                <a:gd name="T47" fmla="*/ 2147483647 h 537"/>
                <a:gd name="T48" fmla="*/ 2147483647 w 340"/>
                <a:gd name="T49" fmla="*/ 2147483647 h 537"/>
                <a:gd name="T50" fmla="*/ 2147483647 w 340"/>
                <a:gd name="T51" fmla="*/ 2147483647 h 537"/>
                <a:gd name="T52" fmla="*/ 2147483647 w 340"/>
                <a:gd name="T53" fmla="*/ 2147483647 h 537"/>
                <a:gd name="T54" fmla="*/ 2147483647 w 340"/>
                <a:gd name="T55" fmla="*/ 2147483647 h 537"/>
                <a:gd name="T56" fmla="*/ 2147483647 w 340"/>
                <a:gd name="T57" fmla="*/ 2147483647 h 537"/>
                <a:gd name="T58" fmla="*/ 2147483647 w 340"/>
                <a:gd name="T59" fmla="*/ 2147483647 h 537"/>
                <a:gd name="T60" fmla="*/ 2147483647 w 340"/>
                <a:gd name="T61" fmla="*/ 2147483647 h 537"/>
                <a:gd name="T62" fmla="*/ 2147483647 w 340"/>
                <a:gd name="T63" fmla="*/ 2147483647 h 537"/>
                <a:gd name="T64" fmla="*/ 2147483647 w 340"/>
                <a:gd name="T65" fmla="*/ 2147483647 h 537"/>
                <a:gd name="T66" fmla="*/ 2147483647 w 340"/>
                <a:gd name="T67" fmla="*/ 2147483647 h 537"/>
                <a:gd name="T68" fmla="*/ 2147483647 w 340"/>
                <a:gd name="T69" fmla="*/ 2147483647 h 537"/>
                <a:gd name="T70" fmla="*/ 2147483647 w 340"/>
                <a:gd name="T71" fmla="*/ 2147483647 h 537"/>
                <a:gd name="T72" fmla="*/ 2147483647 w 340"/>
                <a:gd name="T73" fmla="*/ 2147483647 h 537"/>
                <a:gd name="T74" fmla="*/ 2147483647 w 340"/>
                <a:gd name="T75" fmla="*/ 2147483647 h 537"/>
                <a:gd name="T76" fmla="*/ 2147483647 w 340"/>
                <a:gd name="T77" fmla="*/ 2147483647 h 537"/>
                <a:gd name="T78" fmla="*/ 2147483647 w 340"/>
                <a:gd name="T79" fmla="*/ 2147483647 h 537"/>
                <a:gd name="T80" fmla="*/ 2147483647 w 340"/>
                <a:gd name="T81" fmla="*/ 2147483647 h 537"/>
                <a:gd name="T82" fmla="*/ 2147483647 w 340"/>
                <a:gd name="T83" fmla="*/ 2147483647 h 537"/>
                <a:gd name="T84" fmla="*/ 2147483647 w 340"/>
                <a:gd name="T85" fmla="*/ 2147483647 h 537"/>
                <a:gd name="T86" fmla="*/ 2147483647 w 340"/>
                <a:gd name="T87" fmla="*/ 2147483647 h 537"/>
                <a:gd name="T88" fmla="*/ 2147483647 w 340"/>
                <a:gd name="T89" fmla="*/ 2147483647 h 537"/>
                <a:gd name="T90" fmla="*/ 2147483647 w 340"/>
                <a:gd name="T91" fmla="*/ 2147483647 h 537"/>
                <a:gd name="T92" fmla="*/ 2147483647 w 340"/>
                <a:gd name="T93" fmla="*/ 2147483647 h 537"/>
                <a:gd name="T94" fmla="*/ 2147483647 w 340"/>
                <a:gd name="T95" fmla="*/ 2147483647 h 53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0"/>
                <a:gd name="T145" fmla="*/ 0 h 537"/>
                <a:gd name="T146" fmla="*/ 340 w 340"/>
                <a:gd name="T147" fmla="*/ 537 h 53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0" h="537">
                  <a:moveTo>
                    <a:pt x="43" y="406"/>
                  </a:moveTo>
                  <a:lnTo>
                    <a:pt x="0" y="307"/>
                  </a:lnTo>
                  <a:lnTo>
                    <a:pt x="10" y="299"/>
                  </a:lnTo>
                  <a:lnTo>
                    <a:pt x="26" y="299"/>
                  </a:lnTo>
                  <a:lnTo>
                    <a:pt x="23" y="289"/>
                  </a:lnTo>
                  <a:lnTo>
                    <a:pt x="25" y="288"/>
                  </a:lnTo>
                  <a:lnTo>
                    <a:pt x="36" y="288"/>
                  </a:lnTo>
                  <a:lnTo>
                    <a:pt x="36" y="285"/>
                  </a:lnTo>
                  <a:lnTo>
                    <a:pt x="30" y="277"/>
                  </a:lnTo>
                  <a:lnTo>
                    <a:pt x="30" y="269"/>
                  </a:lnTo>
                  <a:lnTo>
                    <a:pt x="32" y="262"/>
                  </a:lnTo>
                  <a:lnTo>
                    <a:pt x="39" y="251"/>
                  </a:lnTo>
                  <a:lnTo>
                    <a:pt x="40" y="246"/>
                  </a:lnTo>
                  <a:lnTo>
                    <a:pt x="25" y="196"/>
                  </a:lnTo>
                  <a:lnTo>
                    <a:pt x="25" y="184"/>
                  </a:lnTo>
                  <a:lnTo>
                    <a:pt x="27" y="171"/>
                  </a:lnTo>
                  <a:lnTo>
                    <a:pt x="25" y="161"/>
                  </a:lnTo>
                  <a:lnTo>
                    <a:pt x="27" y="141"/>
                  </a:lnTo>
                  <a:lnTo>
                    <a:pt x="19" y="107"/>
                  </a:lnTo>
                  <a:lnTo>
                    <a:pt x="32" y="33"/>
                  </a:lnTo>
                  <a:lnTo>
                    <a:pt x="40" y="23"/>
                  </a:lnTo>
                  <a:lnTo>
                    <a:pt x="47" y="21"/>
                  </a:lnTo>
                  <a:lnTo>
                    <a:pt x="59" y="26"/>
                  </a:lnTo>
                  <a:lnTo>
                    <a:pt x="68" y="34"/>
                  </a:lnTo>
                  <a:lnTo>
                    <a:pt x="72" y="38"/>
                  </a:lnTo>
                  <a:lnTo>
                    <a:pt x="91" y="37"/>
                  </a:lnTo>
                  <a:lnTo>
                    <a:pt x="112" y="22"/>
                  </a:lnTo>
                  <a:lnTo>
                    <a:pt x="115" y="3"/>
                  </a:lnTo>
                  <a:lnTo>
                    <a:pt x="124" y="0"/>
                  </a:lnTo>
                  <a:lnTo>
                    <a:pt x="174" y="20"/>
                  </a:lnTo>
                  <a:lnTo>
                    <a:pt x="203" y="89"/>
                  </a:lnTo>
                  <a:lnTo>
                    <a:pt x="235" y="166"/>
                  </a:lnTo>
                  <a:lnTo>
                    <a:pt x="260" y="168"/>
                  </a:lnTo>
                  <a:lnTo>
                    <a:pt x="269" y="190"/>
                  </a:lnTo>
                  <a:lnTo>
                    <a:pt x="273" y="196"/>
                  </a:lnTo>
                  <a:lnTo>
                    <a:pt x="280" y="202"/>
                  </a:lnTo>
                  <a:lnTo>
                    <a:pt x="294" y="205"/>
                  </a:lnTo>
                  <a:lnTo>
                    <a:pt x="308" y="202"/>
                  </a:lnTo>
                  <a:lnTo>
                    <a:pt x="314" y="198"/>
                  </a:lnTo>
                  <a:lnTo>
                    <a:pt x="313" y="193"/>
                  </a:lnTo>
                  <a:lnTo>
                    <a:pt x="318" y="200"/>
                  </a:lnTo>
                  <a:lnTo>
                    <a:pt x="325" y="215"/>
                  </a:lnTo>
                  <a:lnTo>
                    <a:pt x="323" y="225"/>
                  </a:lnTo>
                  <a:lnTo>
                    <a:pt x="324" y="229"/>
                  </a:lnTo>
                  <a:lnTo>
                    <a:pt x="334" y="227"/>
                  </a:lnTo>
                  <a:lnTo>
                    <a:pt x="339" y="233"/>
                  </a:lnTo>
                  <a:lnTo>
                    <a:pt x="340" y="240"/>
                  </a:lnTo>
                  <a:lnTo>
                    <a:pt x="334" y="251"/>
                  </a:lnTo>
                  <a:lnTo>
                    <a:pt x="323" y="256"/>
                  </a:lnTo>
                  <a:lnTo>
                    <a:pt x="320" y="262"/>
                  </a:lnTo>
                  <a:lnTo>
                    <a:pt x="311" y="267"/>
                  </a:lnTo>
                  <a:lnTo>
                    <a:pt x="309" y="275"/>
                  </a:lnTo>
                  <a:lnTo>
                    <a:pt x="303" y="279"/>
                  </a:lnTo>
                  <a:lnTo>
                    <a:pt x="288" y="287"/>
                  </a:lnTo>
                  <a:lnTo>
                    <a:pt x="288" y="299"/>
                  </a:lnTo>
                  <a:lnTo>
                    <a:pt x="280" y="306"/>
                  </a:lnTo>
                  <a:lnTo>
                    <a:pt x="273" y="308"/>
                  </a:lnTo>
                  <a:lnTo>
                    <a:pt x="267" y="322"/>
                  </a:lnTo>
                  <a:lnTo>
                    <a:pt x="265" y="330"/>
                  </a:lnTo>
                  <a:lnTo>
                    <a:pt x="260" y="335"/>
                  </a:lnTo>
                  <a:lnTo>
                    <a:pt x="243" y="330"/>
                  </a:lnTo>
                  <a:lnTo>
                    <a:pt x="237" y="336"/>
                  </a:lnTo>
                  <a:lnTo>
                    <a:pt x="229" y="336"/>
                  </a:lnTo>
                  <a:lnTo>
                    <a:pt x="223" y="330"/>
                  </a:lnTo>
                  <a:lnTo>
                    <a:pt x="218" y="321"/>
                  </a:lnTo>
                  <a:lnTo>
                    <a:pt x="215" y="321"/>
                  </a:lnTo>
                  <a:lnTo>
                    <a:pt x="211" y="325"/>
                  </a:lnTo>
                  <a:lnTo>
                    <a:pt x="206" y="333"/>
                  </a:lnTo>
                  <a:lnTo>
                    <a:pt x="209" y="349"/>
                  </a:lnTo>
                  <a:lnTo>
                    <a:pt x="207" y="360"/>
                  </a:lnTo>
                  <a:lnTo>
                    <a:pt x="211" y="371"/>
                  </a:lnTo>
                  <a:lnTo>
                    <a:pt x="209" y="386"/>
                  </a:lnTo>
                  <a:lnTo>
                    <a:pt x="205" y="388"/>
                  </a:lnTo>
                  <a:lnTo>
                    <a:pt x="195" y="388"/>
                  </a:lnTo>
                  <a:lnTo>
                    <a:pt x="192" y="396"/>
                  </a:lnTo>
                  <a:lnTo>
                    <a:pt x="190" y="408"/>
                  </a:lnTo>
                  <a:lnTo>
                    <a:pt x="185" y="413"/>
                  </a:lnTo>
                  <a:lnTo>
                    <a:pt x="181" y="414"/>
                  </a:lnTo>
                  <a:lnTo>
                    <a:pt x="175" y="409"/>
                  </a:lnTo>
                  <a:lnTo>
                    <a:pt x="171" y="411"/>
                  </a:lnTo>
                  <a:lnTo>
                    <a:pt x="173" y="427"/>
                  </a:lnTo>
                  <a:lnTo>
                    <a:pt x="171" y="434"/>
                  </a:lnTo>
                  <a:lnTo>
                    <a:pt x="168" y="434"/>
                  </a:lnTo>
                  <a:lnTo>
                    <a:pt x="158" y="426"/>
                  </a:lnTo>
                  <a:lnTo>
                    <a:pt x="153" y="427"/>
                  </a:lnTo>
                  <a:lnTo>
                    <a:pt x="143" y="436"/>
                  </a:lnTo>
                  <a:lnTo>
                    <a:pt x="137" y="452"/>
                  </a:lnTo>
                  <a:lnTo>
                    <a:pt x="140" y="469"/>
                  </a:lnTo>
                  <a:lnTo>
                    <a:pt x="134" y="479"/>
                  </a:lnTo>
                  <a:lnTo>
                    <a:pt x="128" y="510"/>
                  </a:lnTo>
                  <a:lnTo>
                    <a:pt x="113" y="537"/>
                  </a:lnTo>
                  <a:lnTo>
                    <a:pt x="103" y="530"/>
                  </a:lnTo>
                  <a:lnTo>
                    <a:pt x="100" y="521"/>
                  </a:lnTo>
                  <a:lnTo>
                    <a:pt x="81" y="504"/>
                  </a:lnTo>
                  <a:lnTo>
                    <a:pt x="77" y="489"/>
                  </a:lnTo>
                  <a:lnTo>
                    <a:pt x="43" y="406"/>
                  </a:lnTo>
                  <a:close/>
                </a:path>
              </a:pathLst>
            </a:custGeom>
            <a:solidFill>
              <a:schemeClr val="bg1"/>
            </a:solidFill>
            <a:ln w="6350">
              <a:solidFill>
                <a:srgbClr val="95989C"/>
              </a:solidFill>
              <a:round/>
              <a:headEnd/>
              <a:tailEnd/>
            </a:ln>
          </p:spPr>
          <p:txBody>
            <a:bodyPr/>
            <a:lstStyle/>
            <a:p>
              <a:endParaRPr lang="en-US"/>
            </a:p>
          </p:txBody>
        </p:sp>
        <p:sp>
          <p:nvSpPr>
            <p:cNvPr id="155" name="Freeform 236"/>
            <p:cNvSpPr>
              <a:spLocks/>
            </p:cNvSpPr>
            <p:nvPr/>
          </p:nvSpPr>
          <p:spPr bwMode="gray">
            <a:xfrm>
              <a:off x="7921827" y="1806961"/>
              <a:ext cx="224118" cy="493538"/>
            </a:xfrm>
            <a:custGeom>
              <a:avLst/>
              <a:gdLst>
                <a:gd name="T0" fmla="*/ 2147483647 w 150"/>
                <a:gd name="T1" fmla="*/ 2147483647 h 316"/>
                <a:gd name="T2" fmla="*/ 2147483647 w 150"/>
                <a:gd name="T3" fmla="*/ 2147483647 h 316"/>
                <a:gd name="T4" fmla="*/ 2147483647 w 150"/>
                <a:gd name="T5" fmla="*/ 2147483647 h 316"/>
                <a:gd name="T6" fmla="*/ 2147483647 w 150"/>
                <a:gd name="T7" fmla="*/ 2147483647 h 316"/>
                <a:gd name="T8" fmla="*/ 2147483647 w 150"/>
                <a:gd name="T9" fmla="*/ 2147483647 h 316"/>
                <a:gd name="T10" fmla="*/ 2147483647 w 150"/>
                <a:gd name="T11" fmla="*/ 2147483647 h 316"/>
                <a:gd name="T12" fmla="*/ 2147483647 w 150"/>
                <a:gd name="T13" fmla="*/ 0 h 316"/>
                <a:gd name="T14" fmla="*/ 2147483647 w 150"/>
                <a:gd name="T15" fmla="*/ 2147483647 h 316"/>
                <a:gd name="T16" fmla="*/ 2147483647 w 150"/>
                <a:gd name="T17" fmla="*/ 2147483647 h 316"/>
                <a:gd name="T18" fmla="*/ 2147483647 w 150"/>
                <a:gd name="T19" fmla="*/ 2147483647 h 316"/>
                <a:gd name="T20" fmla="*/ 2147483647 w 150"/>
                <a:gd name="T21" fmla="*/ 2147483647 h 316"/>
                <a:gd name="T22" fmla="*/ 2147483647 w 150"/>
                <a:gd name="T23" fmla="*/ 2147483647 h 316"/>
                <a:gd name="T24" fmla="*/ 2147483647 w 150"/>
                <a:gd name="T25" fmla="*/ 2147483647 h 316"/>
                <a:gd name="T26" fmla="*/ 2147483647 w 150"/>
                <a:gd name="T27" fmla="*/ 2147483647 h 316"/>
                <a:gd name="T28" fmla="*/ 2147483647 w 150"/>
                <a:gd name="T29" fmla="*/ 2147483647 h 316"/>
                <a:gd name="T30" fmla="*/ 2147483647 w 150"/>
                <a:gd name="T31" fmla="*/ 2147483647 h 316"/>
                <a:gd name="T32" fmla="*/ 2147483647 w 150"/>
                <a:gd name="T33" fmla="*/ 2147483647 h 316"/>
                <a:gd name="T34" fmla="*/ 2147483647 w 150"/>
                <a:gd name="T35" fmla="*/ 2147483647 h 316"/>
                <a:gd name="T36" fmla="*/ 0 w 150"/>
                <a:gd name="T37" fmla="*/ 2147483647 h 316"/>
                <a:gd name="T38" fmla="*/ 2147483647 w 150"/>
                <a:gd name="T39" fmla="*/ 2147483647 h 316"/>
                <a:gd name="T40" fmla="*/ 2147483647 w 150"/>
                <a:gd name="T41" fmla="*/ 2147483647 h 316"/>
                <a:gd name="T42" fmla="*/ 2147483647 w 150"/>
                <a:gd name="T43" fmla="*/ 2147483647 h 316"/>
                <a:gd name="T44" fmla="*/ 2147483647 w 150"/>
                <a:gd name="T45" fmla="*/ 2147483647 h 316"/>
                <a:gd name="T46" fmla="*/ 2147483647 w 150"/>
                <a:gd name="T47" fmla="*/ 2147483647 h 316"/>
                <a:gd name="T48" fmla="*/ 2147483647 w 150"/>
                <a:gd name="T49" fmla="*/ 2147483647 h 316"/>
                <a:gd name="T50" fmla="*/ 2147483647 w 150"/>
                <a:gd name="T51" fmla="*/ 2147483647 h 316"/>
                <a:gd name="T52" fmla="*/ 2147483647 w 150"/>
                <a:gd name="T53" fmla="*/ 2147483647 h 31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50"/>
                <a:gd name="T82" fmla="*/ 0 h 316"/>
                <a:gd name="T83" fmla="*/ 150 w 150"/>
                <a:gd name="T84" fmla="*/ 316 h 31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50" h="316">
                  <a:moveTo>
                    <a:pt x="148" y="231"/>
                  </a:moveTo>
                  <a:lnTo>
                    <a:pt x="138" y="224"/>
                  </a:lnTo>
                  <a:lnTo>
                    <a:pt x="135" y="215"/>
                  </a:lnTo>
                  <a:lnTo>
                    <a:pt x="116" y="198"/>
                  </a:lnTo>
                  <a:lnTo>
                    <a:pt x="112" y="183"/>
                  </a:lnTo>
                  <a:lnTo>
                    <a:pt x="78" y="100"/>
                  </a:lnTo>
                  <a:lnTo>
                    <a:pt x="36" y="0"/>
                  </a:lnTo>
                  <a:lnTo>
                    <a:pt x="32" y="4"/>
                  </a:lnTo>
                  <a:lnTo>
                    <a:pt x="16" y="11"/>
                  </a:lnTo>
                  <a:lnTo>
                    <a:pt x="13" y="19"/>
                  </a:lnTo>
                  <a:lnTo>
                    <a:pt x="12" y="44"/>
                  </a:lnTo>
                  <a:lnTo>
                    <a:pt x="17" y="52"/>
                  </a:lnTo>
                  <a:lnTo>
                    <a:pt x="13" y="72"/>
                  </a:lnTo>
                  <a:lnTo>
                    <a:pt x="27" y="87"/>
                  </a:lnTo>
                  <a:lnTo>
                    <a:pt x="27" y="96"/>
                  </a:lnTo>
                  <a:lnTo>
                    <a:pt x="12" y="122"/>
                  </a:lnTo>
                  <a:lnTo>
                    <a:pt x="1" y="131"/>
                  </a:lnTo>
                  <a:lnTo>
                    <a:pt x="8" y="170"/>
                  </a:lnTo>
                  <a:lnTo>
                    <a:pt x="0" y="225"/>
                  </a:lnTo>
                  <a:lnTo>
                    <a:pt x="14" y="286"/>
                  </a:lnTo>
                  <a:lnTo>
                    <a:pt x="12" y="305"/>
                  </a:lnTo>
                  <a:lnTo>
                    <a:pt x="24" y="316"/>
                  </a:lnTo>
                  <a:lnTo>
                    <a:pt x="117" y="284"/>
                  </a:lnTo>
                  <a:lnTo>
                    <a:pt x="127" y="269"/>
                  </a:lnTo>
                  <a:lnTo>
                    <a:pt x="141" y="256"/>
                  </a:lnTo>
                  <a:lnTo>
                    <a:pt x="150" y="255"/>
                  </a:lnTo>
                  <a:lnTo>
                    <a:pt x="148" y="231"/>
                  </a:lnTo>
                  <a:close/>
                </a:path>
              </a:pathLst>
            </a:custGeom>
            <a:solidFill>
              <a:schemeClr val="bg1"/>
            </a:solidFill>
            <a:ln w="6350">
              <a:solidFill>
                <a:srgbClr val="969696"/>
              </a:solidFill>
              <a:round/>
              <a:headEnd/>
              <a:tailEnd/>
            </a:ln>
          </p:spPr>
          <p:txBody>
            <a:bodyPr/>
            <a:lstStyle/>
            <a:p>
              <a:endParaRPr lang="en-US"/>
            </a:p>
          </p:txBody>
        </p:sp>
        <p:sp>
          <p:nvSpPr>
            <p:cNvPr id="156" name="Freeform 237"/>
            <p:cNvSpPr>
              <a:spLocks/>
            </p:cNvSpPr>
            <p:nvPr/>
          </p:nvSpPr>
          <p:spPr bwMode="gray">
            <a:xfrm>
              <a:off x="7727591" y="1878805"/>
              <a:ext cx="231588" cy="452930"/>
            </a:xfrm>
            <a:custGeom>
              <a:avLst/>
              <a:gdLst>
                <a:gd name="T0" fmla="*/ 2147483647 w 155"/>
                <a:gd name="T1" fmla="*/ 2147483647 h 290"/>
                <a:gd name="T2" fmla="*/ 2147483647 w 155"/>
                <a:gd name="T3" fmla="*/ 2147483647 h 290"/>
                <a:gd name="T4" fmla="*/ 2147483647 w 155"/>
                <a:gd name="T5" fmla="*/ 2147483647 h 290"/>
                <a:gd name="T6" fmla="*/ 2147483647 w 155"/>
                <a:gd name="T7" fmla="*/ 2147483647 h 290"/>
                <a:gd name="T8" fmla="*/ 2147483647 w 155"/>
                <a:gd name="T9" fmla="*/ 2147483647 h 290"/>
                <a:gd name="T10" fmla="*/ 2147483647 w 155"/>
                <a:gd name="T11" fmla="*/ 2147483647 h 290"/>
                <a:gd name="T12" fmla="*/ 2147483647 w 155"/>
                <a:gd name="T13" fmla="*/ 2147483647 h 290"/>
                <a:gd name="T14" fmla="*/ 2147483647 w 155"/>
                <a:gd name="T15" fmla="*/ 2147483647 h 290"/>
                <a:gd name="T16" fmla="*/ 2147483647 w 155"/>
                <a:gd name="T17" fmla="*/ 2147483647 h 290"/>
                <a:gd name="T18" fmla="*/ 2147483647 w 155"/>
                <a:gd name="T19" fmla="*/ 2147483647 h 290"/>
                <a:gd name="T20" fmla="*/ 2147483647 w 155"/>
                <a:gd name="T21" fmla="*/ 2147483647 h 290"/>
                <a:gd name="T22" fmla="*/ 2147483647 w 155"/>
                <a:gd name="T23" fmla="*/ 0 h 290"/>
                <a:gd name="T24" fmla="*/ 2147483647 w 155"/>
                <a:gd name="T25" fmla="*/ 2147483647 h 290"/>
                <a:gd name="T26" fmla="*/ 0 w 155"/>
                <a:gd name="T27" fmla="*/ 2147483647 h 290"/>
                <a:gd name="T28" fmla="*/ 2147483647 w 155"/>
                <a:gd name="T29" fmla="*/ 2147483647 h 290"/>
                <a:gd name="T30" fmla="*/ 2147483647 w 155"/>
                <a:gd name="T31" fmla="*/ 2147483647 h 290"/>
                <a:gd name="T32" fmla="*/ 2147483647 w 155"/>
                <a:gd name="T33" fmla="*/ 2147483647 h 290"/>
                <a:gd name="T34" fmla="*/ 2147483647 w 155"/>
                <a:gd name="T35" fmla="*/ 2147483647 h 290"/>
                <a:gd name="T36" fmla="*/ 2147483647 w 155"/>
                <a:gd name="T37" fmla="*/ 2147483647 h 290"/>
                <a:gd name="T38" fmla="*/ 2147483647 w 155"/>
                <a:gd name="T39" fmla="*/ 2147483647 h 290"/>
                <a:gd name="T40" fmla="*/ 2147483647 w 155"/>
                <a:gd name="T41" fmla="*/ 2147483647 h 290"/>
                <a:gd name="T42" fmla="*/ 2147483647 w 155"/>
                <a:gd name="T43" fmla="*/ 2147483647 h 290"/>
                <a:gd name="T44" fmla="*/ 2147483647 w 155"/>
                <a:gd name="T45" fmla="*/ 2147483647 h 290"/>
                <a:gd name="T46" fmla="*/ 2147483647 w 155"/>
                <a:gd name="T47" fmla="*/ 2147483647 h 290"/>
                <a:gd name="T48" fmla="*/ 2147483647 w 155"/>
                <a:gd name="T49" fmla="*/ 2147483647 h 290"/>
                <a:gd name="T50" fmla="*/ 2147483647 w 155"/>
                <a:gd name="T51" fmla="*/ 2147483647 h 290"/>
                <a:gd name="T52" fmla="*/ 2147483647 w 155"/>
                <a:gd name="T53" fmla="*/ 2147483647 h 290"/>
                <a:gd name="T54" fmla="*/ 2147483647 w 155"/>
                <a:gd name="T55" fmla="*/ 2147483647 h 290"/>
                <a:gd name="T56" fmla="*/ 2147483647 w 155"/>
                <a:gd name="T57" fmla="*/ 2147483647 h 290"/>
                <a:gd name="T58" fmla="*/ 2147483647 w 155"/>
                <a:gd name="T59" fmla="*/ 2147483647 h 290"/>
                <a:gd name="T60" fmla="*/ 2147483647 w 155"/>
                <a:gd name="T61" fmla="*/ 2147483647 h 29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55"/>
                <a:gd name="T94" fmla="*/ 0 h 290"/>
                <a:gd name="T95" fmla="*/ 155 w 155"/>
                <a:gd name="T96" fmla="*/ 290 h 29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55" h="290">
                  <a:moveTo>
                    <a:pt x="151" y="270"/>
                  </a:moveTo>
                  <a:lnTo>
                    <a:pt x="140" y="258"/>
                  </a:lnTo>
                  <a:lnTo>
                    <a:pt x="142" y="240"/>
                  </a:lnTo>
                  <a:lnTo>
                    <a:pt x="127" y="179"/>
                  </a:lnTo>
                  <a:lnTo>
                    <a:pt x="136" y="125"/>
                  </a:lnTo>
                  <a:lnTo>
                    <a:pt x="129" y="86"/>
                  </a:lnTo>
                  <a:lnTo>
                    <a:pt x="141" y="77"/>
                  </a:lnTo>
                  <a:lnTo>
                    <a:pt x="155" y="51"/>
                  </a:lnTo>
                  <a:lnTo>
                    <a:pt x="155" y="43"/>
                  </a:lnTo>
                  <a:lnTo>
                    <a:pt x="142" y="27"/>
                  </a:lnTo>
                  <a:lnTo>
                    <a:pt x="145" y="7"/>
                  </a:lnTo>
                  <a:lnTo>
                    <a:pt x="141" y="0"/>
                  </a:lnTo>
                  <a:lnTo>
                    <a:pt x="138" y="1"/>
                  </a:lnTo>
                  <a:lnTo>
                    <a:pt x="0" y="48"/>
                  </a:lnTo>
                  <a:lnTo>
                    <a:pt x="6" y="55"/>
                  </a:lnTo>
                  <a:lnTo>
                    <a:pt x="3" y="62"/>
                  </a:lnTo>
                  <a:lnTo>
                    <a:pt x="10" y="69"/>
                  </a:lnTo>
                  <a:lnTo>
                    <a:pt x="12" y="89"/>
                  </a:lnTo>
                  <a:lnTo>
                    <a:pt x="24" y="103"/>
                  </a:lnTo>
                  <a:lnTo>
                    <a:pt x="24" y="114"/>
                  </a:lnTo>
                  <a:lnTo>
                    <a:pt x="29" y="126"/>
                  </a:lnTo>
                  <a:lnTo>
                    <a:pt x="26" y="133"/>
                  </a:lnTo>
                  <a:lnTo>
                    <a:pt x="26" y="150"/>
                  </a:lnTo>
                  <a:lnTo>
                    <a:pt x="44" y="183"/>
                  </a:lnTo>
                  <a:lnTo>
                    <a:pt x="43" y="196"/>
                  </a:lnTo>
                  <a:lnTo>
                    <a:pt x="46" y="202"/>
                  </a:lnTo>
                  <a:lnTo>
                    <a:pt x="52" y="194"/>
                  </a:lnTo>
                  <a:lnTo>
                    <a:pt x="61" y="201"/>
                  </a:lnTo>
                  <a:lnTo>
                    <a:pt x="83" y="282"/>
                  </a:lnTo>
                  <a:lnTo>
                    <a:pt x="89" y="290"/>
                  </a:lnTo>
                  <a:lnTo>
                    <a:pt x="151" y="270"/>
                  </a:lnTo>
                  <a:close/>
                </a:path>
              </a:pathLst>
            </a:custGeom>
            <a:solidFill>
              <a:schemeClr val="bg1"/>
            </a:solidFill>
            <a:ln w="6350">
              <a:solidFill>
                <a:srgbClr val="969696"/>
              </a:solidFill>
              <a:round/>
              <a:headEnd/>
              <a:tailEnd/>
            </a:ln>
          </p:spPr>
          <p:txBody>
            <a:bodyPr/>
            <a:lstStyle/>
            <a:p>
              <a:endParaRPr lang="en-US"/>
            </a:p>
          </p:txBody>
        </p:sp>
        <p:sp>
          <p:nvSpPr>
            <p:cNvPr id="157" name="Freeform 238"/>
            <p:cNvSpPr>
              <a:spLocks/>
            </p:cNvSpPr>
            <p:nvPr/>
          </p:nvSpPr>
          <p:spPr bwMode="gray">
            <a:xfrm>
              <a:off x="7718626" y="2623798"/>
              <a:ext cx="194235" cy="417008"/>
            </a:xfrm>
            <a:custGeom>
              <a:avLst/>
              <a:gdLst>
                <a:gd name="T0" fmla="*/ 2147483647 w 130"/>
                <a:gd name="T1" fmla="*/ 2147483647 h 267"/>
                <a:gd name="T2" fmla="*/ 2147483647 w 130"/>
                <a:gd name="T3" fmla="*/ 2147483647 h 267"/>
                <a:gd name="T4" fmla="*/ 2147483647 w 130"/>
                <a:gd name="T5" fmla="*/ 2147483647 h 267"/>
                <a:gd name="T6" fmla="*/ 2147483647 w 130"/>
                <a:gd name="T7" fmla="*/ 2147483647 h 267"/>
                <a:gd name="T8" fmla="*/ 2147483647 w 130"/>
                <a:gd name="T9" fmla="*/ 2147483647 h 267"/>
                <a:gd name="T10" fmla="*/ 2147483647 w 130"/>
                <a:gd name="T11" fmla="*/ 2147483647 h 267"/>
                <a:gd name="T12" fmla="*/ 2147483647 w 130"/>
                <a:gd name="T13" fmla="*/ 2147483647 h 267"/>
                <a:gd name="T14" fmla="*/ 2147483647 w 130"/>
                <a:gd name="T15" fmla="*/ 2147483647 h 267"/>
                <a:gd name="T16" fmla="*/ 2147483647 w 130"/>
                <a:gd name="T17" fmla="*/ 2147483647 h 267"/>
                <a:gd name="T18" fmla="*/ 2147483647 w 130"/>
                <a:gd name="T19" fmla="*/ 2147483647 h 267"/>
                <a:gd name="T20" fmla="*/ 2147483647 w 130"/>
                <a:gd name="T21" fmla="*/ 2147483647 h 267"/>
                <a:gd name="T22" fmla="*/ 2147483647 w 130"/>
                <a:gd name="T23" fmla="*/ 2147483647 h 267"/>
                <a:gd name="T24" fmla="*/ 2147483647 w 130"/>
                <a:gd name="T25" fmla="*/ 2147483647 h 267"/>
                <a:gd name="T26" fmla="*/ 2147483647 w 130"/>
                <a:gd name="T27" fmla="*/ 2147483647 h 267"/>
                <a:gd name="T28" fmla="*/ 2147483647 w 130"/>
                <a:gd name="T29" fmla="*/ 2147483647 h 267"/>
                <a:gd name="T30" fmla="*/ 2147483647 w 130"/>
                <a:gd name="T31" fmla="*/ 2147483647 h 267"/>
                <a:gd name="T32" fmla="*/ 2147483647 w 130"/>
                <a:gd name="T33" fmla="*/ 2147483647 h 267"/>
                <a:gd name="T34" fmla="*/ 2147483647 w 130"/>
                <a:gd name="T35" fmla="*/ 2147483647 h 267"/>
                <a:gd name="T36" fmla="*/ 2147483647 w 130"/>
                <a:gd name="T37" fmla="*/ 2147483647 h 267"/>
                <a:gd name="T38" fmla="*/ 2147483647 w 130"/>
                <a:gd name="T39" fmla="*/ 2147483647 h 267"/>
                <a:gd name="T40" fmla="*/ 2147483647 w 130"/>
                <a:gd name="T41" fmla="*/ 2147483647 h 267"/>
                <a:gd name="T42" fmla="*/ 2147483647 w 130"/>
                <a:gd name="T43" fmla="*/ 2147483647 h 267"/>
                <a:gd name="T44" fmla="*/ 2147483647 w 130"/>
                <a:gd name="T45" fmla="*/ 2147483647 h 267"/>
                <a:gd name="T46" fmla="*/ 2147483647 w 130"/>
                <a:gd name="T47" fmla="*/ 2147483647 h 267"/>
                <a:gd name="T48" fmla="*/ 2147483647 w 130"/>
                <a:gd name="T49" fmla="*/ 2147483647 h 267"/>
                <a:gd name="T50" fmla="*/ 2147483647 w 130"/>
                <a:gd name="T51" fmla="*/ 2147483647 h 267"/>
                <a:gd name="T52" fmla="*/ 2147483647 w 130"/>
                <a:gd name="T53" fmla="*/ 2147483647 h 267"/>
                <a:gd name="T54" fmla="*/ 2147483647 w 130"/>
                <a:gd name="T55" fmla="*/ 2147483647 h 267"/>
                <a:gd name="T56" fmla="*/ 2147483647 w 130"/>
                <a:gd name="T57" fmla="*/ 2147483647 h 267"/>
                <a:gd name="T58" fmla="*/ 2147483647 w 130"/>
                <a:gd name="T59" fmla="*/ 0 h 267"/>
                <a:gd name="T60" fmla="*/ 2147483647 w 130"/>
                <a:gd name="T61" fmla="*/ 2147483647 h 267"/>
                <a:gd name="T62" fmla="*/ 2147483647 w 130"/>
                <a:gd name="T63" fmla="*/ 2147483647 h 267"/>
                <a:gd name="T64" fmla="*/ 0 w 130"/>
                <a:gd name="T65" fmla="*/ 2147483647 h 267"/>
                <a:gd name="T66" fmla="*/ 2147483647 w 130"/>
                <a:gd name="T67" fmla="*/ 2147483647 h 267"/>
                <a:gd name="T68" fmla="*/ 2147483647 w 130"/>
                <a:gd name="T69" fmla="*/ 2147483647 h 267"/>
                <a:gd name="T70" fmla="*/ 2147483647 w 130"/>
                <a:gd name="T71" fmla="*/ 2147483647 h 267"/>
                <a:gd name="T72" fmla="*/ 2147483647 w 130"/>
                <a:gd name="T73" fmla="*/ 2147483647 h 267"/>
                <a:gd name="T74" fmla="*/ 2147483647 w 130"/>
                <a:gd name="T75" fmla="*/ 2147483647 h 267"/>
                <a:gd name="T76" fmla="*/ 2147483647 w 130"/>
                <a:gd name="T77" fmla="*/ 2147483647 h 267"/>
                <a:gd name="T78" fmla="*/ 2147483647 w 130"/>
                <a:gd name="T79" fmla="*/ 2147483647 h 267"/>
                <a:gd name="T80" fmla="*/ 2147483647 w 130"/>
                <a:gd name="T81" fmla="*/ 2147483647 h 267"/>
                <a:gd name="T82" fmla="*/ 2147483647 w 130"/>
                <a:gd name="T83" fmla="*/ 2147483647 h 267"/>
                <a:gd name="T84" fmla="*/ 2147483647 w 130"/>
                <a:gd name="T85" fmla="*/ 2147483647 h 267"/>
                <a:gd name="T86" fmla="*/ 2147483647 w 130"/>
                <a:gd name="T87" fmla="*/ 2147483647 h 267"/>
                <a:gd name="T88" fmla="*/ 2147483647 w 130"/>
                <a:gd name="T89" fmla="*/ 2147483647 h 267"/>
                <a:gd name="T90" fmla="*/ 2147483647 w 130"/>
                <a:gd name="T91" fmla="*/ 2147483647 h 267"/>
                <a:gd name="T92" fmla="*/ 2147483647 w 130"/>
                <a:gd name="T93" fmla="*/ 2147483647 h 267"/>
                <a:gd name="T94" fmla="*/ 2147483647 w 130"/>
                <a:gd name="T95" fmla="*/ 2147483647 h 267"/>
                <a:gd name="T96" fmla="*/ 2147483647 w 130"/>
                <a:gd name="T97" fmla="*/ 2147483647 h 267"/>
                <a:gd name="T98" fmla="*/ 2147483647 w 130"/>
                <a:gd name="T99" fmla="*/ 2147483647 h 267"/>
                <a:gd name="T100" fmla="*/ 2147483647 w 130"/>
                <a:gd name="T101" fmla="*/ 2147483647 h 267"/>
                <a:gd name="T102" fmla="*/ 2147483647 w 130"/>
                <a:gd name="T103" fmla="*/ 2147483647 h 26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0"/>
                <a:gd name="T157" fmla="*/ 0 h 267"/>
                <a:gd name="T158" fmla="*/ 130 w 130"/>
                <a:gd name="T159" fmla="*/ 267 h 26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0" h="267">
                  <a:moveTo>
                    <a:pt x="13" y="220"/>
                  </a:moveTo>
                  <a:lnTo>
                    <a:pt x="27" y="229"/>
                  </a:lnTo>
                  <a:lnTo>
                    <a:pt x="41" y="239"/>
                  </a:lnTo>
                  <a:lnTo>
                    <a:pt x="54" y="239"/>
                  </a:lnTo>
                  <a:lnTo>
                    <a:pt x="67" y="245"/>
                  </a:lnTo>
                  <a:lnTo>
                    <a:pt x="82" y="242"/>
                  </a:lnTo>
                  <a:lnTo>
                    <a:pt x="89" y="263"/>
                  </a:lnTo>
                  <a:lnTo>
                    <a:pt x="92" y="267"/>
                  </a:lnTo>
                  <a:lnTo>
                    <a:pt x="99" y="251"/>
                  </a:lnTo>
                  <a:lnTo>
                    <a:pt x="107" y="219"/>
                  </a:lnTo>
                  <a:lnTo>
                    <a:pt x="117" y="206"/>
                  </a:lnTo>
                  <a:lnTo>
                    <a:pt x="119" y="193"/>
                  </a:lnTo>
                  <a:lnTo>
                    <a:pt x="117" y="186"/>
                  </a:lnTo>
                  <a:lnTo>
                    <a:pt x="124" y="180"/>
                  </a:lnTo>
                  <a:lnTo>
                    <a:pt x="125" y="175"/>
                  </a:lnTo>
                  <a:lnTo>
                    <a:pt x="122" y="144"/>
                  </a:lnTo>
                  <a:lnTo>
                    <a:pt x="123" y="138"/>
                  </a:lnTo>
                  <a:lnTo>
                    <a:pt x="127" y="138"/>
                  </a:lnTo>
                  <a:lnTo>
                    <a:pt x="130" y="136"/>
                  </a:lnTo>
                  <a:lnTo>
                    <a:pt x="129" y="112"/>
                  </a:lnTo>
                  <a:lnTo>
                    <a:pt x="128" y="104"/>
                  </a:lnTo>
                  <a:lnTo>
                    <a:pt x="124" y="98"/>
                  </a:lnTo>
                  <a:lnTo>
                    <a:pt x="113" y="88"/>
                  </a:lnTo>
                  <a:lnTo>
                    <a:pt x="100" y="86"/>
                  </a:lnTo>
                  <a:lnTo>
                    <a:pt x="98" y="83"/>
                  </a:lnTo>
                  <a:lnTo>
                    <a:pt x="96" y="77"/>
                  </a:lnTo>
                  <a:lnTo>
                    <a:pt x="98" y="62"/>
                  </a:lnTo>
                  <a:lnTo>
                    <a:pt x="101" y="57"/>
                  </a:lnTo>
                  <a:lnTo>
                    <a:pt x="103" y="22"/>
                  </a:lnTo>
                  <a:lnTo>
                    <a:pt x="23" y="0"/>
                  </a:lnTo>
                  <a:lnTo>
                    <a:pt x="16" y="13"/>
                  </a:lnTo>
                  <a:lnTo>
                    <a:pt x="9" y="38"/>
                  </a:lnTo>
                  <a:lnTo>
                    <a:pt x="0" y="52"/>
                  </a:lnTo>
                  <a:lnTo>
                    <a:pt x="9" y="62"/>
                  </a:lnTo>
                  <a:lnTo>
                    <a:pt x="8" y="73"/>
                  </a:lnTo>
                  <a:lnTo>
                    <a:pt x="3" y="79"/>
                  </a:lnTo>
                  <a:lnTo>
                    <a:pt x="4" y="87"/>
                  </a:lnTo>
                  <a:lnTo>
                    <a:pt x="9" y="100"/>
                  </a:lnTo>
                  <a:lnTo>
                    <a:pt x="19" y="99"/>
                  </a:lnTo>
                  <a:lnTo>
                    <a:pt x="25" y="112"/>
                  </a:lnTo>
                  <a:lnTo>
                    <a:pt x="32" y="113"/>
                  </a:lnTo>
                  <a:lnTo>
                    <a:pt x="61" y="133"/>
                  </a:lnTo>
                  <a:lnTo>
                    <a:pt x="40" y="157"/>
                  </a:lnTo>
                  <a:lnTo>
                    <a:pt x="34" y="167"/>
                  </a:lnTo>
                  <a:lnTo>
                    <a:pt x="38" y="172"/>
                  </a:lnTo>
                  <a:lnTo>
                    <a:pt x="35" y="175"/>
                  </a:lnTo>
                  <a:lnTo>
                    <a:pt x="19" y="185"/>
                  </a:lnTo>
                  <a:lnTo>
                    <a:pt x="15" y="191"/>
                  </a:lnTo>
                  <a:lnTo>
                    <a:pt x="12" y="197"/>
                  </a:lnTo>
                  <a:lnTo>
                    <a:pt x="7" y="214"/>
                  </a:lnTo>
                  <a:lnTo>
                    <a:pt x="13" y="220"/>
                  </a:lnTo>
                  <a:close/>
                </a:path>
              </a:pathLst>
            </a:custGeom>
            <a:solidFill>
              <a:schemeClr val="bg1"/>
            </a:solidFill>
            <a:ln w="6350">
              <a:solidFill>
                <a:srgbClr val="969696"/>
              </a:solidFill>
              <a:round/>
              <a:headEnd/>
              <a:tailEnd/>
            </a:ln>
          </p:spPr>
          <p:txBody>
            <a:bodyPr/>
            <a:lstStyle/>
            <a:p>
              <a:endParaRPr lang="en-US"/>
            </a:p>
          </p:txBody>
        </p:sp>
        <p:sp>
          <p:nvSpPr>
            <p:cNvPr id="158" name="Freeform 239"/>
            <p:cNvSpPr>
              <a:spLocks/>
            </p:cNvSpPr>
            <p:nvPr/>
          </p:nvSpPr>
          <p:spPr bwMode="gray">
            <a:xfrm>
              <a:off x="7860567" y="2205227"/>
              <a:ext cx="470648" cy="256140"/>
            </a:xfrm>
            <a:custGeom>
              <a:avLst/>
              <a:gdLst>
                <a:gd name="T0" fmla="*/ 2147483647 w 315"/>
                <a:gd name="T1" fmla="*/ 2147483647 h 164"/>
                <a:gd name="T2" fmla="*/ 2147483647 w 315"/>
                <a:gd name="T3" fmla="*/ 2147483647 h 164"/>
                <a:gd name="T4" fmla="*/ 0 w 315"/>
                <a:gd name="T5" fmla="*/ 2147483647 h 164"/>
                <a:gd name="T6" fmla="*/ 2147483647 w 315"/>
                <a:gd name="T7" fmla="*/ 2147483647 h 164"/>
                <a:gd name="T8" fmla="*/ 2147483647 w 315"/>
                <a:gd name="T9" fmla="*/ 2147483647 h 164"/>
                <a:gd name="T10" fmla="*/ 2147483647 w 315"/>
                <a:gd name="T11" fmla="*/ 2147483647 h 164"/>
                <a:gd name="T12" fmla="*/ 2147483647 w 315"/>
                <a:gd name="T13" fmla="*/ 2147483647 h 164"/>
                <a:gd name="T14" fmla="*/ 2147483647 w 315"/>
                <a:gd name="T15" fmla="*/ 0 h 164"/>
                <a:gd name="T16" fmla="*/ 2147483647 w 315"/>
                <a:gd name="T17" fmla="*/ 2147483647 h 164"/>
                <a:gd name="T18" fmla="*/ 2147483647 w 315"/>
                <a:gd name="T19" fmla="*/ 2147483647 h 164"/>
                <a:gd name="T20" fmla="*/ 2147483647 w 315"/>
                <a:gd name="T21" fmla="*/ 2147483647 h 164"/>
                <a:gd name="T22" fmla="*/ 2147483647 w 315"/>
                <a:gd name="T23" fmla="*/ 2147483647 h 164"/>
                <a:gd name="T24" fmla="*/ 2147483647 w 315"/>
                <a:gd name="T25" fmla="*/ 2147483647 h 164"/>
                <a:gd name="T26" fmla="*/ 2147483647 w 315"/>
                <a:gd name="T27" fmla="*/ 2147483647 h 164"/>
                <a:gd name="T28" fmla="*/ 2147483647 w 315"/>
                <a:gd name="T29" fmla="*/ 2147483647 h 164"/>
                <a:gd name="T30" fmla="*/ 2147483647 w 315"/>
                <a:gd name="T31" fmla="*/ 2147483647 h 164"/>
                <a:gd name="T32" fmla="*/ 2147483647 w 315"/>
                <a:gd name="T33" fmla="*/ 2147483647 h 164"/>
                <a:gd name="T34" fmla="*/ 2147483647 w 315"/>
                <a:gd name="T35" fmla="*/ 2147483647 h 164"/>
                <a:gd name="T36" fmla="*/ 2147483647 w 315"/>
                <a:gd name="T37" fmla="*/ 2147483647 h 164"/>
                <a:gd name="T38" fmla="*/ 2147483647 w 315"/>
                <a:gd name="T39" fmla="*/ 2147483647 h 164"/>
                <a:gd name="T40" fmla="*/ 2147483647 w 315"/>
                <a:gd name="T41" fmla="*/ 2147483647 h 164"/>
                <a:gd name="T42" fmla="*/ 2147483647 w 315"/>
                <a:gd name="T43" fmla="*/ 2147483647 h 164"/>
                <a:gd name="T44" fmla="*/ 2147483647 w 315"/>
                <a:gd name="T45" fmla="*/ 2147483647 h 164"/>
                <a:gd name="T46" fmla="*/ 2147483647 w 315"/>
                <a:gd name="T47" fmla="*/ 2147483647 h 164"/>
                <a:gd name="T48" fmla="*/ 2147483647 w 315"/>
                <a:gd name="T49" fmla="*/ 2147483647 h 164"/>
                <a:gd name="T50" fmla="*/ 2147483647 w 315"/>
                <a:gd name="T51" fmla="*/ 2147483647 h 164"/>
                <a:gd name="T52" fmla="*/ 2147483647 w 315"/>
                <a:gd name="T53" fmla="*/ 2147483647 h 164"/>
                <a:gd name="T54" fmla="*/ 2147483647 w 315"/>
                <a:gd name="T55" fmla="*/ 2147483647 h 164"/>
                <a:gd name="T56" fmla="*/ 2147483647 w 315"/>
                <a:gd name="T57" fmla="*/ 2147483647 h 164"/>
                <a:gd name="T58" fmla="*/ 2147483647 w 315"/>
                <a:gd name="T59" fmla="*/ 2147483647 h 164"/>
                <a:gd name="T60" fmla="*/ 2147483647 w 315"/>
                <a:gd name="T61" fmla="*/ 2147483647 h 164"/>
                <a:gd name="T62" fmla="*/ 2147483647 w 315"/>
                <a:gd name="T63" fmla="*/ 2147483647 h 164"/>
                <a:gd name="T64" fmla="*/ 2147483647 w 315"/>
                <a:gd name="T65" fmla="*/ 2147483647 h 164"/>
                <a:gd name="T66" fmla="*/ 2147483647 w 315"/>
                <a:gd name="T67" fmla="*/ 2147483647 h 164"/>
                <a:gd name="T68" fmla="*/ 2147483647 w 315"/>
                <a:gd name="T69" fmla="*/ 2147483647 h 164"/>
                <a:gd name="T70" fmla="*/ 2147483647 w 315"/>
                <a:gd name="T71" fmla="*/ 2147483647 h 164"/>
                <a:gd name="T72" fmla="*/ 2147483647 w 315"/>
                <a:gd name="T73" fmla="*/ 2147483647 h 164"/>
                <a:gd name="T74" fmla="*/ 2147483647 w 315"/>
                <a:gd name="T75" fmla="*/ 2147483647 h 164"/>
                <a:gd name="T76" fmla="*/ 2147483647 w 315"/>
                <a:gd name="T77" fmla="*/ 2147483647 h 164"/>
                <a:gd name="T78" fmla="*/ 2147483647 w 315"/>
                <a:gd name="T79" fmla="*/ 2147483647 h 164"/>
                <a:gd name="T80" fmla="*/ 2147483647 w 315"/>
                <a:gd name="T81" fmla="*/ 2147483647 h 164"/>
                <a:gd name="T82" fmla="*/ 2147483647 w 315"/>
                <a:gd name="T83" fmla="*/ 2147483647 h 164"/>
                <a:gd name="T84" fmla="*/ 2147483647 w 315"/>
                <a:gd name="T85" fmla="*/ 2147483647 h 164"/>
                <a:gd name="T86" fmla="*/ 2147483647 w 315"/>
                <a:gd name="T87" fmla="*/ 2147483647 h 164"/>
                <a:gd name="T88" fmla="*/ 2147483647 w 315"/>
                <a:gd name="T89" fmla="*/ 2147483647 h 164"/>
                <a:gd name="T90" fmla="*/ 2147483647 w 315"/>
                <a:gd name="T91" fmla="*/ 2147483647 h 164"/>
                <a:gd name="T92" fmla="*/ 2147483647 w 315"/>
                <a:gd name="T93" fmla="*/ 2147483647 h 164"/>
                <a:gd name="T94" fmla="*/ 2147483647 w 315"/>
                <a:gd name="T95" fmla="*/ 2147483647 h 164"/>
                <a:gd name="T96" fmla="*/ 2147483647 w 315"/>
                <a:gd name="T97" fmla="*/ 2147483647 h 164"/>
                <a:gd name="T98" fmla="*/ 2147483647 w 315"/>
                <a:gd name="T99" fmla="*/ 2147483647 h 1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15"/>
                <a:gd name="T151" fmla="*/ 0 h 164"/>
                <a:gd name="T152" fmla="*/ 315 w 315"/>
                <a:gd name="T153" fmla="*/ 164 h 1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15" h="164">
                  <a:moveTo>
                    <a:pt x="6" y="164"/>
                  </a:moveTo>
                  <a:lnTo>
                    <a:pt x="4" y="164"/>
                  </a:lnTo>
                  <a:lnTo>
                    <a:pt x="0" y="81"/>
                  </a:lnTo>
                  <a:lnTo>
                    <a:pt x="64" y="61"/>
                  </a:lnTo>
                  <a:lnTo>
                    <a:pt x="157" y="29"/>
                  </a:lnTo>
                  <a:lnTo>
                    <a:pt x="168" y="14"/>
                  </a:lnTo>
                  <a:lnTo>
                    <a:pt x="181" y="1"/>
                  </a:lnTo>
                  <a:lnTo>
                    <a:pt x="191" y="0"/>
                  </a:lnTo>
                  <a:lnTo>
                    <a:pt x="204" y="16"/>
                  </a:lnTo>
                  <a:lnTo>
                    <a:pt x="217" y="25"/>
                  </a:lnTo>
                  <a:lnTo>
                    <a:pt x="211" y="31"/>
                  </a:lnTo>
                  <a:lnTo>
                    <a:pt x="211" y="45"/>
                  </a:lnTo>
                  <a:lnTo>
                    <a:pt x="205" y="50"/>
                  </a:lnTo>
                  <a:lnTo>
                    <a:pt x="204" y="56"/>
                  </a:lnTo>
                  <a:lnTo>
                    <a:pt x="205" y="64"/>
                  </a:lnTo>
                  <a:lnTo>
                    <a:pt x="208" y="66"/>
                  </a:lnTo>
                  <a:lnTo>
                    <a:pt x="224" y="67"/>
                  </a:lnTo>
                  <a:lnTo>
                    <a:pt x="233" y="74"/>
                  </a:lnTo>
                  <a:lnTo>
                    <a:pt x="241" y="88"/>
                  </a:lnTo>
                  <a:lnTo>
                    <a:pt x="249" y="91"/>
                  </a:lnTo>
                  <a:lnTo>
                    <a:pt x="262" y="106"/>
                  </a:lnTo>
                  <a:lnTo>
                    <a:pt x="278" y="108"/>
                  </a:lnTo>
                  <a:lnTo>
                    <a:pt x="295" y="107"/>
                  </a:lnTo>
                  <a:lnTo>
                    <a:pt x="304" y="100"/>
                  </a:lnTo>
                  <a:lnTo>
                    <a:pt x="304" y="93"/>
                  </a:lnTo>
                  <a:lnTo>
                    <a:pt x="299" y="76"/>
                  </a:lnTo>
                  <a:lnTo>
                    <a:pt x="302" y="74"/>
                  </a:lnTo>
                  <a:lnTo>
                    <a:pt x="305" y="76"/>
                  </a:lnTo>
                  <a:lnTo>
                    <a:pt x="315" y="96"/>
                  </a:lnTo>
                  <a:lnTo>
                    <a:pt x="314" y="101"/>
                  </a:lnTo>
                  <a:lnTo>
                    <a:pt x="300" y="117"/>
                  </a:lnTo>
                  <a:lnTo>
                    <a:pt x="292" y="120"/>
                  </a:lnTo>
                  <a:lnTo>
                    <a:pt x="275" y="133"/>
                  </a:lnTo>
                  <a:lnTo>
                    <a:pt x="268" y="134"/>
                  </a:lnTo>
                  <a:lnTo>
                    <a:pt x="261" y="125"/>
                  </a:lnTo>
                  <a:lnTo>
                    <a:pt x="254" y="126"/>
                  </a:lnTo>
                  <a:lnTo>
                    <a:pt x="238" y="146"/>
                  </a:lnTo>
                  <a:lnTo>
                    <a:pt x="227" y="153"/>
                  </a:lnTo>
                  <a:lnTo>
                    <a:pt x="221" y="153"/>
                  </a:lnTo>
                  <a:lnTo>
                    <a:pt x="214" y="140"/>
                  </a:lnTo>
                  <a:lnTo>
                    <a:pt x="205" y="138"/>
                  </a:lnTo>
                  <a:lnTo>
                    <a:pt x="190" y="133"/>
                  </a:lnTo>
                  <a:lnTo>
                    <a:pt x="187" y="123"/>
                  </a:lnTo>
                  <a:lnTo>
                    <a:pt x="182" y="123"/>
                  </a:lnTo>
                  <a:lnTo>
                    <a:pt x="177" y="108"/>
                  </a:lnTo>
                  <a:lnTo>
                    <a:pt x="143" y="120"/>
                  </a:lnTo>
                  <a:lnTo>
                    <a:pt x="66" y="146"/>
                  </a:lnTo>
                  <a:lnTo>
                    <a:pt x="65" y="151"/>
                  </a:lnTo>
                  <a:lnTo>
                    <a:pt x="60" y="147"/>
                  </a:lnTo>
                  <a:lnTo>
                    <a:pt x="6" y="164"/>
                  </a:lnTo>
                  <a:close/>
                </a:path>
              </a:pathLst>
            </a:custGeom>
            <a:solidFill>
              <a:schemeClr val="bg1"/>
            </a:solidFill>
            <a:ln w="6350">
              <a:solidFill>
                <a:srgbClr val="969696"/>
              </a:solidFill>
              <a:round/>
              <a:headEnd/>
              <a:tailEnd/>
            </a:ln>
          </p:spPr>
          <p:txBody>
            <a:bodyPr/>
            <a:lstStyle/>
            <a:p>
              <a:endParaRPr lang="en-US"/>
            </a:p>
          </p:txBody>
        </p:sp>
        <p:sp>
          <p:nvSpPr>
            <p:cNvPr id="159" name="Freeform 240"/>
            <p:cNvSpPr>
              <a:spLocks/>
            </p:cNvSpPr>
            <p:nvPr/>
          </p:nvSpPr>
          <p:spPr bwMode="gray">
            <a:xfrm>
              <a:off x="8074227" y="2373905"/>
              <a:ext cx="94130" cy="142126"/>
            </a:xfrm>
            <a:custGeom>
              <a:avLst/>
              <a:gdLst>
                <a:gd name="T0" fmla="*/ 2147483647 w 63"/>
                <a:gd name="T1" fmla="*/ 2147483647 h 91"/>
                <a:gd name="T2" fmla="*/ 2147483647 w 63"/>
                <a:gd name="T3" fmla="*/ 2147483647 h 91"/>
                <a:gd name="T4" fmla="*/ 2147483647 w 63"/>
                <a:gd name="T5" fmla="*/ 2147483647 h 91"/>
                <a:gd name="T6" fmla="*/ 2147483647 w 63"/>
                <a:gd name="T7" fmla="*/ 2147483647 h 91"/>
                <a:gd name="T8" fmla="*/ 2147483647 w 63"/>
                <a:gd name="T9" fmla="*/ 2147483647 h 91"/>
                <a:gd name="T10" fmla="*/ 2147483647 w 63"/>
                <a:gd name="T11" fmla="*/ 2147483647 h 91"/>
                <a:gd name="T12" fmla="*/ 2147483647 w 63"/>
                <a:gd name="T13" fmla="*/ 2147483647 h 91"/>
                <a:gd name="T14" fmla="*/ 2147483647 w 63"/>
                <a:gd name="T15" fmla="*/ 2147483647 h 91"/>
                <a:gd name="T16" fmla="*/ 2147483647 w 63"/>
                <a:gd name="T17" fmla="*/ 2147483647 h 91"/>
                <a:gd name="T18" fmla="*/ 2147483647 w 63"/>
                <a:gd name="T19" fmla="*/ 0 h 91"/>
                <a:gd name="T20" fmla="*/ 0 w 63"/>
                <a:gd name="T21" fmla="*/ 2147483647 h 91"/>
                <a:gd name="T22" fmla="*/ 2147483647 w 63"/>
                <a:gd name="T23" fmla="*/ 2147483647 h 91"/>
                <a:gd name="T24" fmla="*/ 2147483647 w 63"/>
                <a:gd name="T25" fmla="*/ 2147483647 h 91"/>
                <a:gd name="T26" fmla="*/ 2147483647 w 63"/>
                <a:gd name="T27" fmla="*/ 2147483647 h 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3"/>
                <a:gd name="T43" fmla="*/ 0 h 91"/>
                <a:gd name="T44" fmla="*/ 63 w 63"/>
                <a:gd name="T45" fmla="*/ 91 h 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3" h="91">
                  <a:moveTo>
                    <a:pt x="23" y="91"/>
                  </a:moveTo>
                  <a:lnTo>
                    <a:pt x="49" y="74"/>
                  </a:lnTo>
                  <a:lnTo>
                    <a:pt x="55" y="69"/>
                  </a:lnTo>
                  <a:lnTo>
                    <a:pt x="60" y="62"/>
                  </a:lnTo>
                  <a:lnTo>
                    <a:pt x="61" y="34"/>
                  </a:lnTo>
                  <a:lnTo>
                    <a:pt x="63" y="30"/>
                  </a:lnTo>
                  <a:lnTo>
                    <a:pt x="47" y="25"/>
                  </a:lnTo>
                  <a:lnTo>
                    <a:pt x="44" y="15"/>
                  </a:lnTo>
                  <a:lnTo>
                    <a:pt x="40" y="16"/>
                  </a:lnTo>
                  <a:lnTo>
                    <a:pt x="34" y="0"/>
                  </a:lnTo>
                  <a:lnTo>
                    <a:pt x="0" y="12"/>
                  </a:lnTo>
                  <a:lnTo>
                    <a:pt x="23" y="79"/>
                  </a:lnTo>
                  <a:lnTo>
                    <a:pt x="21" y="81"/>
                  </a:lnTo>
                  <a:lnTo>
                    <a:pt x="23" y="91"/>
                  </a:lnTo>
                  <a:close/>
                </a:path>
              </a:pathLst>
            </a:custGeom>
            <a:solidFill>
              <a:schemeClr val="bg1"/>
            </a:solidFill>
            <a:ln w="6350">
              <a:solidFill>
                <a:srgbClr val="969696"/>
              </a:solidFill>
              <a:round/>
              <a:headEnd/>
              <a:tailEnd/>
            </a:ln>
          </p:spPr>
          <p:txBody>
            <a:bodyPr/>
            <a:lstStyle/>
            <a:p>
              <a:endParaRPr lang="en-US"/>
            </a:p>
          </p:txBody>
        </p:sp>
        <p:sp>
          <p:nvSpPr>
            <p:cNvPr id="160" name="Freeform 241"/>
            <p:cNvSpPr>
              <a:spLocks/>
            </p:cNvSpPr>
            <p:nvPr/>
          </p:nvSpPr>
          <p:spPr bwMode="gray">
            <a:xfrm>
              <a:off x="7869532" y="2392647"/>
              <a:ext cx="239060" cy="249893"/>
            </a:xfrm>
            <a:custGeom>
              <a:avLst/>
              <a:gdLst>
                <a:gd name="T0" fmla="*/ 2147483647 w 160"/>
                <a:gd name="T1" fmla="*/ 2147483647 h 160"/>
                <a:gd name="T2" fmla="*/ 2147483647 w 160"/>
                <a:gd name="T3" fmla="*/ 2147483647 h 160"/>
                <a:gd name="T4" fmla="*/ 2147483647 w 160"/>
                <a:gd name="T5" fmla="*/ 2147483647 h 160"/>
                <a:gd name="T6" fmla="*/ 2147483647 w 160"/>
                <a:gd name="T7" fmla="*/ 2147483647 h 160"/>
                <a:gd name="T8" fmla="*/ 2147483647 w 160"/>
                <a:gd name="T9" fmla="*/ 2147483647 h 160"/>
                <a:gd name="T10" fmla="*/ 2147483647 w 160"/>
                <a:gd name="T11" fmla="*/ 2147483647 h 160"/>
                <a:gd name="T12" fmla="*/ 2147483647 w 160"/>
                <a:gd name="T13" fmla="*/ 2147483647 h 160"/>
                <a:gd name="T14" fmla="*/ 2147483647 w 160"/>
                <a:gd name="T15" fmla="*/ 2147483647 h 160"/>
                <a:gd name="T16" fmla="*/ 2147483647 w 160"/>
                <a:gd name="T17" fmla="*/ 2147483647 h 160"/>
                <a:gd name="T18" fmla="*/ 2147483647 w 160"/>
                <a:gd name="T19" fmla="*/ 2147483647 h 160"/>
                <a:gd name="T20" fmla="*/ 2147483647 w 160"/>
                <a:gd name="T21" fmla="*/ 2147483647 h 160"/>
                <a:gd name="T22" fmla="*/ 2147483647 w 160"/>
                <a:gd name="T23" fmla="*/ 0 h 160"/>
                <a:gd name="T24" fmla="*/ 2147483647 w 160"/>
                <a:gd name="T25" fmla="*/ 2147483647 h 160"/>
                <a:gd name="T26" fmla="*/ 2147483647 w 160"/>
                <a:gd name="T27" fmla="*/ 2147483647 h 160"/>
                <a:gd name="T28" fmla="*/ 2147483647 w 160"/>
                <a:gd name="T29" fmla="*/ 2147483647 h 160"/>
                <a:gd name="T30" fmla="*/ 0 w 160"/>
                <a:gd name="T31" fmla="*/ 2147483647 h 160"/>
                <a:gd name="T32" fmla="*/ 2147483647 w 160"/>
                <a:gd name="T33" fmla="*/ 2147483647 h 160"/>
                <a:gd name="T34" fmla="*/ 2147483647 w 160"/>
                <a:gd name="T35" fmla="*/ 2147483647 h 160"/>
                <a:gd name="T36" fmla="*/ 2147483647 w 160"/>
                <a:gd name="T37" fmla="*/ 2147483647 h 160"/>
                <a:gd name="T38" fmla="*/ 2147483647 w 160"/>
                <a:gd name="T39" fmla="*/ 2147483647 h 16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0"/>
                <a:gd name="T61" fmla="*/ 0 h 160"/>
                <a:gd name="T62" fmla="*/ 160 w 160"/>
                <a:gd name="T63" fmla="*/ 160 h 16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0" h="160">
                  <a:moveTo>
                    <a:pt x="21" y="160"/>
                  </a:moveTo>
                  <a:lnTo>
                    <a:pt x="37" y="152"/>
                  </a:lnTo>
                  <a:lnTo>
                    <a:pt x="53" y="136"/>
                  </a:lnTo>
                  <a:lnTo>
                    <a:pt x="68" y="127"/>
                  </a:lnTo>
                  <a:lnTo>
                    <a:pt x="72" y="115"/>
                  </a:lnTo>
                  <a:lnTo>
                    <a:pt x="81" y="107"/>
                  </a:lnTo>
                  <a:lnTo>
                    <a:pt x="103" y="104"/>
                  </a:lnTo>
                  <a:lnTo>
                    <a:pt x="120" y="93"/>
                  </a:lnTo>
                  <a:lnTo>
                    <a:pt x="159" y="79"/>
                  </a:lnTo>
                  <a:lnTo>
                    <a:pt x="157" y="69"/>
                  </a:lnTo>
                  <a:lnTo>
                    <a:pt x="160" y="67"/>
                  </a:lnTo>
                  <a:lnTo>
                    <a:pt x="137" y="0"/>
                  </a:lnTo>
                  <a:lnTo>
                    <a:pt x="60" y="26"/>
                  </a:lnTo>
                  <a:lnTo>
                    <a:pt x="59" y="31"/>
                  </a:lnTo>
                  <a:lnTo>
                    <a:pt x="54" y="27"/>
                  </a:lnTo>
                  <a:lnTo>
                    <a:pt x="0" y="44"/>
                  </a:lnTo>
                  <a:lnTo>
                    <a:pt x="19" y="126"/>
                  </a:lnTo>
                  <a:lnTo>
                    <a:pt x="28" y="134"/>
                  </a:lnTo>
                  <a:lnTo>
                    <a:pt x="12" y="153"/>
                  </a:lnTo>
                  <a:lnTo>
                    <a:pt x="21" y="160"/>
                  </a:lnTo>
                  <a:close/>
                </a:path>
              </a:pathLst>
            </a:custGeom>
            <a:solidFill>
              <a:schemeClr val="bg1"/>
            </a:solidFill>
            <a:ln w="6350">
              <a:solidFill>
                <a:srgbClr val="969696"/>
              </a:solidFill>
              <a:round/>
              <a:headEnd/>
              <a:tailEnd/>
            </a:ln>
          </p:spPr>
          <p:txBody>
            <a:bodyPr/>
            <a:lstStyle/>
            <a:p>
              <a:endParaRPr lang="en-US"/>
            </a:p>
          </p:txBody>
        </p:sp>
        <p:sp>
          <p:nvSpPr>
            <p:cNvPr id="161" name="Freeform 242"/>
            <p:cNvSpPr>
              <a:spLocks/>
            </p:cNvSpPr>
            <p:nvPr/>
          </p:nvSpPr>
          <p:spPr bwMode="gray">
            <a:xfrm>
              <a:off x="7219589" y="2948658"/>
              <a:ext cx="632013" cy="301433"/>
            </a:xfrm>
            <a:custGeom>
              <a:avLst/>
              <a:gdLst>
                <a:gd name="T0" fmla="*/ 0 w 423"/>
                <a:gd name="T1" fmla="*/ 2147483647 h 193"/>
                <a:gd name="T2" fmla="*/ 2147483647 w 423"/>
                <a:gd name="T3" fmla="*/ 2147483647 h 193"/>
                <a:gd name="T4" fmla="*/ 2147483647 w 423"/>
                <a:gd name="T5" fmla="*/ 2147483647 h 193"/>
                <a:gd name="T6" fmla="*/ 2147483647 w 423"/>
                <a:gd name="T7" fmla="*/ 2147483647 h 193"/>
                <a:gd name="T8" fmla="*/ 2147483647 w 423"/>
                <a:gd name="T9" fmla="*/ 2147483647 h 193"/>
                <a:gd name="T10" fmla="*/ 2147483647 w 423"/>
                <a:gd name="T11" fmla="*/ 2147483647 h 193"/>
                <a:gd name="T12" fmla="*/ 2147483647 w 423"/>
                <a:gd name="T13" fmla="*/ 2147483647 h 193"/>
                <a:gd name="T14" fmla="*/ 2147483647 w 423"/>
                <a:gd name="T15" fmla="*/ 2147483647 h 193"/>
                <a:gd name="T16" fmla="*/ 2147483647 w 423"/>
                <a:gd name="T17" fmla="*/ 2147483647 h 193"/>
                <a:gd name="T18" fmla="*/ 2147483647 w 423"/>
                <a:gd name="T19" fmla="*/ 2147483647 h 193"/>
                <a:gd name="T20" fmla="*/ 2147483647 w 423"/>
                <a:gd name="T21" fmla="*/ 2147483647 h 193"/>
                <a:gd name="T22" fmla="*/ 2147483647 w 423"/>
                <a:gd name="T23" fmla="*/ 2147483647 h 193"/>
                <a:gd name="T24" fmla="*/ 2147483647 w 423"/>
                <a:gd name="T25" fmla="*/ 2147483647 h 193"/>
                <a:gd name="T26" fmla="*/ 2147483647 w 423"/>
                <a:gd name="T27" fmla="*/ 2147483647 h 193"/>
                <a:gd name="T28" fmla="*/ 2147483647 w 423"/>
                <a:gd name="T29" fmla="*/ 2147483647 h 193"/>
                <a:gd name="T30" fmla="*/ 2147483647 w 423"/>
                <a:gd name="T31" fmla="*/ 2147483647 h 193"/>
                <a:gd name="T32" fmla="*/ 2147483647 w 423"/>
                <a:gd name="T33" fmla="*/ 2147483647 h 193"/>
                <a:gd name="T34" fmla="*/ 2147483647 w 423"/>
                <a:gd name="T35" fmla="*/ 2147483647 h 193"/>
                <a:gd name="T36" fmla="*/ 2147483647 w 423"/>
                <a:gd name="T37" fmla="*/ 2147483647 h 193"/>
                <a:gd name="T38" fmla="*/ 2147483647 w 423"/>
                <a:gd name="T39" fmla="*/ 2147483647 h 193"/>
                <a:gd name="T40" fmla="*/ 2147483647 w 423"/>
                <a:gd name="T41" fmla="*/ 2147483647 h 193"/>
                <a:gd name="T42" fmla="*/ 2147483647 w 423"/>
                <a:gd name="T43" fmla="*/ 2147483647 h 193"/>
                <a:gd name="T44" fmla="*/ 2147483647 w 423"/>
                <a:gd name="T45" fmla="*/ 2147483647 h 193"/>
                <a:gd name="T46" fmla="*/ 2147483647 w 423"/>
                <a:gd name="T47" fmla="*/ 2147483647 h 193"/>
                <a:gd name="T48" fmla="*/ 2147483647 w 423"/>
                <a:gd name="T49" fmla="*/ 2147483647 h 193"/>
                <a:gd name="T50" fmla="*/ 2147483647 w 423"/>
                <a:gd name="T51" fmla="*/ 2147483647 h 193"/>
                <a:gd name="T52" fmla="*/ 2147483647 w 423"/>
                <a:gd name="T53" fmla="*/ 2147483647 h 193"/>
                <a:gd name="T54" fmla="*/ 2147483647 w 423"/>
                <a:gd name="T55" fmla="*/ 2147483647 h 193"/>
                <a:gd name="T56" fmla="*/ 2147483647 w 423"/>
                <a:gd name="T57" fmla="*/ 2147483647 h 193"/>
                <a:gd name="T58" fmla="*/ 2147483647 w 423"/>
                <a:gd name="T59" fmla="*/ 2147483647 h 193"/>
                <a:gd name="T60" fmla="*/ 2147483647 w 423"/>
                <a:gd name="T61" fmla="*/ 2147483647 h 193"/>
                <a:gd name="T62" fmla="*/ 2147483647 w 423"/>
                <a:gd name="T63" fmla="*/ 2147483647 h 193"/>
                <a:gd name="T64" fmla="*/ 2147483647 w 423"/>
                <a:gd name="T65" fmla="*/ 2147483647 h 193"/>
                <a:gd name="T66" fmla="*/ 2147483647 w 423"/>
                <a:gd name="T67" fmla="*/ 2147483647 h 193"/>
                <a:gd name="T68" fmla="*/ 2147483647 w 423"/>
                <a:gd name="T69" fmla="*/ 2147483647 h 193"/>
                <a:gd name="T70" fmla="*/ 2147483647 w 423"/>
                <a:gd name="T71" fmla="*/ 2147483647 h 193"/>
                <a:gd name="T72" fmla="*/ 2147483647 w 423"/>
                <a:gd name="T73" fmla="*/ 2147483647 h 193"/>
                <a:gd name="T74" fmla="*/ 2147483647 w 423"/>
                <a:gd name="T75" fmla="*/ 2147483647 h 193"/>
                <a:gd name="T76" fmla="*/ 2147483647 w 423"/>
                <a:gd name="T77" fmla="*/ 2147483647 h 193"/>
                <a:gd name="T78" fmla="*/ 2147483647 w 423"/>
                <a:gd name="T79" fmla="*/ 2147483647 h 193"/>
                <a:gd name="T80" fmla="*/ 2147483647 w 423"/>
                <a:gd name="T81" fmla="*/ 2147483647 h 193"/>
                <a:gd name="T82" fmla="*/ 2147483647 w 423"/>
                <a:gd name="T83" fmla="*/ 2147483647 h 193"/>
                <a:gd name="T84" fmla="*/ 2147483647 w 423"/>
                <a:gd name="T85" fmla="*/ 2147483647 h 193"/>
                <a:gd name="T86" fmla="*/ 2147483647 w 423"/>
                <a:gd name="T87" fmla="*/ 2147483647 h 193"/>
                <a:gd name="T88" fmla="*/ 2147483647 w 423"/>
                <a:gd name="T89" fmla="*/ 2147483647 h 193"/>
                <a:gd name="T90" fmla="*/ 2147483647 w 423"/>
                <a:gd name="T91" fmla="*/ 2147483647 h 193"/>
                <a:gd name="T92" fmla="*/ 2147483647 w 423"/>
                <a:gd name="T93" fmla="*/ 2147483647 h 193"/>
                <a:gd name="T94" fmla="*/ 2147483647 w 423"/>
                <a:gd name="T95" fmla="*/ 2147483647 h 193"/>
                <a:gd name="T96" fmla="*/ 2147483647 w 423"/>
                <a:gd name="T97" fmla="*/ 2147483647 h 193"/>
                <a:gd name="T98" fmla="*/ 2147483647 w 423"/>
                <a:gd name="T99" fmla="*/ 0 h 19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23"/>
                <a:gd name="T151" fmla="*/ 0 h 193"/>
                <a:gd name="T152" fmla="*/ 423 w 423"/>
                <a:gd name="T153" fmla="*/ 193 h 19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23" h="193">
                  <a:moveTo>
                    <a:pt x="317" y="0"/>
                  </a:moveTo>
                  <a:lnTo>
                    <a:pt x="0" y="81"/>
                  </a:lnTo>
                  <a:lnTo>
                    <a:pt x="13" y="138"/>
                  </a:lnTo>
                  <a:lnTo>
                    <a:pt x="28" y="122"/>
                  </a:lnTo>
                  <a:lnTo>
                    <a:pt x="40" y="102"/>
                  </a:lnTo>
                  <a:lnTo>
                    <a:pt x="44" y="98"/>
                  </a:lnTo>
                  <a:lnTo>
                    <a:pt x="53" y="101"/>
                  </a:lnTo>
                  <a:lnTo>
                    <a:pt x="63" y="84"/>
                  </a:lnTo>
                  <a:lnTo>
                    <a:pt x="64" y="75"/>
                  </a:lnTo>
                  <a:lnTo>
                    <a:pt x="68" y="78"/>
                  </a:lnTo>
                  <a:lnTo>
                    <a:pt x="67" y="82"/>
                  </a:lnTo>
                  <a:lnTo>
                    <a:pt x="84" y="84"/>
                  </a:lnTo>
                  <a:lnTo>
                    <a:pt x="93" y="81"/>
                  </a:lnTo>
                  <a:lnTo>
                    <a:pt x="96" y="78"/>
                  </a:lnTo>
                  <a:lnTo>
                    <a:pt x="93" y="75"/>
                  </a:lnTo>
                  <a:lnTo>
                    <a:pt x="96" y="73"/>
                  </a:lnTo>
                  <a:lnTo>
                    <a:pt x="94" y="70"/>
                  </a:lnTo>
                  <a:lnTo>
                    <a:pt x="107" y="66"/>
                  </a:lnTo>
                  <a:lnTo>
                    <a:pt x="113" y="57"/>
                  </a:lnTo>
                  <a:lnTo>
                    <a:pt x="132" y="63"/>
                  </a:lnTo>
                  <a:lnTo>
                    <a:pt x="144" y="60"/>
                  </a:lnTo>
                  <a:lnTo>
                    <a:pt x="146" y="63"/>
                  </a:lnTo>
                  <a:lnTo>
                    <a:pt x="143" y="65"/>
                  </a:lnTo>
                  <a:lnTo>
                    <a:pt x="146" y="70"/>
                  </a:lnTo>
                  <a:lnTo>
                    <a:pt x="148" y="67"/>
                  </a:lnTo>
                  <a:lnTo>
                    <a:pt x="150" y="71"/>
                  </a:lnTo>
                  <a:lnTo>
                    <a:pt x="154" y="69"/>
                  </a:lnTo>
                  <a:lnTo>
                    <a:pt x="153" y="77"/>
                  </a:lnTo>
                  <a:lnTo>
                    <a:pt x="159" y="79"/>
                  </a:lnTo>
                  <a:lnTo>
                    <a:pt x="162" y="88"/>
                  </a:lnTo>
                  <a:lnTo>
                    <a:pt x="179" y="88"/>
                  </a:lnTo>
                  <a:lnTo>
                    <a:pt x="189" y="93"/>
                  </a:lnTo>
                  <a:lnTo>
                    <a:pt x="187" y="104"/>
                  </a:lnTo>
                  <a:lnTo>
                    <a:pt x="194" y="110"/>
                  </a:lnTo>
                  <a:lnTo>
                    <a:pt x="210" y="110"/>
                  </a:lnTo>
                  <a:lnTo>
                    <a:pt x="216" y="116"/>
                  </a:lnTo>
                  <a:lnTo>
                    <a:pt x="226" y="117"/>
                  </a:lnTo>
                  <a:lnTo>
                    <a:pt x="232" y="110"/>
                  </a:lnTo>
                  <a:lnTo>
                    <a:pt x="246" y="118"/>
                  </a:lnTo>
                  <a:lnTo>
                    <a:pt x="238" y="133"/>
                  </a:lnTo>
                  <a:lnTo>
                    <a:pt x="237" y="132"/>
                  </a:lnTo>
                  <a:lnTo>
                    <a:pt x="239" y="139"/>
                  </a:lnTo>
                  <a:lnTo>
                    <a:pt x="233" y="143"/>
                  </a:lnTo>
                  <a:lnTo>
                    <a:pt x="234" y="156"/>
                  </a:lnTo>
                  <a:lnTo>
                    <a:pt x="235" y="161"/>
                  </a:lnTo>
                  <a:lnTo>
                    <a:pt x="233" y="173"/>
                  </a:lnTo>
                  <a:lnTo>
                    <a:pt x="237" y="175"/>
                  </a:lnTo>
                  <a:lnTo>
                    <a:pt x="251" y="175"/>
                  </a:lnTo>
                  <a:lnTo>
                    <a:pt x="270" y="180"/>
                  </a:lnTo>
                  <a:lnTo>
                    <a:pt x="280" y="177"/>
                  </a:lnTo>
                  <a:lnTo>
                    <a:pt x="287" y="182"/>
                  </a:lnTo>
                  <a:lnTo>
                    <a:pt x="300" y="182"/>
                  </a:lnTo>
                  <a:lnTo>
                    <a:pt x="310" y="189"/>
                  </a:lnTo>
                  <a:lnTo>
                    <a:pt x="323" y="191"/>
                  </a:lnTo>
                  <a:lnTo>
                    <a:pt x="309" y="167"/>
                  </a:lnTo>
                  <a:lnTo>
                    <a:pt x="295" y="160"/>
                  </a:lnTo>
                  <a:lnTo>
                    <a:pt x="303" y="157"/>
                  </a:lnTo>
                  <a:lnTo>
                    <a:pt x="303" y="155"/>
                  </a:lnTo>
                  <a:lnTo>
                    <a:pt x="298" y="146"/>
                  </a:lnTo>
                  <a:lnTo>
                    <a:pt x="289" y="129"/>
                  </a:lnTo>
                  <a:lnTo>
                    <a:pt x="283" y="85"/>
                  </a:lnTo>
                  <a:lnTo>
                    <a:pt x="275" y="74"/>
                  </a:lnTo>
                  <a:lnTo>
                    <a:pt x="286" y="65"/>
                  </a:lnTo>
                  <a:lnTo>
                    <a:pt x="302" y="43"/>
                  </a:lnTo>
                  <a:lnTo>
                    <a:pt x="304" y="30"/>
                  </a:lnTo>
                  <a:lnTo>
                    <a:pt x="308" y="21"/>
                  </a:lnTo>
                  <a:lnTo>
                    <a:pt x="311" y="21"/>
                  </a:lnTo>
                  <a:lnTo>
                    <a:pt x="316" y="23"/>
                  </a:lnTo>
                  <a:lnTo>
                    <a:pt x="318" y="27"/>
                  </a:lnTo>
                  <a:lnTo>
                    <a:pt x="317" y="37"/>
                  </a:lnTo>
                  <a:lnTo>
                    <a:pt x="315" y="43"/>
                  </a:lnTo>
                  <a:lnTo>
                    <a:pt x="308" y="49"/>
                  </a:lnTo>
                  <a:lnTo>
                    <a:pt x="304" y="60"/>
                  </a:lnTo>
                  <a:lnTo>
                    <a:pt x="306" y="68"/>
                  </a:lnTo>
                  <a:lnTo>
                    <a:pt x="312" y="77"/>
                  </a:lnTo>
                  <a:lnTo>
                    <a:pt x="312" y="82"/>
                  </a:lnTo>
                  <a:lnTo>
                    <a:pt x="305" y="98"/>
                  </a:lnTo>
                  <a:lnTo>
                    <a:pt x="308" y="103"/>
                  </a:lnTo>
                  <a:lnTo>
                    <a:pt x="317" y="101"/>
                  </a:lnTo>
                  <a:lnTo>
                    <a:pt x="320" y="103"/>
                  </a:lnTo>
                  <a:lnTo>
                    <a:pt x="323" y="114"/>
                  </a:lnTo>
                  <a:lnTo>
                    <a:pt x="328" y="126"/>
                  </a:lnTo>
                  <a:lnTo>
                    <a:pt x="322" y="133"/>
                  </a:lnTo>
                  <a:lnTo>
                    <a:pt x="319" y="139"/>
                  </a:lnTo>
                  <a:lnTo>
                    <a:pt x="320" y="149"/>
                  </a:lnTo>
                  <a:lnTo>
                    <a:pt x="326" y="158"/>
                  </a:lnTo>
                  <a:lnTo>
                    <a:pt x="338" y="166"/>
                  </a:lnTo>
                  <a:lnTo>
                    <a:pt x="352" y="163"/>
                  </a:lnTo>
                  <a:lnTo>
                    <a:pt x="359" y="165"/>
                  </a:lnTo>
                  <a:lnTo>
                    <a:pt x="372" y="180"/>
                  </a:lnTo>
                  <a:lnTo>
                    <a:pt x="375" y="190"/>
                  </a:lnTo>
                  <a:lnTo>
                    <a:pt x="380" y="193"/>
                  </a:lnTo>
                  <a:lnTo>
                    <a:pt x="418" y="175"/>
                  </a:lnTo>
                  <a:lnTo>
                    <a:pt x="413" y="160"/>
                  </a:lnTo>
                  <a:lnTo>
                    <a:pt x="423" y="138"/>
                  </a:lnTo>
                  <a:lnTo>
                    <a:pt x="422" y="125"/>
                  </a:lnTo>
                  <a:lnTo>
                    <a:pt x="363" y="139"/>
                  </a:lnTo>
                  <a:lnTo>
                    <a:pt x="318" y="0"/>
                  </a:lnTo>
                  <a:lnTo>
                    <a:pt x="317" y="0"/>
                  </a:lnTo>
                  <a:close/>
                </a:path>
              </a:pathLst>
            </a:custGeom>
            <a:solidFill>
              <a:schemeClr val="bg1"/>
            </a:solidFill>
            <a:ln w="6350">
              <a:solidFill>
                <a:srgbClr val="969696"/>
              </a:solidFill>
              <a:round/>
              <a:headEnd/>
              <a:tailEnd/>
            </a:ln>
          </p:spPr>
          <p:txBody>
            <a:bodyPr/>
            <a:lstStyle/>
            <a:p>
              <a:endParaRPr lang="en-US"/>
            </a:p>
          </p:txBody>
        </p:sp>
        <p:sp>
          <p:nvSpPr>
            <p:cNvPr id="162" name="Freeform 243"/>
            <p:cNvSpPr>
              <a:spLocks/>
            </p:cNvSpPr>
            <p:nvPr/>
          </p:nvSpPr>
          <p:spPr bwMode="gray">
            <a:xfrm>
              <a:off x="7557260" y="3120459"/>
              <a:ext cx="28388" cy="34359"/>
            </a:xfrm>
            <a:custGeom>
              <a:avLst/>
              <a:gdLst>
                <a:gd name="T0" fmla="*/ 2147483647 w 19"/>
                <a:gd name="T1" fmla="*/ 2147483647 h 22"/>
                <a:gd name="T2" fmla="*/ 2147483647 w 19"/>
                <a:gd name="T3" fmla="*/ 2147483647 h 22"/>
                <a:gd name="T4" fmla="*/ 2147483647 w 19"/>
                <a:gd name="T5" fmla="*/ 2147483647 h 22"/>
                <a:gd name="T6" fmla="*/ 2147483647 w 19"/>
                <a:gd name="T7" fmla="*/ 2147483647 h 22"/>
                <a:gd name="T8" fmla="*/ 0 w 19"/>
                <a:gd name="T9" fmla="*/ 2147483647 h 22"/>
                <a:gd name="T10" fmla="*/ 2147483647 w 19"/>
                <a:gd name="T11" fmla="*/ 0 h 22"/>
                <a:gd name="T12" fmla="*/ 2147483647 w 19"/>
                <a:gd name="T13" fmla="*/ 2147483647 h 22"/>
                <a:gd name="T14" fmla="*/ 2147483647 w 19"/>
                <a:gd name="T15" fmla="*/ 2147483647 h 22"/>
                <a:gd name="T16" fmla="*/ 2147483647 w 19"/>
                <a:gd name="T17" fmla="*/ 2147483647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22"/>
                <a:gd name="T29" fmla="*/ 19 w 19"/>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22">
                  <a:moveTo>
                    <a:pt x="10" y="21"/>
                  </a:moveTo>
                  <a:lnTo>
                    <a:pt x="9" y="15"/>
                  </a:lnTo>
                  <a:lnTo>
                    <a:pt x="5" y="10"/>
                  </a:lnTo>
                  <a:lnTo>
                    <a:pt x="6" y="10"/>
                  </a:lnTo>
                  <a:lnTo>
                    <a:pt x="0" y="7"/>
                  </a:lnTo>
                  <a:lnTo>
                    <a:pt x="5" y="0"/>
                  </a:lnTo>
                  <a:lnTo>
                    <a:pt x="19" y="8"/>
                  </a:lnTo>
                  <a:lnTo>
                    <a:pt x="11" y="22"/>
                  </a:lnTo>
                  <a:lnTo>
                    <a:pt x="10" y="21"/>
                  </a:lnTo>
                  <a:close/>
                </a:path>
              </a:pathLst>
            </a:custGeom>
            <a:solidFill>
              <a:srgbClr val="006A3A"/>
            </a:solidFill>
            <a:ln w="6350">
              <a:solidFill>
                <a:srgbClr val="969696"/>
              </a:solidFill>
              <a:round/>
              <a:headEnd/>
              <a:tailEnd/>
            </a:ln>
          </p:spPr>
          <p:txBody>
            <a:bodyPr/>
            <a:lstStyle/>
            <a:p>
              <a:endParaRPr lang="en-US"/>
            </a:p>
          </p:txBody>
        </p:sp>
        <p:grpSp>
          <p:nvGrpSpPr>
            <p:cNvPr id="163" name="Group 244"/>
            <p:cNvGrpSpPr>
              <a:grpSpLocks/>
            </p:cNvGrpSpPr>
            <p:nvPr/>
          </p:nvGrpSpPr>
          <p:grpSpPr bwMode="auto">
            <a:xfrm>
              <a:off x="7557260" y="3120459"/>
              <a:ext cx="28388" cy="34359"/>
              <a:chOff x="4698" y="1836"/>
              <a:chExt cx="19" cy="22"/>
            </a:xfrm>
          </p:grpSpPr>
          <p:sp>
            <p:nvSpPr>
              <p:cNvPr id="394" name="Freeform 245"/>
              <p:cNvSpPr>
                <a:spLocks/>
              </p:cNvSpPr>
              <p:nvPr/>
            </p:nvSpPr>
            <p:spPr bwMode="gray">
              <a:xfrm>
                <a:off x="4698" y="1836"/>
                <a:ext cx="19" cy="22"/>
              </a:xfrm>
              <a:custGeom>
                <a:avLst/>
                <a:gdLst>
                  <a:gd name="T0" fmla="*/ 10 w 19"/>
                  <a:gd name="T1" fmla="*/ 21 h 22"/>
                  <a:gd name="T2" fmla="*/ 9 w 19"/>
                  <a:gd name="T3" fmla="*/ 15 h 22"/>
                  <a:gd name="T4" fmla="*/ 5 w 19"/>
                  <a:gd name="T5" fmla="*/ 10 h 22"/>
                  <a:gd name="T6" fmla="*/ 6 w 19"/>
                  <a:gd name="T7" fmla="*/ 10 h 22"/>
                  <a:gd name="T8" fmla="*/ 0 w 19"/>
                  <a:gd name="T9" fmla="*/ 7 h 22"/>
                  <a:gd name="T10" fmla="*/ 5 w 19"/>
                  <a:gd name="T11" fmla="*/ 0 h 22"/>
                  <a:gd name="T12" fmla="*/ 19 w 19"/>
                  <a:gd name="T13" fmla="*/ 8 h 22"/>
                  <a:gd name="T14" fmla="*/ 11 w 19"/>
                  <a:gd name="T15" fmla="*/ 22 h 22"/>
                  <a:gd name="T16" fmla="*/ 10 w 19"/>
                  <a:gd name="T17" fmla="*/ 21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22"/>
                  <a:gd name="T29" fmla="*/ 19 w 19"/>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22">
                    <a:moveTo>
                      <a:pt x="10" y="21"/>
                    </a:moveTo>
                    <a:lnTo>
                      <a:pt x="9" y="15"/>
                    </a:lnTo>
                    <a:lnTo>
                      <a:pt x="5" y="10"/>
                    </a:lnTo>
                    <a:lnTo>
                      <a:pt x="6" y="10"/>
                    </a:lnTo>
                    <a:lnTo>
                      <a:pt x="0" y="7"/>
                    </a:lnTo>
                    <a:lnTo>
                      <a:pt x="5" y="0"/>
                    </a:lnTo>
                    <a:lnTo>
                      <a:pt x="19" y="8"/>
                    </a:lnTo>
                    <a:lnTo>
                      <a:pt x="11" y="22"/>
                    </a:lnTo>
                    <a:lnTo>
                      <a:pt x="10" y="21"/>
                    </a:lnTo>
                    <a:close/>
                  </a:path>
                </a:pathLst>
              </a:custGeom>
              <a:solidFill>
                <a:srgbClr val="006A3A"/>
              </a:solidFill>
              <a:ln w="9525">
                <a:noFill/>
                <a:round/>
                <a:headEnd/>
                <a:tailEnd/>
              </a:ln>
            </p:spPr>
            <p:txBody>
              <a:bodyPr/>
              <a:lstStyle/>
              <a:p>
                <a:endParaRPr lang="en-US"/>
              </a:p>
            </p:txBody>
          </p:sp>
          <p:sp>
            <p:nvSpPr>
              <p:cNvPr id="395" name="Freeform 246"/>
              <p:cNvSpPr>
                <a:spLocks/>
              </p:cNvSpPr>
              <p:nvPr/>
            </p:nvSpPr>
            <p:spPr bwMode="gray">
              <a:xfrm>
                <a:off x="4698" y="1836"/>
                <a:ext cx="19" cy="22"/>
              </a:xfrm>
              <a:custGeom>
                <a:avLst/>
                <a:gdLst>
                  <a:gd name="T0" fmla="*/ 10 w 19"/>
                  <a:gd name="T1" fmla="*/ 21 h 22"/>
                  <a:gd name="T2" fmla="*/ 9 w 19"/>
                  <a:gd name="T3" fmla="*/ 15 h 22"/>
                  <a:gd name="T4" fmla="*/ 5 w 19"/>
                  <a:gd name="T5" fmla="*/ 10 h 22"/>
                  <a:gd name="T6" fmla="*/ 6 w 19"/>
                  <a:gd name="T7" fmla="*/ 10 h 22"/>
                  <a:gd name="T8" fmla="*/ 0 w 19"/>
                  <a:gd name="T9" fmla="*/ 7 h 22"/>
                  <a:gd name="T10" fmla="*/ 5 w 19"/>
                  <a:gd name="T11" fmla="*/ 0 h 22"/>
                  <a:gd name="T12" fmla="*/ 19 w 19"/>
                  <a:gd name="T13" fmla="*/ 8 h 22"/>
                  <a:gd name="T14" fmla="*/ 11 w 19"/>
                  <a:gd name="T15" fmla="*/ 22 h 22"/>
                  <a:gd name="T16" fmla="*/ 10 w 19"/>
                  <a:gd name="T17" fmla="*/ 21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22"/>
                  <a:gd name="T29" fmla="*/ 19 w 19"/>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22">
                    <a:moveTo>
                      <a:pt x="10" y="21"/>
                    </a:moveTo>
                    <a:lnTo>
                      <a:pt x="9" y="15"/>
                    </a:lnTo>
                    <a:lnTo>
                      <a:pt x="5" y="10"/>
                    </a:lnTo>
                    <a:lnTo>
                      <a:pt x="6" y="10"/>
                    </a:lnTo>
                    <a:lnTo>
                      <a:pt x="0" y="7"/>
                    </a:lnTo>
                    <a:lnTo>
                      <a:pt x="5" y="0"/>
                    </a:lnTo>
                    <a:lnTo>
                      <a:pt x="19" y="8"/>
                    </a:lnTo>
                    <a:lnTo>
                      <a:pt x="11" y="22"/>
                    </a:lnTo>
                    <a:lnTo>
                      <a:pt x="10" y="21"/>
                    </a:lnTo>
                  </a:path>
                </a:pathLst>
              </a:custGeom>
              <a:noFill/>
              <a:ln w="6350">
                <a:solidFill>
                  <a:srgbClr val="969696"/>
                </a:solidFill>
                <a:round/>
                <a:headEnd/>
                <a:tailEnd/>
              </a:ln>
            </p:spPr>
            <p:txBody>
              <a:bodyPr/>
              <a:lstStyle/>
              <a:p>
                <a:endParaRPr lang="en-US"/>
              </a:p>
            </p:txBody>
          </p:sp>
        </p:grpSp>
        <p:sp>
          <p:nvSpPr>
            <p:cNvPr id="164" name="Freeform 247"/>
            <p:cNvSpPr>
              <a:spLocks/>
            </p:cNvSpPr>
            <p:nvPr/>
          </p:nvSpPr>
          <p:spPr bwMode="gray">
            <a:xfrm>
              <a:off x="6861000" y="2943973"/>
              <a:ext cx="599143" cy="629417"/>
            </a:xfrm>
            <a:custGeom>
              <a:avLst/>
              <a:gdLst>
                <a:gd name="T0" fmla="*/ 2147483647 w 401"/>
                <a:gd name="T1" fmla="*/ 2147483647 h 403"/>
                <a:gd name="T2" fmla="*/ 2147483647 w 401"/>
                <a:gd name="T3" fmla="*/ 2147483647 h 403"/>
                <a:gd name="T4" fmla="*/ 2147483647 w 401"/>
                <a:gd name="T5" fmla="*/ 2147483647 h 403"/>
                <a:gd name="T6" fmla="*/ 2147483647 w 401"/>
                <a:gd name="T7" fmla="*/ 2147483647 h 403"/>
                <a:gd name="T8" fmla="*/ 2147483647 w 401"/>
                <a:gd name="T9" fmla="*/ 2147483647 h 403"/>
                <a:gd name="T10" fmla="*/ 2147483647 w 401"/>
                <a:gd name="T11" fmla="*/ 2147483647 h 403"/>
                <a:gd name="T12" fmla="*/ 2147483647 w 401"/>
                <a:gd name="T13" fmla="*/ 2147483647 h 403"/>
                <a:gd name="T14" fmla="*/ 2147483647 w 401"/>
                <a:gd name="T15" fmla="*/ 2147483647 h 403"/>
                <a:gd name="T16" fmla="*/ 2147483647 w 401"/>
                <a:gd name="T17" fmla="*/ 2147483647 h 403"/>
                <a:gd name="T18" fmla="*/ 2147483647 w 401"/>
                <a:gd name="T19" fmla="*/ 2147483647 h 403"/>
                <a:gd name="T20" fmla="*/ 2147483647 w 401"/>
                <a:gd name="T21" fmla="*/ 2147483647 h 403"/>
                <a:gd name="T22" fmla="*/ 2147483647 w 401"/>
                <a:gd name="T23" fmla="*/ 2147483647 h 403"/>
                <a:gd name="T24" fmla="*/ 2147483647 w 401"/>
                <a:gd name="T25" fmla="*/ 2147483647 h 403"/>
                <a:gd name="T26" fmla="*/ 2147483647 w 401"/>
                <a:gd name="T27" fmla="*/ 2147483647 h 403"/>
                <a:gd name="T28" fmla="*/ 2147483647 w 401"/>
                <a:gd name="T29" fmla="*/ 2147483647 h 403"/>
                <a:gd name="T30" fmla="*/ 2147483647 w 401"/>
                <a:gd name="T31" fmla="*/ 2147483647 h 403"/>
                <a:gd name="T32" fmla="*/ 2147483647 w 401"/>
                <a:gd name="T33" fmla="*/ 2147483647 h 403"/>
                <a:gd name="T34" fmla="*/ 2147483647 w 401"/>
                <a:gd name="T35" fmla="*/ 2147483647 h 403"/>
                <a:gd name="T36" fmla="*/ 2147483647 w 401"/>
                <a:gd name="T37" fmla="*/ 2147483647 h 403"/>
                <a:gd name="T38" fmla="*/ 2147483647 w 401"/>
                <a:gd name="T39" fmla="*/ 2147483647 h 403"/>
                <a:gd name="T40" fmla="*/ 2147483647 w 401"/>
                <a:gd name="T41" fmla="*/ 2147483647 h 403"/>
                <a:gd name="T42" fmla="*/ 2147483647 w 401"/>
                <a:gd name="T43" fmla="*/ 2147483647 h 403"/>
                <a:gd name="T44" fmla="*/ 2147483647 w 401"/>
                <a:gd name="T45" fmla="*/ 2147483647 h 403"/>
                <a:gd name="T46" fmla="*/ 2147483647 w 401"/>
                <a:gd name="T47" fmla="*/ 2147483647 h 403"/>
                <a:gd name="T48" fmla="*/ 2147483647 w 401"/>
                <a:gd name="T49" fmla="*/ 2147483647 h 403"/>
                <a:gd name="T50" fmla="*/ 2147483647 w 401"/>
                <a:gd name="T51" fmla="*/ 2147483647 h 403"/>
                <a:gd name="T52" fmla="*/ 2147483647 w 401"/>
                <a:gd name="T53" fmla="*/ 2147483647 h 403"/>
                <a:gd name="T54" fmla="*/ 2147483647 w 401"/>
                <a:gd name="T55" fmla="*/ 2147483647 h 403"/>
                <a:gd name="T56" fmla="*/ 2147483647 w 401"/>
                <a:gd name="T57" fmla="*/ 2147483647 h 403"/>
                <a:gd name="T58" fmla="*/ 2147483647 w 401"/>
                <a:gd name="T59" fmla="*/ 2147483647 h 403"/>
                <a:gd name="T60" fmla="*/ 2147483647 w 401"/>
                <a:gd name="T61" fmla="*/ 2147483647 h 403"/>
                <a:gd name="T62" fmla="*/ 2147483647 w 401"/>
                <a:gd name="T63" fmla="*/ 2147483647 h 403"/>
                <a:gd name="T64" fmla="*/ 2147483647 w 401"/>
                <a:gd name="T65" fmla="*/ 2147483647 h 403"/>
                <a:gd name="T66" fmla="*/ 2147483647 w 401"/>
                <a:gd name="T67" fmla="*/ 2147483647 h 403"/>
                <a:gd name="T68" fmla="*/ 2147483647 w 401"/>
                <a:gd name="T69" fmla="*/ 2147483647 h 403"/>
                <a:gd name="T70" fmla="*/ 2147483647 w 401"/>
                <a:gd name="T71" fmla="*/ 2147483647 h 403"/>
                <a:gd name="T72" fmla="*/ 2147483647 w 401"/>
                <a:gd name="T73" fmla="*/ 2147483647 h 403"/>
                <a:gd name="T74" fmla="*/ 2147483647 w 401"/>
                <a:gd name="T75" fmla="*/ 2147483647 h 403"/>
                <a:gd name="T76" fmla="*/ 2147483647 w 401"/>
                <a:gd name="T77" fmla="*/ 2147483647 h 403"/>
                <a:gd name="T78" fmla="*/ 2147483647 w 401"/>
                <a:gd name="T79" fmla="*/ 2147483647 h 403"/>
                <a:gd name="T80" fmla="*/ 2147483647 w 401"/>
                <a:gd name="T81" fmla="*/ 2147483647 h 403"/>
                <a:gd name="T82" fmla="*/ 2147483647 w 401"/>
                <a:gd name="T83" fmla="*/ 2147483647 h 403"/>
                <a:gd name="T84" fmla="*/ 2147483647 w 401"/>
                <a:gd name="T85" fmla="*/ 2147483647 h 403"/>
                <a:gd name="T86" fmla="*/ 2147483647 w 401"/>
                <a:gd name="T87" fmla="*/ 2147483647 h 403"/>
                <a:gd name="T88" fmla="*/ 2147483647 w 401"/>
                <a:gd name="T89" fmla="*/ 2147483647 h 403"/>
                <a:gd name="T90" fmla="*/ 2147483647 w 401"/>
                <a:gd name="T91" fmla="*/ 2147483647 h 403"/>
                <a:gd name="T92" fmla="*/ 2147483647 w 401"/>
                <a:gd name="T93" fmla="*/ 2147483647 h 403"/>
                <a:gd name="T94" fmla="*/ 2147483647 w 401"/>
                <a:gd name="T95" fmla="*/ 2147483647 h 403"/>
                <a:gd name="T96" fmla="*/ 2147483647 w 401"/>
                <a:gd name="T97" fmla="*/ 2147483647 h 403"/>
                <a:gd name="T98" fmla="*/ 2147483647 w 401"/>
                <a:gd name="T99" fmla="*/ 2147483647 h 403"/>
                <a:gd name="T100" fmla="*/ 2147483647 w 401"/>
                <a:gd name="T101" fmla="*/ 2147483647 h 403"/>
                <a:gd name="T102" fmla="*/ 2147483647 w 401"/>
                <a:gd name="T103" fmla="*/ 2147483647 h 403"/>
                <a:gd name="T104" fmla="*/ 2147483647 w 401"/>
                <a:gd name="T105" fmla="*/ 2147483647 h 403"/>
                <a:gd name="T106" fmla="*/ 2147483647 w 401"/>
                <a:gd name="T107" fmla="*/ 2147483647 h 403"/>
                <a:gd name="T108" fmla="*/ 2147483647 w 401"/>
                <a:gd name="T109" fmla="*/ 2147483647 h 403"/>
                <a:gd name="T110" fmla="*/ 0 w 401"/>
                <a:gd name="T111" fmla="*/ 2147483647 h 40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01"/>
                <a:gd name="T169" fmla="*/ 0 h 403"/>
                <a:gd name="T170" fmla="*/ 401 w 401"/>
                <a:gd name="T171" fmla="*/ 403 h 40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01" h="403">
                  <a:moveTo>
                    <a:pt x="0" y="286"/>
                  </a:moveTo>
                  <a:lnTo>
                    <a:pt x="23" y="278"/>
                  </a:lnTo>
                  <a:lnTo>
                    <a:pt x="24" y="261"/>
                  </a:lnTo>
                  <a:lnTo>
                    <a:pt x="31" y="257"/>
                  </a:lnTo>
                  <a:lnTo>
                    <a:pt x="25" y="238"/>
                  </a:lnTo>
                  <a:lnTo>
                    <a:pt x="35" y="210"/>
                  </a:lnTo>
                  <a:lnTo>
                    <a:pt x="44" y="210"/>
                  </a:lnTo>
                  <a:lnTo>
                    <a:pt x="48" y="221"/>
                  </a:lnTo>
                  <a:lnTo>
                    <a:pt x="55" y="213"/>
                  </a:lnTo>
                  <a:lnTo>
                    <a:pt x="61" y="214"/>
                  </a:lnTo>
                  <a:lnTo>
                    <a:pt x="53" y="198"/>
                  </a:lnTo>
                  <a:lnTo>
                    <a:pt x="58" y="195"/>
                  </a:lnTo>
                  <a:lnTo>
                    <a:pt x="56" y="186"/>
                  </a:lnTo>
                  <a:lnTo>
                    <a:pt x="60" y="174"/>
                  </a:lnTo>
                  <a:lnTo>
                    <a:pt x="69" y="171"/>
                  </a:lnTo>
                  <a:lnTo>
                    <a:pt x="77" y="155"/>
                  </a:lnTo>
                  <a:lnTo>
                    <a:pt x="86" y="160"/>
                  </a:lnTo>
                  <a:lnTo>
                    <a:pt x="98" y="153"/>
                  </a:lnTo>
                  <a:lnTo>
                    <a:pt x="122" y="120"/>
                  </a:lnTo>
                  <a:lnTo>
                    <a:pt x="124" y="109"/>
                  </a:lnTo>
                  <a:lnTo>
                    <a:pt x="118" y="105"/>
                  </a:lnTo>
                  <a:lnTo>
                    <a:pt x="123" y="92"/>
                  </a:lnTo>
                  <a:lnTo>
                    <a:pt x="121" y="86"/>
                  </a:lnTo>
                  <a:lnTo>
                    <a:pt x="125" y="85"/>
                  </a:lnTo>
                  <a:lnTo>
                    <a:pt x="123" y="66"/>
                  </a:lnTo>
                  <a:lnTo>
                    <a:pt x="129" y="39"/>
                  </a:lnTo>
                  <a:lnTo>
                    <a:pt x="125" y="29"/>
                  </a:lnTo>
                  <a:lnTo>
                    <a:pt x="125" y="21"/>
                  </a:lnTo>
                  <a:lnTo>
                    <a:pt x="115" y="10"/>
                  </a:lnTo>
                  <a:lnTo>
                    <a:pt x="117" y="5"/>
                  </a:lnTo>
                  <a:lnTo>
                    <a:pt x="128" y="0"/>
                  </a:lnTo>
                  <a:lnTo>
                    <a:pt x="151" y="102"/>
                  </a:lnTo>
                  <a:lnTo>
                    <a:pt x="240" y="83"/>
                  </a:lnTo>
                  <a:lnTo>
                    <a:pt x="253" y="140"/>
                  </a:lnTo>
                  <a:lnTo>
                    <a:pt x="268" y="125"/>
                  </a:lnTo>
                  <a:lnTo>
                    <a:pt x="279" y="104"/>
                  </a:lnTo>
                  <a:lnTo>
                    <a:pt x="284" y="100"/>
                  </a:lnTo>
                  <a:lnTo>
                    <a:pt x="293" y="102"/>
                  </a:lnTo>
                  <a:lnTo>
                    <a:pt x="302" y="86"/>
                  </a:lnTo>
                  <a:lnTo>
                    <a:pt x="304" y="77"/>
                  </a:lnTo>
                  <a:lnTo>
                    <a:pt x="307" y="80"/>
                  </a:lnTo>
                  <a:lnTo>
                    <a:pt x="307" y="85"/>
                  </a:lnTo>
                  <a:lnTo>
                    <a:pt x="324" y="86"/>
                  </a:lnTo>
                  <a:lnTo>
                    <a:pt x="332" y="84"/>
                  </a:lnTo>
                  <a:lnTo>
                    <a:pt x="335" y="81"/>
                  </a:lnTo>
                  <a:lnTo>
                    <a:pt x="332" y="78"/>
                  </a:lnTo>
                  <a:lnTo>
                    <a:pt x="336" y="75"/>
                  </a:lnTo>
                  <a:lnTo>
                    <a:pt x="333" y="72"/>
                  </a:lnTo>
                  <a:lnTo>
                    <a:pt x="346" y="69"/>
                  </a:lnTo>
                  <a:lnTo>
                    <a:pt x="352" y="59"/>
                  </a:lnTo>
                  <a:lnTo>
                    <a:pt x="372" y="66"/>
                  </a:lnTo>
                  <a:lnTo>
                    <a:pt x="384" y="62"/>
                  </a:lnTo>
                  <a:lnTo>
                    <a:pt x="386" y="66"/>
                  </a:lnTo>
                  <a:lnTo>
                    <a:pt x="382" y="68"/>
                  </a:lnTo>
                  <a:lnTo>
                    <a:pt x="385" y="72"/>
                  </a:lnTo>
                  <a:lnTo>
                    <a:pt x="388" y="69"/>
                  </a:lnTo>
                  <a:lnTo>
                    <a:pt x="388" y="73"/>
                  </a:lnTo>
                  <a:lnTo>
                    <a:pt x="394" y="72"/>
                  </a:lnTo>
                  <a:lnTo>
                    <a:pt x="392" y="80"/>
                  </a:lnTo>
                  <a:lnTo>
                    <a:pt x="398" y="81"/>
                  </a:lnTo>
                  <a:lnTo>
                    <a:pt x="401" y="90"/>
                  </a:lnTo>
                  <a:lnTo>
                    <a:pt x="398" y="113"/>
                  </a:lnTo>
                  <a:lnTo>
                    <a:pt x="347" y="89"/>
                  </a:lnTo>
                  <a:lnTo>
                    <a:pt x="347" y="124"/>
                  </a:lnTo>
                  <a:lnTo>
                    <a:pt x="336" y="148"/>
                  </a:lnTo>
                  <a:lnTo>
                    <a:pt x="329" y="157"/>
                  </a:lnTo>
                  <a:lnTo>
                    <a:pt x="325" y="156"/>
                  </a:lnTo>
                  <a:lnTo>
                    <a:pt x="318" y="176"/>
                  </a:lnTo>
                  <a:lnTo>
                    <a:pt x="305" y="170"/>
                  </a:lnTo>
                  <a:lnTo>
                    <a:pt x="290" y="223"/>
                  </a:lnTo>
                  <a:lnTo>
                    <a:pt x="270" y="221"/>
                  </a:lnTo>
                  <a:lnTo>
                    <a:pt x="264" y="213"/>
                  </a:lnTo>
                  <a:lnTo>
                    <a:pt x="254" y="212"/>
                  </a:lnTo>
                  <a:lnTo>
                    <a:pt x="254" y="231"/>
                  </a:lnTo>
                  <a:lnTo>
                    <a:pt x="248" y="245"/>
                  </a:lnTo>
                  <a:lnTo>
                    <a:pt x="250" y="251"/>
                  </a:lnTo>
                  <a:lnTo>
                    <a:pt x="241" y="263"/>
                  </a:lnTo>
                  <a:lnTo>
                    <a:pt x="239" y="283"/>
                  </a:lnTo>
                  <a:lnTo>
                    <a:pt x="225" y="308"/>
                  </a:lnTo>
                  <a:lnTo>
                    <a:pt x="221" y="325"/>
                  </a:lnTo>
                  <a:lnTo>
                    <a:pt x="228" y="331"/>
                  </a:lnTo>
                  <a:lnTo>
                    <a:pt x="222" y="338"/>
                  </a:lnTo>
                  <a:lnTo>
                    <a:pt x="226" y="343"/>
                  </a:lnTo>
                  <a:lnTo>
                    <a:pt x="212" y="357"/>
                  </a:lnTo>
                  <a:lnTo>
                    <a:pt x="205" y="354"/>
                  </a:lnTo>
                  <a:lnTo>
                    <a:pt x="187" y="367"/>
                  </a:lnTo>
                  <a:lnTo>
                    <a:pt x="177" y="364"/>
                  </a:lnTo>
                  <a:lnTo>
                    <a:pt x="175" y="369"/>
                  </a:lnTo>
                  <a:lnTo>
                    <a:pt x="178" y="374"/>
                  </a:lnTo>
                  <a:lnTo>
                    <a:pt x="175" y="377"/>
                  </a:lnTo>
                  <a:lnTo>
                    <a:pt x="149" y="391"/>
                  </a:lnTo>
                  <a:lnTo>
                    <a:pt x="133" y="383"/>
                  </a:lnTo>
                  <a:lnTo>
                    <a:pt x="130" y="391"/>
                  </a:lnTo>
                  <a:lnTo>
                    <a:pt x="112" y="403"/>
                  </a:lnTo>
                  <a:lnTo>
                    <a:pt x="91" y="398"/>
                  </a:lnTo>
                  <a:lnTo>
                    <a:pt x="81" y="390"/>
                  </a:lnTo>
                  <a:lnTo>
                    <a:pt x="80" y="383"/>
                  </a:lnTo>
                  <a:lnTo>
                    <a:pt x="74" y="380"/>
                  </a:lnTo>
                  <a:lnTo>
                    <a:pt x="77" y="375"/>
                  </a:lnTo>
                  <a:lnTo>
                    <a:pt x="74" y="372"/>
                  </a:lnTo>
                  <a:lnTo>
                    <a:pt x="59" y="372"/>
                  </a:lnTo>
                  <a:lnTo>
                    <a:pt x="53" y="365"/>
                  </a:lnTo>
                  <a:lnTo>
                    <a:pt x="42" y="362"/>
                  </a:lnTo>
                  <a:lnTo>
                    <a:pt x="38" y="353"/>
                  </a:lnTo>
                  <a:lnTo>
                    <a:pt x="19" y="337"/>
                  </a:lnTo>
                  <a:lnTo>
                    <a:pt x="19" y="331"/>
                  </a:lnTo>
                  <a:lnTo>
                    <a:pt x="1" y="314"/>
                  </a:lnTo>
                  <a:lnTo>
                    <a:pt x="5" y="304"/>
                  </a:lnTo>
                  <a:lnTo>
                    <a:pt x="0" y="285"/>
                  </a:lnTo>
                  <a:lnTo>
                    <a:pt x="0" y="286"/>
                  </a:lnTo>
                  <a:close/>
                </a:path>
              </a:pathLst>
            </a:custGeom>
            <a:solidFill>
              <a:schemeClr val="bg1"/>
            </a:solidFill>
            <a:ln w="6350">
              <a:solidFill>
                <a:srgbClr val="969696"/>
              </a:solidFill>
              <a:round/>
              <a:headEnd/>
              <a:tailEnd/>
            </a:ln>
          </p:spPr>
          <p:txBody>
            <a:bodyPr/>
            <a:lstStyle/>
            <a:p>
              <a:endParaRPr lang="en-US"/>
            </a:p>
          </p:txBody>
        </p:sp>
        <p:sp>
          <p:nvSpPr>
            <p:cNvPr id="165" name="Freeform 248"/>
            <p:cNvSpPr>
              <a:spLocks/>
            </p:cNvSpPr>
            <p:nvPr/>
          </p:nvSpPr>
          <p:spPr bwMode="gray">
            <a:xfrm>
              <a:off x="6471036" y="2712822"/>
              <a:ext cx="581212" cy="677834"/>
            </a:xfrm>
            <a:custGeom>
              <a:avLst/>
              <a:gdLst>
                <a:gd name="T0" fmla="*/ 2147483647 w 389"/>
                <a:gd name="T1" fmla="*/ 2147483647 h 434"/>
                <a:gd name="T2" fmla="*/ 2147483647 w 389"/>
                <a:gd name="T3" fmla="*/ 2147483647 h 434"/>
                <a:gd name="T4" fmla="*/ 2147483647 w 389"/>
                <a:gd name="T5" fmla="*/ 2147483647 h 434"/>
                <a:gd name="T6" fmla="*/ 2147483647 w 389"/>
                <a:gd name="T7" fmla="*/ 2147483647 h 434"/>
                <a:gd name="T8" fmla="*/ 2147483647 w 389"/>
                <a:gd name="T9" fmla="*/ 2147483647 h 434"/>
                <a:gd name="T10" fmla="*/ 2147483647 w 389"/>
                <a:gd name="T11" fmla="*/ 2147483647 h 434"/>
                <a:gd name="T12" fmla="*/ 2147483647 w 389"/>
                <a:gd name="T13" fmla="*/ 2147483647 h 434"/>
                <a:gd name="T14" fmla="*/ 2147483647 w 389"/>
                <a:gd name="T15" fmla="*/ 2147483647 h 434"/>
                <a:gd name="T16" fmla="*/ 2147483647 w 389"/>
                <a:gd name="T17" fmla="*/ 2147483647 h 434"/>
                <a:gd name="T18" fmla="*/ 2147483647 w 389"/>
                <a:gd name="T19" fmla="*/ 2147483647 h 434"/>
                <a:gd name="T20" fmla="*/ 2147483647 w 389"/>
                <a:gd name="T21" fmla="*/ 2147483647 h 434"/>
                <a:gd name="T22" fmla="*/ 2147483647 w 389"/>
                <a:gd name="T23" fmla="*/ 2147483647 h 434"/>
                <a:gd name="T24" fmla="*/ 2147483647 w 389"/>
                <a:gd name="T25" fmla="*/ 2147483647 h 434"/>
                <a:gd name="T26" fmla="*/ 2147483647 w 389"/>
                <a:gd name="T27" fmla="*/ 2147483647 h 434"/>
                <a:gd name="T28" fmla="*/ 2147483647 w 389"/>
                <a:gd name="T29" fmla="*/ 2147483647 h 434"/>
                <a:gd name="T30" fmla="*/ 2147483647 w 389"/>
                <a:gd name="T31" fmla="*/ 2147483647 h 434"/>
                <a:gd name="T32" fmla="*/ 2147483647 w 389"/>
                <a:gd name="T33" fmla="*/ 2147483647 h 434"/>
                <a:gd name="T34" fmla="*/ 2147483647 w 389"/>
                <a:gd name="T35" fmla="*/ 2147483647 h 434"/>
                <a:gd name="T36" fmla="*/ 2147483647 w 389"/>
                <a:gd name="T37" fmla="*/ 2147483647 h 434"/>
                <a:gd name="T38" fmla="*/ 2147483647 w 389"/>
                <a:gd name="T39" fmla="*/ 2147483647 h 434"/>
                <a:gd name="T40" fmla="*/ 2147483647 w 389"/>
                <a:gd name="T41" fmla="*/ 2147483647 h 434"/>
                <a:gd name="T42" fmla="*/ 2147483647 w 389"/>
                <a:gd name="T43" fmla="*/ 2147483647 h 434"/>
                <a:gd name="T44" fmla="*/ 2147483647 w 389"/>
                <a:gd name="T45" fmla="*/ 2147483647 h 434"/>
                <a:gd name="T46" fmla="*/ 2147483647 w 389"/>
                <a:gd name="T47" fmla="*/ 2147483647 h 434"/>
                <a:gd name="T48" fmla="*/ 2147483647 w 389"/>
                <a:gd name="T49" fmla="*/ 2147483647 h 434"/>
                <a:gd name="T50" fmla="*/ 2147483647 w 389"/>
                <a:gd name="T51" fmla="*/ 2147483647 h 434"/>
                <a:gd name="T52" fmla="*/ 2147483647 w 389"/>
                <a:gd name="T53" fmla="*/ 2147483647 h 434"/>
                <a:gd name="T54" fmla="*/ 2147483647 w 389"/>
                <a:gd name="T55" fmla="*/ 2147483647 h 434"/>
                <a:gd name="T56" fmla="*/ 2147483647 w 389"/>
                <a:gd name="T57" fmla="*/ 2147483647 h 434"/>
                <a:gd name="T58" fmla="*/ 2147483647 w 389"/>
                <a:gd name="T59" fmla="*/ 2147483647 h 434"/>
                <a:gd name="T60" fmla="*/ 2147483647 w 389"/>
                <a:gd name="T61" fmla="*/ 2147483647 h 434"/>
                <a:gd name="T62" fmla="*/ 2147483647 w 389"/>
                <a:gd name="T63" fmla="*/ 2147483647 h 4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9"/>
                <a:gd name="T97" fmla="*/ 0 h 434"/>
                <a:gd name="T98" fmla="*/ 389 w 389"/>
                <a:gd name="T99" fmla="*/ 434 h 43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9" h="434">
                  <a:moveTo>
                    <a:pt x="50" y="391"/>
                  </a:moveTo>
                  <a:lnTo>
                    <a:pt x="24" y="240"/>
                  </a:lnTo>
                  <a:lnTo>
                    <a:pt x="0" y="100"/>
                  </a:lnTo>
                  <a:lnTo>
                    <a:pt x="118" y="79"/>
                  </a:lnTo>
                  <a:lnTo>
                    <a:pt x="141" y="84"/>
                  </a:lnTo>
                  <a:lnTo>
                    <a:pt x="154" y="91"/>
                  </a:lnTo>
                  <a:lnTo>
                    <a:pt x="162" y="92"/>
                  </a:lnTo>
                  <a:lnTo>
                    <a:pt x="173" y="89"/>
                  </a:lnTo>
                  <a:lnTo>
                    <a:pt x="178" y="94"/>
                  </a:lnTo>
                  <a:lnTo>
                    <a:pt x="207" y="93"/>
                  </a:lnTo>
                  <a:lnTo>
                    <a:pt x="235" y="77"/>
                  </a:lnTo>
                  <a:lnTo>
                    <a:pt x="260" y="72"/>
                  </a:lnTo>
                  <a:lnTo>
                    <a:pt x="306" y="28"/>
                  </a:lnTo>
                  <a:lnTo>
                    <a:pt x="334" y="9"/>
                  </a:lnTo>
                  <a:lnTo>
                    <a:pt x="355" y="0"/>
                  </a:lnTo>
                  <a:lnTo>
                    <a:pt x="388" y="148"/>
                  </a:lnTo>
                  <a:lnTo>
                    <a:pt x="378" y="153"/>
                  </a:lnTo>
                  <a:lnTo>
                    <a:pt x="376" y="158"/>
                  </a:lnTo>
                  <a:lnTo>
                    <a:pt x="386" y="169"/>
                  </a:lnTo>
                  <a:lnTo>
                    <a:pt x="385" y="177"/>
                  </a:lnTo>
                  <a:lnTo>
                    <a:pt x="389" y="187"/>
                  </a:lnTo>
                  <a:lnTo>
                    <a:pt x="383" y="214"/>
                  </a:lnTo>
                  <a:lnTo>
                    <a:pt x="386" y="233"/>
                  </a:lnTo>
                  <a:lnTo>
                    <a:pt x="382" y="235"/>
                  </a:lnTo>
                  <a:lnTo>
                    <a:pt x="384" y="240"/>
                  </a:lnTo>
                  <a:lnTo>
                    <a:pt x="379" y="253"/>
                  </a:lnTo>
                  <a:lnTo>
                    <a:pt x="384" y="257"/>
                  </a:lnTo>
                  <a:lnTo>
                    <a:pt x="382" y="269"/>
                  </a:lnTo>
                  <a:lnTo>
                    <a:pt x="358" y="301"/>
                  </a:lnTo>
                  <a:lnTo>
                    <a:pt x="346" y="308"/>
                  </a:lnTo>
                  <a:lnTo>
                    <a:pt x="337" y="303"/>
                  </a:lnTo>
                  <a:lnTo>
                    <a:pt x="329" y="319"/>
                  </a:lnTo>
                  <a:lnTo>
                    <a:pt x="320" y="324"/>
                  </a:lnTo>
                  <a:lnTo>
                    <a:pt x="316" y="335"/>
                  </a:lnTo>
                  <a:lnTo>
                    <a:pt x="318" y="343"/>
                  </a:lnTo>
                  <a:lnTo>
                    <a:pt x="313" y="346"/>
                  </a:lnTo>
                  <a:lnTo>
                    <a:pt x="321" y="362"/>
                  </a:lnTo>
                  <a:lnTo>
                    <a:pt x="315" y="361"/>
                  </a:lnTo>
                  <a:lnTo>
                    <a:pt x="309" y="370"/>
                  </a:lnTo>
                  <a:lnTo>
                    <a:pt x="305" y="358"/>
                  </a:lnTo>
                  <a:lnTo>
                    <a:pt x="295" y="358"/>
                  </a:lnTo>
                  <a:lnTo>
                    <a:pt x="285" y="387"/>
                  </a:lnTo>
                  <a:lnTo>
                    <a:pt x="292" y="405"/>
                  </a:lnTo>
                  <a:lnTo>
                    <a:pt x="285" y="409"/>
                  </a:lnTo>
                  <a:lnTo>
                    <a:pt x="282" y="426"/>
                  </a:lnTo>
                  <a:lnTo>
                    <a:pt x="261" y="434"/>
                  </a:lnTo>
                  <a:lnTo>
                    <a:pt x="247" y="422"/>
                  </a:lnTo>
                  <a:lnTo>
                    <a:pt x="235" y="418"/>
                  </a:lnTo>
                  <a:lnTo>
                    <a:pt x="226" y="402"/>
                  </a:lnTo>
                  <a:lnTo>
                    <a:pt x="215" y="407"/>
                  </a:lnTo>
                  <a:lnTo>
                    <a:pt x="206" y="419"/>
                  </a:lnTo>
                  <a:lnTo>
                    <a:pt x="193" y="425"/>
                  </a:lnTo>
                  <a:lnTo>
                    <a:pt x="172" y="416"/>
                  </a:lnTo>
                  <a:lnTo>
                    <a:pt x="164" y="421"/>
                  </a:lnTo>
                  <a:lnTo>
                    <a:pt x="162" y="427"/>
                  </a:lnTo>
                  <a:lnTo>
                    <a:pt x="153" y="426"/>
                  </a:lnTo>
                  <a:lnTo>
                    <a:pt x="139" y="415"/>
                  </a:lnTo>
                  <a:lnTo>
                    <a:pt x="108" y="414"/>
                  </a:lnTo>
                  <a:lnTo>
                    <a:pt x="97" y="394"/>
                  </a:lnTo>
                  <a:lnTo>
                    <a:pt x="81" y="386"/>
                  </a:lnTo>
                  <a:lnTo>
                    <a:pt x="68" y="392"/>
                  </a:lnTo>
                  <a:lnTo>
                    <a:pt x="56" y="386"/>
                  </a:lnTo>
                  <a:lnTo>
                    <a:pt x="49" y="393"/>
                  </a:lnTo>
                  <a:lnTo>
                    <a:pt x="50" y="391"/>
                  </a:lnTo>
                  <a:close/>
                </a:path>
              </a:pathLst>
            </a:custGeom>
            <a:solidFill>
              <a:srgbClr val="92D050"/>
            </a:solidFill>
            <a:ln w="6350">
              <a:solidFill>
                <a:srgbClr val="969696"/>
              </a:solidFill>
              <a:round/>
              <a:headEnd/>
              <a:tailEnd/>
            </a:ln>
          </p:spPr>
          <p:txBody>
            <a:bodyPr/>
            <a:lstStyle/>
            <a:p>
              <a:endParaRPr lang="en-US"/>
            </a:p>
          </p:txBody>
        </p:sp>
        <p:sp>
          <p:nvSpPr>
            <p:cNvPr id="166" name="Freeform 249"/>
            <p:cNvSpPr>
              <a:spLocks/>
            </p:cNvSpPr>
            <p:nvPr/>
          </p:nvSpPr>
          <p:spPr bwMode="gray">
            <a:xfrm>
              <a:off x="6122906" y="2859634"/>
              <a:ext cx="430307" cy="759049"/>
            </a:xfrm>
            <a:custGeom>
              <a:avLst/>
              <a:gdLst>
                <a:gd name="T0" fmla="*/ 2147483647 w 288"/>
                <a:gd name="T1" fmla="*/ 2147483647 h 486"/>
                <a:gd name="T2" fmla="*/ 2147483647 w 288"/>
                <a:gd name="T3" fmla="*/ 2147483647 h 486"/>
                <a:gd name="T4" fmla="*/ 2147483647 w 288"/>
                <a:gd name="T5" fmla="*/ 2147483647 h 486"/>
                <a:gd name="T6" fmla="*/ 2147483647 w 288"/>
                <a:gd name="T7" fmla="*/ 2147483647 h 486"/>
                <a:gd name="T8" fmla="*/ 2147483647 w 288"/>
                <a:gd name="T9" fmla="*/ 2147483647 h 486"/>
                <a:gd name="T10" fmla="*/ 2147483647 w 288"/>
                <a:gd name="T11" fmla="*/ 2147483647 h 486"/>
                <a:gd name="T12" fmla="*/ 2147483647 w 288"/>
                <a:gd name="T13" fmla="*/ 2147483647 h 486"/>
                <a:gd name="T14" fmla="*/ 2147483647 w 288"/>
                <a:gd name="T15" fmla="*/ 2147483647 h 486"/>
                <a:gd name="T16" fmla="*/ 2147483647 w 288"/>
                <a:gd name="T17" fmla="*/ 2147483647 h 486"/>
                <a:gd name="T18" fmla="*/ 2147483647 w 288"/>
                <a:gd name="T19" fmla="*/ 2147483647 h 486"/>
                <a:gd name="T20" fmla="*/ 2147483647 w 288"/>
                <a:gd name="T21" fmla="*/ 2147483647 h 486"/>
                <a:gd name="T22" fmla="*/ 2147483647 w 288"/>
                <a:gd name="T23" fmla="*/ 2147483647 h 486"/>
                <a:gd name="T24" fmla="*/ 2147483647 w 288"/>
                <a:gd name="T25" fmla="*/ 2147483647 h 486"/>
                <a:gd name="T26" fmla="*/ 2147483647 w 288"/>
                <a:gd name="T27" fmla="*/ 2147483647 h 486"/>
                <a:gd name="T28" fmla="*/ 2147483647 w 288"/>
                <a:gd name="T29" fmla="*/ 2147483647 h 486"/>
                <a:gd name="T30" fmla="*/ 2147483647 w 288"/>
                <a:gd name="T31" fmla="*/ 2147483647 h 486"/>
                <a:gd name="T32" fmla="*/ 2147483647 w 288"/>
                <a:gd name="T33" fmla="*/ 2147483647 h 486"/>
                <a:gd name="T34" fmla="*/ 2147483647 w 288"/>
                <a:gd name="T35" fmla="*/ 2147483647 h 486"/>
                <a:gd name="T36" fmla="*/ 2147483647 w 288"/>
                <a:gd name="T37" fmla="*/ 2147483647 h 486"/>
                <a:gd name="T38" fmla="*/ 2147483647 w 288"/>
                <a:gd name="T39" fmla="*/ 2147483647 h 486"/>
                <a:gd name="T40" fmla="*/ 2147483647 w 288"/>
                <a:gd name="T41" fmla="*/ 2147483647 h 486"/>
                <a:gd name="T42" fmla="*/ 2147483647 w 288"/>
                <a:gd name="T43" fmla="*/ 2147483647 h 486"/>
                <a:gd name="T44" fmla="*/ 2147483647 w 288"/>
                <a:gd name="T45" fmla="*/ 2147483647 h 486"/>
                <a:gd name="T46" fmla="*/ 2147483647 w 288"/>
                <a:gd name="T47" fmla="*/ 2147483647 h 486"/>
                <a:gd name="T48" fmla="*/ 2147483647 w 288"/>
                <a:gd name="T49" fmla="*/ 2147483647 h 486"/>
                <a:gd name="T50" fmla="*/ 2147483647 w 288"/>
                <a:gd name="T51" fmla="*/ 2147483647 h 486"/>
                <a:gd name="T52" fmla="*/ 2147483647 w 288"/>
                <a:gd name="T53" fmla="*/ 2147483647 h 486"/>
                <a:gd name="T54" fmla="*/ 2147483647 w 288"/>
                <a:gd name="T55" fmla="*/ 2147483647 h 486"/>
                <a:gd name="T56" fmla="*/ 2147483647 w 288"/>
                <a:gd name="T57" fmla="*/ 2147483647 h 486"/>
                <a:gd name="T58" fmla="*/ 2147483647 w 288"/>
                <a:gd name="T59" fmla="*/ 2147483647 h 486"/>
                <a:gd name="T60" fmla="*/ 2147483647 w 288"/>
                <a:gd name="T61" fmla="*/ 2147483647 h 486"/>
                <a:gd name="T62" fmla="*/ 2147483647 w 288"/>
                <a:gd name="T63" fmla="*/ 2147483647 h 486"/>
                <a:gd name="T64" fmla="*/ 2147483647 w 288"/>
                <a:gd name="T65" fmla="*/ 2147483647 h 486"/>
                <a:gd name="T66" fmla="*/ 2147483647 w 288"/>
                <a:gd name="T67" fmla="*/ 2147483647 h 486"/>
                <a:gd name="T68" fmla="*/ 2147483647 w 288"/>
                <a:gd name="T69" fmla="*/ 2147483647 h 486"/>
                <a:gd name="T70" fmla="*/ 2147483647 w 288"/>
                <a:gd name="T71" fmla="*/ 2147483647 h 486"/>
                <a:gd name="T72" fmla="*/ 2147483647 w 288"/>
                <a:gd name="T73" fmla="*/ 2147483647 h 486"/>
                <a:gd name="T74" fmla="*/ 2147483647 w 288"/>
                <a:gd name="T75" fmla="*/ 2147483647 h 486"/>
                <a:gd name="T76" fmla="*/ 2147483647 w 288"/>
                <a:gd name="T77" fmla="*/ 2147483647 h 48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88"/>
                <a:gd name="T118" fmla="*/ 0 h 486"/>
                <a:gd name="T119" fmla="*/ 288 w 288"/>
                <a:gd name="T120" fmla="*/ 486 h 48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88" h="486">
                  <a:moveTo>
                    <a:pt x="37" y="303"/>
                  </a:moveTo>
                  <a:lnTo>
                    <a:pt x="17" y="162"/>
                  </a:lnTo>
                  <a:lnTo>
                    <a:pt x="0" y="40"/>
                  </a:lnTo>
                  <a:lnTo>
                    <a:pt x="8" y="42"/>
                  </a:lnTo>
                  <a:lnTo>
                    <a:pt x="19" y="44"/>
                  </a:lnTo>
                  <a:lnTo>
                    <a:pt x="33" y="44"/>
                  </a:lnTo>
                  <a:lnTo>
                    <a:pt x="50" y="28"/>
                  </a:lnTo>
                  <a:lnTo>
                    <a:pt x="142" y="15"/>
                  </a:lnTo>
                  <a:lnTo>
                    <a:pt x="231" y="0"/>
                  </a:lnTo>
                  <a:lnTo>
                    <a:pt x="232" y="6"/>
                  </a:lnTo>
                  <a:lnTo>
                    <a:pt x="256" y="146"/>
                  </a:lnTo>
                  <a:lnTo>
                    <a:pt x="282" y="297"/>
                  </a:lnTo>
                  <a:lnTo>
                    <a:pt x="281" y="298"/>
                  </a:lnTo>
                  <a:lnTo>
                    <a:pt x="277" y="304"/>
                  </a:lnTo>
                  <a:lnTo>
                    <a:pt x="283" y="311"/>
                  </a:lnTo>
                  <a:lnTo>
                    <a:pt x="280" y="319"/>
                  </a:lnTo>
                  <a:lnTo>
                    <a:pt x="288" y="321"/>
                  </a:lnTo>
                  <a:lnTo>
                    <a:pt x="288" y="332"/>
                  </a:lnTo>
                  <a:lnTo>
                    <a:pt x="273" y="335"/>
                  </a:lnTo>
                  <a:lnTo>
                    <a:pt x="257" y="348"/>
                  </a:lnTo>
                  <a:lnTo>
                    <a:pt x="248" y="343"/>
                  </a:lnTo>
                  <a:lnTo>
                    <a:pt x="233" y="347"/>
                  </a:lnTo>
                  <a:lnTo>
                    <a:pt x="238" y="368"/>
                  </a:lnTo>
                  <a:lnTo>
                    <a:pt x="222" y="381"/>
                  </a:lnTo>
                  <a:lnTo>
                    <a:pt x="219" y="399"/>
                  </a:lnTo>
                  <a:lnTo>
                    <a:pt x="206" y="403"/>
                  </a:lnTo>
                  <a:lnTo>
                    <a:pt x="202" y="415"/>
                  </a:lnTo>
                  <a:lnTo>
                    <a:pt x="202" y="431"/>
                  </a:lnTo>
                  <a:lnTo>
                    <a:pt x="192" y="441"/>
                  </a:lnTo>
                  <a:lnTo>
                    <a:pt x="170" y="433"/>
                  </a:lnTo>
                  <a:lnTo>
                    <a:pt x="168" y="425"/>
                  </a:lnTo>
                  <a:lnTo>
                    <a:pt x="159" y="419"/>
                  </a:lnTo>
                  <a:lnTo>
                    <a:pt x="163" y="426"/>
                  </a:lnTo>
                  <a:lnTo>
                    <a:pt x="152" y="429"/>
                  </a:lnTo>
                  <a:lnTo>
                    <a:pt x="155" y="435"/>
                  </a:lnTo>
                  <a:lnTo>
                    <a:pt x="148" y="439"/>
                  </a:lnTo>
                  <a:lnTo>
                    <a:pt x="151" y="451"/>
                  </a:lnTo>
                  <a:lnTo>
                    <a:pt x="144" y="454"/>
                  </a:lnTo>
                  <a:lnTo>
                    <a:pt x="141" y="462"/>
                  </a:lnTo>
                  <a:lnTo>
                    <a:pt x="139" y="456"/>
                  </a:lnTo>
                  <a:lnTo>
                    <a:pt x="131" y="457"/>
                  </a:lnTo>
                  <a:lnTo>
                    <a:pt x="121" y="449"/>
                  </a:lnTo>
                  <a:lnTo>
                    <a:pt x="105" y="459"/>
                  </a:lnTo>
                  <a:lnTo>
                    <a:pt x="98" y="475"/>
                  </a:lnTo>
                  <a:lnTo>
                    <a:pt x="70" y="461"/>
                  </a:lnTo>
                  <a:lnTo>
                    <a:pt x="57" y="466"/>
                  </a:lnTo>
                  <a:lnTo>
                    <a:pt x="54" y="460"/>
                  </a:lnTo>
                  <a:lnTo>
                    <a:pt x="55" y="473"/>
                  </a:lnTo>
                  <a:lnTo>
                    <a:pt x="50" y="477"/>
                  </a:lnTo>
                  <a:lnTo>
                    <a:pt x="45" y="468"/>
                  </a:lnTo>
                  <a:lnTo>
                    <a:pt x="36" y="474"/>
                  </a:lnTo>
                  <a:lnTo>
                    <a:pt x="28" y="468"/>
                  </a:lnTo>
                  <a:lnTo>
                    <a:pt x="23" y="472"/>
                  </a:lnTo>
                  <a:lnTo>
                    <a:pt x="28" y="481"/>
                  </a:lnTo>
                  <a:lnTo>
                    <a:pt x="23" y="486"/>
                  </a:lnTo>
                  <a:lnTo>
                    <a:pt x="15" y="483"/>
                  </a:lnTo>
                  <a:lnTo>
                    <a:pt x="15" y="484"/>
                  </a:lnTo>
                  <a:lnTo>
                    <a:pt x="10" y="483"/>
                  </a:lnTo>
                  <a:lnTo>
                    <a:pt x="15" y="480"/>
                  </a:lnTo>
                  <a:lnTo>
                    <a:pt x="8" y="476"/>
                  </a:lnTo>
                  <a:lnTo>
                    <a:pt x="14" y="474"/>
                  </a:lnTo>
                  <a:lnTo>
                    <a:pt x="12" y="457"/>
                  </a:lnTo>
                  <a:lnTo>
                    <a:pt x="17" y="453"/>
                  </a:lnTo>
                  <a:lnTo>
                    <a:pt x="12" y="452"/>
                  </a:lnTo>
                  <a:lnTo>
                    <a:pt x="20" y="444"/>
                  </a:lnTo>
                  <a:lnTo>
                    <a:pt x="13" y="436"/>
                  </a:lnTo>
                  <a:lnTo>
                    <a:pt x="17" y="428"/>
                  </a:lnTo>
                  <a:lnTo>
                    <a:pt x="25" y="428"/>
                  </a:lnTo>
                  <a:lnTo>
                    <a:pt x="32" y="407"/>
                  </a:lnTo>
                  <a:lnTo>
                    <a:pt x="40" y="403"/>
                  </a:lnTo>
                  <a:lnTo>
                    <a:pt x="37" y="395"/>
                  </a:lnTo>
                  <a:lnTo>
                    <a:pt x="48" y="372"/>
                  </a:lnTo>
                  <a:lnTo>
                    <a:pt x="42" y="359"/>
                  </a:lnTo>
                  <a:lnTo>
                    <a:pt x="43" y="349"/>
                  </a:lnTo>
                  <a:lnTo>
                    <a:pt x="29" y="333"/>
                  </a:lnTo>
                  <a:lnTo>
                    <a:pt x="34" y="321"/>
                  </a:lnTo>
                  <a:lnTo>
                    <a:pt x="30" y="312"/>
                  </a:lnTo>
                  <a:lnTo>
                    <a:pt x="37" y="303"/>
                  </a:lnTo>
                  <a:close/>
                </a:path>
              </a:pathLst>
            </a:custGeom>
            <a:solidFill>
              <a:srgbClr val="92D050"/>
            </a:solidFill>
            <a:ln w="6350">
              <a:solidFill>
                <a:srgbClr val="95989C"/>
              </a:solidFill>
              <a:round/>
              <a:headEnd/>
              <a:tailEnd/>
            </a:ln>
          </p:spPr>
          <p:txBody>
            <a:bodyPr/>
            <a:lstStyle/>
            <a:p>
              <a:endParaRPr lang="en-US"/>
            </a:p>
          </p:txBody>
        </p:sp>
        <p:sp>
          <p:nvSpPr>
            <p:cNvPr id="167" name="Freeform 250"/>
            <p:cNvSpPr>
              <a:spLocks/>
            </p:cNvSpPr>
            <p:nvPr/>
          </p:nvSpPr>
          <p:spPr bwMode="gray">
            <a:xfrm>
              <a:off x="5637316" y="2795599"/>
              <a:ext cx="555813" cy="988638"/>
            </a:xfrm>
            <a:custGeom>
              <a:avLst/>
              <a:gdLst>
                <a:gd name="T0" fmla="*/ 0 w 372"/>
                <a:gd name="T1" fmla="*/ 2147483647 h 633"/>
                <a:gd name="T2" fmla="*/ 2147483647 w 372"/>
                <a:gd name="T3" fmla="*/ 2147483647 h 633"/>
                <a:gd name="T4" fmla="*/ 2147483647 w 372"/>
                <a:gd name="T5" fmla="*/ 2147483647 h 633"/>
                <a:gd name="T6" fmla="*/ 2147483647 w 372"/>
                <a:gd name="T7" fmla="*/ 2147483647 h 633"/>
                <a:gd name="T8" fmla="*/ 2147483647 w 372"/>
                <a:gd name="T9" fmla="*/ 2147483647 h 633"/>
                <a:gd name="T10" fmla="*/ 2147483647 w 372"/>
                <a:gd name="T11" fmla="*/ 2147483647 h 633"/>
                <a:gd name="T12" fmla="*/ 2147483647 w 372"/>
                <a:gd name="T13" fmla="*/ 2147483647 h 633"/>
                <a:gd name="T14" fmla="*/ 2147483647 w 372"/>
                <a:gd name="T15" fmla="*/ 2147483647 h 633"/>
                <a:gd name="T16" fmla="*/ 2147483647 w 372"/>
                <a:gd name="T17" fmla="*/ 2147483647 h 633"/>
                <a:gd name="T18" fmla="*/ 2147483647 w 372"/>
                <a:gd name="T19" fmla="*/ 2147483647 h 633"/>
                <a:gd name="T20" fmla="*/ 2147483647 w 372"/>
                <a:gd name="T21" fmla="*/ 2147483647 h 633"/>
                <a:gd name="T22" fmla="*/ 2147483647 w 372"/>
                <a:gd name="T23" fmla="*/ 2147483647 h 633"/>
                <a:gd name="T24" fmla="*/ 2147483647 w 372"/>
                <a:gd name="T25" fmla="*/ 2147483647 h 633"/>
                <a:gd name="T26" fmla="*/ 2147483647 w 372"/>
                <a:gd name="T27" fmla="*/ 2147483647 h 633"/>
                <a:gd name="T28" fmla="*/ 2147483647 w 372"/>
                <a:gd name="T29" fmla="*/ 2147483647 h 633"/>
                <a:gd name="T30" fmla="*/ 2147483647 w 372"/>
                <a:gd name="T31" fmla="*/ 2147483647 h 633"/>
                <a:gd name="T32" fmla="*/ 2147483647 w 372"/>
                <a:gd name="T33" fmla="*/ 2147483647 h 633"/>
                <a:gd name="T34" fmla="*/ 2147483647 w 372"/>
                <a:gd name="T35" fmla="*/ 2147483647 h 633"/>
                <a:gd name="T36" fmla="*/ 2147483647 w 372"/>
                <a:gd name="T37" fmla="*/ 2147483647 h 633"/>
                <a:gd name="T38" fmla="*/ 2147483647 w 372"/>
                <a:gd name="T39" fmla="*/ 2147483647 h 633"/>
                <a:gd name="T40" fmla="*/ 2147483647 w 372"/>
                <a:gd name="T41" fmla="*/ 2147483647 h 633"/>
                <a:gd name="T42" fmla="*/ 2147483647 w 372"/>
                <a:gd name="T43" fmla="*/ 2147483647 h 633"/>
                <a:gd name="T44" fmla="*/ 2147483647 w 372"/>
                <a:gd name="T45" fmla="*/ 2147483647 h 633"/>
                <a:gd name="T46" fmla="*/ 2147483647 w 372"/>
                <a:gd name="T47" fmla="*/ 2147483647 h 633"/>
                <a:gd name="T48" fmla="*/ 2147483647 w 372"/>
                <a:gd name="T49" fmla="*/ 2147483647 h 633"/>
                <a:gd name="T50" fmla="*/ 2147483647 w 372"/>
                <a:gd name="T51" fmla="*/ 2147483647 h 633"/>
                <a:gd name="T52" fmla="*/ 2147483647 w 372"/>
                <a:gd name="T53" fmla="*/ 2147483647 h 633"/>
                <a:gd name="T54" fmla="*/ 2147483647 w 372"/>
                <a:gd name="T55" fmla="*/ 2147483647 h 633"/>
                <a:gd name="T56" fmla="*/ 2147483647 w 372"/>
                <a:gd name="T57" fmla="*/ 2147483647 h 633"/>
                <a:gd name="T58" fmla="*/ 2147483647 w 372"/>
                <a:gd name="T59" fmla="*/ 2147483647 h 633"/>
                <a:gd name="T60" fmla="*/ 2147483647 w 372"/>
                <a:gd name="T61" fmla="*/ 2147483647 h 633"/>
                <a:gd name="T62" fmla="*/ 2147483647 w 372"/>
                <a:gd name="T63" fmla="*/ 2147483647 h 633"/>
                <a:gd name="T64" fmla="*/ 2147483647 w 372"/>
                <a:gd name="T65" fmla="*/ 2147483647 h 633"/>
                <a:gd name="T66" fmla="*/ 2147483647 w 372"/>
                <a:gd name="T67" fmla="*/ 0 h 633"/>
                <a:gd name="T68" fmla="*/ 2147483647 w 372"/>
                <a:gd name="T69" fmla="*/ 2147483647 h 633"/>
                <a:gd name="T70" fmla="*/ 2147483647 w 372"/>
                <a:gd name="T71" fmla="*/ 2147483647 h 633"/>
                <a:gd name="T72" fmla="*/ 2147483647 w 372"/>
                <a:gd name="T73" fmla="*/ 2147483647 h 633"/>
                <a:gd name="T74" fmla="*/ 2147483647 w 372"/>
                <a:gd name="T75" fmla="*/ 2147483647 h 633"/>
                <a:gd name="T76" fmla="*/ 2147483647 w 372"/>
                <a:gd name="T77" fmla="*/ 2147483647 h 633"/>
                <a:gd name="T78" fmla="*/ 2147483647 w 372"/>
                <a:gd name="T79" fmla="*/ 2147483647 h 633"/>
                <a:gd name="T80" fmla="*/ 2147483647 w 372"/>
                <a:gd name="T81" fmla="*/ 2147483647 h 633"/>
                <a:gd name="T82" fmla="*/ 2147483647 w 372"/>
                <a:gd name="T83" fmla="*/ 2147483647 h 633"/>
                <a:gd name="T84" fmla="*/ 2147483647 w 372"/>
                <a:gd name="T85" fmla="*/ 2147483647 h 63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72"/>
                <a:gd name="T130" fmla="*/ 0 h 633"/>
                <a:gd name="T131" fmla="*/ 372 w 372"/>
                <a:gd name="T132" fmla="*/ 633 h 63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72" h="633">
                  <a:moveTo>
                    <a:pt x="2" y="273"/>
                  </a:moveTo>
                  <a:lnTo>
                    <a:pt x="0" y="301"/>
                  </a:lnTo>
                  <a:lnTo>
                    <a:pt x="17" y="344"/>
                  </a:lnTo>
                  <a:lnTo>
                    <a:pt x="43" y="363"/>
                  </a:lnTo>
                  <a:lnTo>
                    <a:pt x="50" y="373"/>
                  </a:lnTo>
                  <a:lnTo>
                    <a:pt x="73" y="386"/>
                  </a:lnTo>
                  <a:lnTo>
                    <a:pt x="86" y="422"/>
                  </a:lnTo>
                  <a:lnTo>
                    <a:pt x="92" y="431"/>
                  </a:lnTo>
                  <a:lnTo>
                    <a:pt x="99" y="431"/>
                  </a:lnTo>
                  <a:lnTo>
                    <a:pt x="109" y="421"/>
                  </a:lnTo>
                  <a:lnTo>
                    <a:pt x="124" y="424"/>
                  </a:lnTo>
                  <a:lnTo>
                    <a:pt x="138" y="432"/>
                  </a:lnTo>
                  <a:lnTo>
                    <a:pt x="138" y="435"/>
                  </a:lnTo>
                  <a:lnTo>
                    <a:pt x="133" y="447"/>
                  </a:lnTo>
                  <a:lnTo>
                    <a:pt x="135" y="456"/>
                  </a:lnTo>
                  <a:lnTo>
                    <a:pt x="121" y="490"/>
                  </a:lnTo>
                  <a:lnTo>
                    <a:pt x="124" y="504"/>
                  </a:lnTo>
                  <a:lnTo>
                    <a:pt x="157" y="529"/>
                  </a:lnTo>
                  <a:lnTo>
                    <a:pt x="167" y="530"/>
                  </a:lnTo>
                  <a:lnTo>
                    <a:pt x="207" y="556"/>
                  </a:lnTo>
                  <a:lnTo>
                    <a:pt x="208" y="570"/>
                  </a:lnTo>
                  <a:lnTo>
                    <a:pt x="217" y="586"/>
                  </a:lnTo>
                  <a:lnTo>
                    <a:pt x="212" y="603"/>
                  </a:lnTo>
                  <a:lnTo>
                    <a:pt x="217" y="605"/>
                  </a:lnTo>
                  <a:lnTo>
                    <a:pt x="227" y="626"/>
                  </a:lnTo>
                  <a:lnTo>
                    <a:pt x="238" y="630"/>
                  </a:lnTo>
                  <a:lnTo>
                    <a:pt x="235" y="623"/>
                  </a:lnTo>
                  <a:lnTo>
                    <a:pt x="238" y="621"/>
                  </a:lnTo>
                  <a:lnTo>
                    <a:pt x="246" y="632"/>
                  </a:lnTo>
                  <a:lnTo>
                    <a:pt x="253" y="633"/>
                  </a:lnTo>
                  <a:lnTo>
                    <a:pt x="251" y="630"/>
                  </a:lnTo>
                  <a:lnTo>
                    <a:pt x="247" y="621"/>
                  </a:lnTo>
                  <a:lnTo>
                    <a:pt x="261" y="602"/>
                  </a:lnTo>
                  <a:lnTo>
                    <a:pt x="306" y="616"/>
                  </a:lnTo>
                  <a:lnTo>
                    <a:pt x="314" y="604"/>
                  </a:lnTo>
                  <a:lnTo>
                    <a:pt x="305" y="591"/>
                  </a:lnTo>
                  <a:lnTo>
                    <a:pt x="306" y="577"/>
                  </a:lnTo>
                  <a:lnTo>
                    <a:pt x="340" y="563"/>
                  </a:lnTo>
                  <a:lnTo>
                    <a:pt x="332" y="544"/>
                  </a:lnTo>
                  <a:lnTo>
                    <a:pt x="339" y="526"/>
                  </a:lnTo>
                  <a:lnTo>
                    <a:pt x="334" y="525"/>
                  </a:lnTo>
                  <a:lnTo>
                    <a:pt x="339" y="523"/>
                  </a:lnTo>
                  <a:lnTo>
                    <a:pt x="332" y="518"/>
                  </a:lnTo>
                  <a:lnTo>
                    <a:pt x="338" y="516"/>
                  </a:lnTo>
                  <a:lnTo>
                    <a:pt x="335" y="500"/>
                  </a:lnTo>
                  <a:lnTo>
                    <a:pt x="341" y="495"/>
                  </a:lnTo>
                  <a:lnTo>
                    <a:pt x="336" y="494"/>
                  </a:lnTo>
                  <a:lnTo>
                    <a:pt x="344" y="488"/>
                  </a:lnTo>
                  <a:lnTo>
                    <a:pt x="337" y="478"/>
                  </a:lnTo>
                  <a:lnTo>
                    <a:pt x="341" y="470"/>
                  </a:lnTo>
                  <a:lnTo>
                    <a:pt x="349" y="470"/>
                  </a:lnTo>
                  <a:lnTo>
                    <a:pt x="356" y="449"/>
                  </a:lnTo>
                  <a:lnTo>
                    <a:pt x="364" y="445"/>
                  </a:lnTo>
                  <a:lnTo>
                    <a:pt x="361" y="437"/>
                  </a:lnTo>
                  <a:lnTo>
                    <a:pt x="372" y="414"/>
                  </a:lnTo>
                  <a:lnTo>
                    <a:pt x="366" y="401"/>
                  </a:lnTo>
                  <a:lnTo>
                    <a:pt x="367" y="392"/>
                  </a:lnTo>
                  <a:lnTo>
                    <a:pt x="353" y="375"/>
                  </a:lnTo>
                  <a:lnTo>
                    <a:pt x="359" y="363"/>
                  </a:lnTo>
                  <a:lnTo>
                    <a:pt x="354" y="353"/>
                  </a:lnTo>
                  <a:lnTo>
                    <a:pt x="361" y="344"/>
                  </a:lnTo>
                  <a:lnTo>
                    <a:pt x="341" y="203"/>
                  </a:lnTo>
                  <a:lnTo>
                    <a:pt x="324" y="81"/>
                  </a:lnTo>
                  <a:lnTo>
                    <a:pt x="318" y="72"/>
                  </a:lnTo>
                  <a:lnTo>
                    <a:pt x="310" y="53"/>
                  </a:lnTo>
                  <a:lnTo>
                    <a:pt x="292" y="21"/>
                  </a:lnTo>
                  <a:lnTo>
                    <a:pt x="289" y="0"/>
                  </a:lnTo>
                  <a:lnTo>
                    <a:pt x="169" y="15"/>
                  </a:lnTo>
                  <a:lnTo>
                    <a:pt x="50" y="28"/>
                  </a:lnTo>
                  <a:lnTo>
                    <a:pt x="68" y="39"/>
                  </a:lnTo>
                  <a:lnTo>
                    <a:pt x="72" y="50"/>
                  </a:lnTo>
                  <a:lnTo>
                    <a:pt x="94" y="63"/>
                  </a:lnTo>
                  <a:lnTo>
                    <a:pt x="98" y="77"/>
                  </a:lnTo>
                  <a:lnTo>
                    <a:pt x="95" y="97"/>
                  </a:lnTo>
                  <a:lnTo>
                    <a:pt x="87" y="107"/>
                  </a:lnTo>
                  <a:lnTo>
                    <a:pt x="85" y="125"/>
                  </a:lnTo>
                  <a:lnTo>
                    <a:pt x="59" y="142"/>
                  </a:lnTo>
                  <a:lnTo>
                    <a:pt x="27" y="152"/>
                  </a:lnTo>
                  <a:lnTo>
                    <a:pt x="24" y="171"/>
                  </a:lnTo>
                  <a:lnTo>
                    <a:pt x="38" y="185"/>
                  </a:lnTo>
                  <a:lnTo>
                    <a:pt x="40" y="200"/>
                  </a:lnTo>
                  <a:lnTo>
                    <a:pt x="29" y="216"/>
                  </a:lnTo>
                  <a:lnTo>
                    <a:pt x="26" y="235"/>
                  </a:lnTo>
                  <a:lnTo>
                    <a:pt x="5" y="249"/>
                  </a:lnTo>
                  <a:lnTo>
                    <a:pt x="10" y="267"/>
                  </a:lnTo>
                  <a:lnTo>
                    <a:pt x="2" y="273"/>
                  </a:lnTo>
                  <a:close/>
                </a:path>
              </a:pathLst>
            </a:custGeom>
            <a:solidFill>
              <a:srgbClr val="FFFFFF"/>
            </a:solidFill>
            <a:ln w="6350">
              <a:solidFill>
                <a:srgbClr val="969696"/>
              </a:solidFill>
              <a:round/>
              <a:headEnd/>
              <a:tailEnd/>
            </a:ln>
          </p:spPr>
          <p:txBody>
            <a:bodyPr/>
            <a:lstStyle/>
            <a:p>
              <a:endParaRPr lang="en-US"/>
            </a:p>
          </p:txBody>
        </p:sp>
        <p:grpSp>
          <p:nvGrpSpPr>
            <p:cNvPr id="168" name="Group 251"/>
            <p:cNvGrpSpPr>
              <a:grpSpLocks/>
            </p:cNvGrpSpPr>
            <p:nvPr/>
          </p:nvGrpSpPr>
          <p:grpSpPr bwMode="auto">
            <a:xfrm>
              <a:off x="5637316" y="2806532"/>
              <a:ext cx="555813" cy="987075"/>
              <a:chOff x="3407" y="1635"/>
              <a:chExt cx="372" cy="632"/>
            </a:xfrm>
          </p:grpSpPr>
          <p:sp>
            <p:nvSpPr>
              <p:cNvPr id="392" name="Freeform 252"/>
              <p:cNvSpPr>
                <a:spLocks/>
              </p:cNvSpPr>
              <p:nvPr/>
            </p:nvSpPr>
            <p:spPr bwMode="gray">
              <a:xfrm>
                <a:off x="3407" y="1635"/>
                <a:ext cx="372" cy="632"/>
              </a:xfrm>
              <a:custGeom>
                <a:avLst/>
                <a:gdLst>
                  <a:gd name="T0" fmla="*/ 0 w 372"/>
                  <a:gd name="T1" fmla="*/ 300 h 632"/>
                  <a:gd name="T2" fmla="*/ 43 w 372"/>
                  <a:gd name="T3" fmla="*/ 363 h 632"/>
                  <a:gd name="T4" fmla="*/ 73 w 372"/>
                  <a:gd name="T5" fmla="*/ 386 h 632"/>
                  <a:gd name="T6" fmla="*/ 92 w 372"/>
                  <a:gd name="T7" fmla="*/ 430 h 632"/>
                  <a:gd name="T8" fmla="*/ 108 w 372"/>
                  <a:gd name="T9" fmla="*/ 420 h 632"/>
                  <a:gd name="T10" fmla="*/ 138 w 372"/>
                  <a:gd name="T11" fmla="*/ 431 h 632"/>
                  <a:gd name="T12" fmla="*/ 132 w 372"/>
                  <a:gd name="T13" fmla="*/ 446 h 632"/>
                  <a:gd name="T14" fmla="*/ 121 w 372"/>
                  <a:gd name="T15" fmla="*/ 489 h 632"/>
                  <a:gd name="T16" fmla="*/ 156 w 372"/>
                  <a:gd name="T17" fmla="*/ 529 h 632"/>
                  <a:gd name="T18" fmla="*/ 206 w 372"/>
                  <a:gd name="T19" fmla="*/ 556 h 632"/>
                  <a:gd name="T20" fmla="*/ 217 w 372"/>
                  <a:gd name="T21" fmla="*/ 585 h 632"/>
                  <a:gd name="T22" fmla="*/ 217 w 372"/>
                  <a:gd name="T23" fmla="*/ 605 h 632"/>
                  <a:gd name="T24" fmla="*/ 238 w 372"/>
                  <a:gd name="T25" fmla="*/ 630 h 632"/>
                  <a:gd name="T26" fmla="*/ 238 w 372"/>
                  <a:gd name="T27" fmla="*/ 620 h 632"/>
                  <a:gd name="T28" fmla="*/ 253 w 372"/>
                  <a:gd name="T29" fmla="*/ 632 h 632"/>
                  <a:gd name="T30" fmla="*/ 247 w 372"/>
                  <a:gd name="T31" fmla="*/ 620 h 632"/>
                  <a:gd name="T32" fmla="*/ 305 w 372"/>
                  <a:gd name="T33" fmla="*/ 615 h 632"/>
                  <a:gd name="T34" fmla="*/ 304 w 372"/>
                  <a:gd name="T35" fmla="*/ 590 h 632"/>
                  <a:gd name="T36" fmla="*/ 340 w 372"/>
                  <a:gd name="T37" fmla="*/ 562 h 632"/>
                  <a:gd name="T38" fmla="*/ 339 w 372"/>
                  <a:gd name="T39" fmla="*/ 525 h 632"/>
                  <a:gd name="T40" fmla="*/ 334 w 372"/>
                  <a:gd name="T41" fmla="*/ 524 h 632"/>
                  <a:gd name="T42" fmla="*/ 331 w 372"/>
                  <a:gd name="T43" fmla="*/ 517 h 632"/>
                  <a:gd name="T44" fmla="*/ 335 w 372"/>
                  <a:gd name="T45" fmla="*/ 499 h 632"/>
                  <a:gd name="T46" fmla="*/ 336 w 372"/>
                  <a:gd name="T47" fmla="*/ 493 h 632"/>
                  <a:gd name="T48" fmla="*/ 337 w 372"/>
                  <a:gd name="T49" fmla="*/ 477 h 632"/>
                  <a:gd name="T50" fmla="*/ 349 w 372"/>
                  <a:gd name="T51" fmla="*/ 469 h 632"/>
                  <a:gd name="T52" fmla="*/ 364 w 372"/>
                  <a:gd name="T53" fmla="*/ 444 h 632"/>
                  <a:gd name="T54" fmla="*/ 372 w 372"/>
                  <a:gd name="T55" fmla="*/ 414 h 632"/>
                  <a:gd name="T56" fmla="*/ 367 w 372"/>
                  <a:gd name="T57" fmla="*/ 391 h 632"/>
                  <a:gd name="T58" fmla="*/ 359 w 372"/>
                  <a:gd name="T59" fmla="*/ 363 h 632"/>
                  <a:gd name="T60" fmla="*/ 361 w 372"/>
                  <a:gd name="T61" fmla="*/ 343 h 632"/>
                  <a:gd name="T62" fmla="*/ 324 w 372"/>
                  <a:gd name="T63" fmla="*/ 80 h 632"/>
                  <a:gd name="T64" fmla="*/ 310 w 372"/>
                  <a:gd name="T65" fmla="*/ 53 h 632"/>
                  <a:gd name="T66" fmla="*/ 289 w 372"/>
                  <a:gd name="T67" fmla="*/ 0 h 632"/>
                  <a:gd name="T68" fmla="*/ 50 w 372"/>
                  <a:gd name="T69" fmla="*/ 28 h 632"/>
                  <a:gd name="T70" fmla="*/ 72 w 372"/>
                  <a:gd name="T71" fmla="*/ 50 h 632"/>
                  <a:gd name="T72" fmla="*/ 98 w 372"/>
                  <a:gd name="T73" fmla="*/ 77 h 632"/>
                  <a:gd name="T74" fmla="*/ 86 w 372"/>
                  <a:gd name="T75" fmla="*/ 106 h 632"/>
                  <a:gd name="T76" fmla="*/ 58 w 372"/>
                  <a:gd name="T77" fmla="*/ 141 h 632"/>
                  <a:gd name="T78" fmla="*/ 24 w 372"/>
                  <a:gd name="T79" fmla="*/ 171 h 632"/>
                  <a:gd name="T80" fmla="*/ 40 w 372"/>
                  <a:gd name="T81" fmla="*/ 199 h 632"/>
                  <a:gd name="T82" fmla="*/ 26 w 372"/>
                  <a:gd name="T83" fmla="*/ 234 h 632"/>
                  <a:gd name="T84" fmla="*/ 9 w 372"/>
                  <a:gd name="T85" fmla="*/ 267 h 6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72"/>
                  <a:gd name="T130" fmla="*/ 0 h 632"/>
                  <a:gd name="T131" fmla="*/ 372 w 372"/>
                  <a:gd name="T132" fmla="*/ 632 h 6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72" h="632">
                    <a:moveTo>
                      <a:pt x="2" y="272"/>
                    </a:moveTo>
                    <a:lnTo>
                      <a:pt x="0" y="300"/>
                    </a:lnTo>
                    <a:lnTo>
                      <a:pt x="17" y="343"/>
                    </a:lnTo>
                    <a:lnTo>
                      <a:pt x="43" y="363"/>
                    </a:lnTo>
                    <a:lnTo>
                      <a:pt x="50" y="372"/>
                    </a:lnTo>
                    <a:lnTo>
                      <a:pt x="73" y="386"/>
                    </a:lnTo>
                    <a:lnTo>
                      <a:pt x="85" y="421"/>
                    </a:lnTo>
                    <a:lnTo>
                      <a:pt x="92" y="430"/>
                    </a:lnTo>
                    <a:lnTo>
                      <a:pt x="99" y="430"/>
                    </a:lnTo>
                    <a:lnTo>
                      <a:pt x="108" y="420"/>
                    </a:lnTo>
                    <a:lnTo>
                      <a:pt x="124" y="423"/>
                    </a:lnTo>
                    <a:lnTo>
                      <a:pt x="138" y="431"/>
                    </a:lnTo>
                    <a:lnTo>
                      <a:pt x="138" y="435"/>
                    </a:lnTo>
                    <a:lnTo>
                      <a:pt x="132" y="446"/>
                    </a:lnTo>
                    <a:lnTo>
                      <a:pt x="134" y="455"/>
                    </a:lnTo>
                    <a:lnTo>
                      <a:pt x="121" y="489"/>
                    </a:lnTo>
                    <a:lnTo>
                      <a:pt x="124" y="503"/>
                    </a:lnTo>
                    <a:lnTo>
                      <a:pt x="156" y="529"/>
                    </a:lnTo>
                    <a:lnTo>
                      <a:pt x="167" y="530"/>
                    </a:lnTo>
                    <a:lnTo>
                      <a:pt x="206" y="556"/>
                    </a:lnTo>
                    <a:lnTo>
                      <a:pt x="207" y="569"/>
                    </a:lnTo>
                    <a:lnTo>
                      <a:pt x="217" y="585"/>
                    </a:lnTo>
                    <a:lnTo>
                      <a:pt x="212" y="603"/>
                    </a:lnTo>
                    <a:lnTo>
                      <a:pt x="217" y="605"/>
                    </a:lnTo>
                    <a:lnTo>
                      <a:pt x="227" y="626"/>
                    </a:lnTo>
                    <a:lnTo>
                      <a:pt x="238" y="630"/>
                    </a:lnTo>
                    <a:lnTo>
                      <a:pt x="234" y="622"/>
                    </a:lnTo>
                    <a:lnTo>
                      <a:pt x="238" y="620"/>
                    </a:lnTo>
                    <a:lnTo>
                      <a:pt x="246" y="631"/>
                    </a:lnTo>
                    <a:lnTo>
                      <a:pt x="253" y="632"/>
                    </a:lnTo>
                    <a:lnTo>
                      <a:pt x="251" y="630"/>
                    </a:lnTo>
                    <a:lnTo>
                      <a:pt x="247" y="620"/>
                    </a:lnTo>
                    <a:lnTo>
                      <a:pt x="261" y="602"/>
                    </a:lnTo>
                    <a:lnTo>
                      <a:pt x="305" y="615"/>
                    </a:lnTo>
                    <a:lnTo>
                      <a:pt x="314" y="604"/>
                    </a:lnTo>
                    <a:lnTo>
                      <a:pt x="304" y="590"/>
                    </a:lnTo>
                    <a:lnTo>
                      <a:pt x="305" y="577"/>
                    </a:lnTo>
                    <a:lnTo>
                      <a:pt x="340" y="562"/>
                    </a:lnTo>
                    <a:lnTo>
                      <a:pt x="331" y="543"/>
                    </a:lnTo>
                    <a:lnTo>
                      <a:pt x="339" y="525"/>
                    </a:lnTo>
                    <a:lnTo>
                      <a:pt x="334" y="524"/>
                    </a:lnTo>
                    <a:lnTo>
                      <a:pt x="339" y="522"/>
                    </a:lnTo>
                    <a:lnTo>
                      <a:pt x="331" y="517"/>
                    </a:lnTo>
                    <a:lnTo>
                      <a:pt x="338" y="515"/>
                    </a:lnTo>
                    <a:lnTo>
                      <a:pt x="335" y="499"/>
                    </a:lnTo>
                    <a:lnTo>
                      <a:pt x="341" y="494"/>
                    </a:lnTo>
                    <a:lnTo>
                      <a:pt x="336" y="493"/>
                    </a:lnTo>
                    <a:lnTo>
                      <a:pt x="344" y="487"/>
                    </a:lnTo>
                    <a:lnTo>
                      <a:pt x="337" y="477"/>
                    </a:lnTo>
                    <a:lnTo>
                      <a:pt x="341" y="469"/>
                    </a:lnTo>
                    <a:lnTo>
                      <a:pt x="349" y="469"/>
                    </a:lnTo>
                    <a:lnTo>
                      <a:pt x="355" y="448"/>
                    </a:lnTo>
                    <a:lnTo>
                      <a:pt x="364" y="444"/>
                    </a:lnTo>
                    <a:lnTo>
                      <a:pt x="361" y="437"/>
                    </a:lnTo>
                    <a:lnTo>
                      <a:pt x="372" y="414"/>
                    </a:lnTo>
                    <a:lnTo>
                      <a:pt x="366" y="400"/>
                    </a:lnTo>
                    <a:lnTo>
                      <a:pt x="367" y="391"/>
                    </a:lnTo>
                    <a:lnTo>
                      <a:pt x="352" y="374"/>
                    </a:lnTo>
                    <a:lnTo>
                      <a:pt x="359" y="363"/>
                    </a:lnTo>
                    <a:lnTo>
                      <a:pt x="353" y="352"/>
                    </a:lnTo>
                    <a:lnTo>
                      <a:pt x="361" y="343"/>
                    </a:lnTo>
                    <a:lnTo>
                      <a:pt x="341" y="202"/>
                    </a:lnTo>
                    <a:lnTo>
                      <a:pt x="324" y="80"/>
                    </a:lnTo>
                    <a:lnTo>
                      <a:pt x="318" y="72"/>
                    </a:lnTo>
                    <a:lnTo>
                      <a:pt x="310" y="53"/>
                    </a:lnTo>
                    <a:lnTo>
                      <a:pt x="292" y="20"/>
                    </a:lnTo>
                    <a:lnTo>
                      <a:pt x="289" y="0"/>
                    </a:lnTo>
                    <a:lnTo>
                      <a:pt x="169" y="14"/>
                    </a:lnTo>
                    <a:lnTo>
                      <a:pt x="50" y="28"/>
                    </a:lnTo>
                    <a:lnTo>
                      <a:pt x="68" y="38"/>
                    </a:lnTo>
                    <a:lnTo>
                      <a:pt x="72" y="50"/>
                    </a:lnTo>
                    <a:lnTo>
                      <a:pt x="94" y="62"/>
                    </a:lnTo>
                    <a:lnTo>
                      <a:pt x="98" y="77"/>
                    </a:lnTo>
                    <a:lnTo>
                      <a:pt x="95" y="97"/>
                    </a:lnTo>
                    <a:lnTo>
                      <a:pt x="86" y="106"/>
                    </a:lnTo>
                    <a:lnTo>
                      <a:pt x="84" y="125"/>
                    </a:lnTo>
                    <a:lnTo>
                      <a:pt x="58" y="141"/>
                    </a:lnTo>
                    <a:lnTo>
                      <a:pt x="27" y="151"/>
                    </a:lnTo>
                    <a:lnTo>
                      <a:pt x="24" y="171"/>
                    </a:lnTo>
                    <a:lnTo>
                      <a:pt x="37" y="184"/>
                    </a:lnTo>
                    <a:lnTo>
                      <a:pt x="40" y="199"/>
                    </a:lnTo>
                    <a:lnTo>
                      <a:pt x="29" y="216"/>
                    </a:lnTo>
                    <a:lnTo>
                      <a:pt x="26" y="234"/>
                    </a:lnTo>
                    <a:lnTo>
                      <a:pt x="5" y="248"/>
                    </a:lnTo>
                    <a:lnTo>
                      <a:pt x="9" y="267"/>
                    </a:lnTo>
                    <a:lnTo>
                      <a:pt x="2" y="272"/>
                    </a:lnTo>
                    <a:close/>
                  </a:path>
                </a:pathLst>
              </a:custGeom>
              <a:noFill/>
              <a:ln w="9525">
                <a:noFill/>
                <a:round/>
                <a:headEnd/>
                <a:tailEnd/>
              </a:ln>
            </p:spPr>
            <p:txBody>
              <a:bodyPr/>
              <a:lstStyle/>
              <a:p>
                <a:endParaRPr lang="en-US"/>
              </a:p>
            </p:txBody>
          </p:sp>
          <p:sp>
            <p:nvSpPr>
              <p:cNvPr id="393" name="Freeform 253"/>
              <p:cNvSpPr>
                <a:spLocks/>
              </p:cNvSpPr>
              <p:nvPr/>
            </p:nvSpPr>
            <p:spPr bwMode="gray">
              <a:xfrm>
                <a:off x="3407" y="1635"/>
                <a:ext cx="372" cy="632"/>
              </a:xfrm>
              <a:custGeom>
                <a:avLst/>
                <a:gdLst>
                  <a:gd name="T0" fmla="*/ 0 w 372"/>
                  <a:gd name="T1" fmla="*/ 300 h 632"/>
                  <a:gd name="T2" fmla="*/ 43 w 372"/>
                  <a:gd name="T3" fmla="*/ 363 h 632"/>
                  <a:gd name="T4" fmla="*/ 73 w 372"/>
                  <a:gd name="T5" fmla="*/ 386 h 632"/>
                  <a:gd name="T6" fmla="*/ 92 w 372"/>
                  <a:gd name="T7" fmla="*/ 430 h 632"/>
                  <a:gd name="T8" fmla="*/ 108 w 372"/>
                  <a:gd name="T9" fmla="*/ 420 h 632"/>
                  <a:gd name="T10" fmla="*/ 138 w 372"/>
                  <a:gd name="T11" fmla="*/ 431 h 632"/>
                  <a:gd name="T12" fmla="*/ 132 w 372"/>
                  <a:gd name="T13" fmla="*/ 446 h 632"/>
                  <a:gd name="T14" fmla="*/ 121 w 372"/>
                  <a:gd name="T15" fmla="*/ 489 h 632"/>
                  <a:gd name="T16" fmla="*/ 156 w 372"/>
                  <a:gd name="T17" fmla="*/ 529 h 632"/>
                  <a:gd name="T18" fmla="*/ 206 w 372"/>
                  <a:gd name="T19" fmla="*/ 556 h 632"/>
                  <a:gd name="T20" fmla="*/ 217 w 372"/>
                  <a:gd name="T21" fmla="*/ 585 h 632"/>
                  <a:gd name="T22" fmla="*/ 217 w 372"/>
                  <a:gd name="T23" fmla="*/ 605 h 632"/>
                  <a:gd name="T24" fmla="*/ 238 w 372"/>
                  <a:gd name="T25" fmla="*/ 630 h 632"/>
                  <a:gd name="T26" fmla="*/ 238 w 372"/>
                  <a:gd name="T27" fmla="*/ 620 h 632"/>
                  <a:gd name="T28" fmla="*/ 253 w 372"/>
                  <a:gd name="T29" fmla="*/ 632 h 632"/>
                  <a:gd name="T30" fmla="*/ 247 w 372"/>
                  <a:gd name="T31" fmla="*/ 620 h 632"/>
                  <a:gd name="T32" fmla="*/ 305 w 372"/>
                  <a:gd name="T33" fmla="*/ 615 h 632"/>
                  <a:gd name="T34" fmla="*/ 304 w 372"/>
                  <a:gd name="T35" fmla="*/ 590 h 632"/>
                  <a:gd name="T36" fmla="*/ 340 w 372"/>
                  <a:gd name="T37" fmla="*/ 562 h 632"/>
                  <a:gd name="T38" fmla="*/ 339 w 372"/>
                  <a:gd name="T39" fmla="*/ 525 h 632"/>
                  <a:gd name="T40" fmla="*/ 334 w 372"/>
                  <a:gd name="T41" fmla="*/ 524 h 632"/>
                  <a:gd name="T42" fmla="*/ 331 w 372"/>
                  <a:gd name="T43" fmla="*/ 517 h 632"/>
                  <a:gd name="T44" fmla="*/ 335 w 372"/>
                  <a:gd name="T45" fmla="*/ 499 h 632"/>
                  <a:gd name="T46" fmla="*/ 336 w 372"/>
                  <a:gd name="T47" fmla="*/ 493 h 632"/>
                  <a:gd name="T48" fmla="*/ 337 w 372"/>
                  <a:gd name="T49" fmla="*/ 477 h 632"/>
                  <a:gd name="T50" fmla="*/ 349 w 372"/>
                  <a:gd name="T51" fmla="*/ 469 h 632"/>
                  <a:gd name="T52" fmla="*/ 364 w 372"/>
                  <a:gd name="T53" fmla="*/ 444 h 632"/>
                  <a:gd name="T54" fmla="*/ 372 w 372"/>
                  <a:gd name="T55" fmla="*/ 414 h 632"/>
                  <a:gd name="T56" fmla="*/ 367 w 372"/>
                  <a:gd name="T57" fmla="*/ 391 h 632"/>
                  <a:gd name="T58" fmla="*/ 359 w 372"/>
                  <a:gd name="T59" fmla="*/ 363 h 632"/>
                  <a:gd name="T60" fmla="*/ 361 w 372"/>
                  <a:gd name="T61" fmla="*/ 343 h 632"/>
                  <a:gd name="T62" fmla="*/ 324 w 372"/>
                  <a:gd name="T63" fmla="*/ 80 h 632"/>
                  <a:gd name="T64" fmla="*/ 310 w 372"/>
                  <a:gd name="T65" fmla="*/ 53 h 632"/>
                  <a:gd name="T66" fmla="*/ 289 w 372"/>
                  <a:gd name="T67" fmla="*/ 0 h 632"/>
                  <a:gd name="T68" fmla="*/ 50 w 372"/>
                  <a:gd name="T69" fmla="*/ 28 h 632"/>
                  <a:gd name="T70" fmla="*/ 72 w 372"/>
                  <a:gd name="T71" fmla="*/ 50 h 632"/>
                  <a:gd name="T72" fmla="*/ 98 w 372"/>
                  <a:gd name="T73" fmla="*/ 77 h 632"/>
                  <a:gd name="T74" fmla="*/ 86 w 372"/>
                  <a:gd name="T75" fmla="*/ 106 h 632"/>
                  <a:gd name="T76" fmla="*/ 58 w 372"/>
                  <a:gd name="T77" fmla="*/ 141 h 632"/>
                  <a:gd name="T78" fmla="*/ 24 w 372"/>
                  <a:gd name="T79" fmla="*/ 171 h 632"/>
                  <a:gd name="T80" fmla="*/ 40 w 372"/>
                  <a:gd name="T81" fmla="*/ 199 h 632"/>
                  <a:gd name="T82" fmla="*/ 26 w 372"/>
                  <a:gd name="T83" fmla="*/ 234 h 632"/>
                  <a:gd name="T84" fmla="*/ 9 w 372"/>
                  <a:gd name="T85" fmla="*/ 267 h 6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72"/>
                  <a:gd name="T130" fmla="*/ 0 h 632"/>
                  <a:gd name="T131" fmla="*/ 372 w 372"/>
                  <a:gd name="T132" fmla="*/ 632 h 6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72" h="632">
                    <a:moveTo>
                      <a:pt x="2" y="272"/>
                    </a:moveTo>
                    <a:lnTo>
                      <a:pt x="0" y="300"/>
                    </a:lnTo>
                    <a:lnTo>
                      <a:pt x="17" y="343"/>
                    </a:lnTo>
                    <a:lnTo>
                      <a:pt x="43" y="363"/>
                    </a:lnTo>
                    <a:lnTo>
                      <a:pt x="50" y="372"/>
                    </a:lnTo>
                    <a:lnTo>
                      <a:pt x="73" y="386"/>
                    </a:lnTo>
                    <a:lnTo>
                      <a:pt x="85" y="421"/>
                    </a:lnTo>
                    <a:lnTo>
                      <a:pt x="92" y="430"/>
                    </a:lnTo>
                    <a:lnTo>
                      <a:pt x="99" y="430"/>
                    </a:lnTo>
                    <a:lnTo>
                      <a:pt x="108" y="420"/>
                    </a:lnTo>
                    <a:lnTo>
                      <a:pt x="124" y="423"/>
                    </a:lnTo>
                    <a:lnTo>
                      <a:pt x="138" y="431"/>
                    </a:lnTo>
                    <a:lnTo>
                      <a:pt x="138" y="435"/>
                    </a:lnTo>
                    <a:lnTo>
                      <a:pt x="132" y="446"/>
                    </a:lnTo>
                    <a:lnTo>
                      <a:pt x="134" y="455"/>
                    </a:lnTo>
                    <a:lnTo>
                      <a:pt x="121" y="489"/>
                    </a:lnTo>
                    <a:lnTo>
                      <a:pt x="124" y="503"/>
                    </a:lnTo>
                    <a:lnTo>
                      <a:pt x="156" y="529"/>
                    </a:lnTo>
                    <a:lnTo>
                      <a:pt x="167" y="530"/>
                    </a:lnTo>
                    <a:lnTo>
                      <a:pt x="206" y="556"/>
                    </a:lnTo>
                    <a:lnTo>
                      <a:pt x="207" y="569"/>
                    </a:lnTo>
                    <a:lnTo>
                      <a:pt x="217" y="585"/>
                    </a:lnTo>
                    <a:lnTo>
                      <a:pt x="212" y="603"/>
                    </a:lnTo>
                    <a:lnTo>
                      <a:pt x="217" y="605"/>
                    </a:lnTo>
                    <a:lnTo>
                      <a:pt x="227" y="626"/>
                    </a:lnTo>
                    <a:lnTo>
                      <a:pt x="238" y="630"/>
                    </a:lnTo>
                    <a:lnTo>
                      <a:pt x="234" y="622"/>
                    </a:lnTo>
                    <a:lnTo>
                      <a:pt x="238" y="620"/>
                    </a:lnTo>
                    <a:lnTo>
                      <a:pt x="246" y="631"/>
                    </a:lnTo>
                    <a:lnTo>
                      <a:pt x="253" y="632"/>
                    </a:lnTo>
                    <a:lnTo>
                      <a:pt x="251" y="630"/>
                    </a:lnTo>
                    <a:lnTo>
                      <a:pt x="247" y="620"/>
                    </a:lnTo>
                    <a:lnTo>
                      <a:pt x="261" y="602"/>
                    </a:lnTo>
                    <a:lnTo>
                      <a:pt x="305" y="615"/>
                    </a:lnTo>
                    <a:lnTo>
                      <a:pt x="314" y="604"/>
                    </a:lnTo>
                    <a:lnTo>
                      <a:pt x="304" y="590"/>
                    </a:lnTo>
                    <a:lnTo>
                      <a:pt x="305" y="577"/>
                    </a:lnTo>
                    <a:lnTo>
                      <a:pt x="340" y="562"/>
                    </a:lnTo>
                    <a:lnTo>
                      <a:pt x="331" y="543"/>
                    </a:lnTo>
                    <a:lnTo>
                      <a:pt x="339" y="525"/>
                    </a:lnTo>
                    <a:lnTo>
                      <a:pt x="334" y="524"/>
                    </a:lnTo>
                    <a:lnTo>
                      <a:pt x="339" y="522"/>
                    </a:lnTo>
                    <a:lnTo>
                      <a:pt x="331" y="517"/>
                    </a:lnTo>
                    <a:lnTo>
                      <a:pt x="338" y="515"/>
                    </a:lnTo>
                    <a:lnTo>
                      <a:pt x="335" y="499"/>
                    </a:lnTo>
                    <a:lnTo>
                      <a:pt x="341" y="494"/>
                    </a:lnTo>
                    <a:lnTo>
                      <a:pt x="336" y="493"/>
                    </a:lnTo>
                    <a:lnTo>
                      <a:pt x="344" y="487"/>
                    </a:lnTo>
                    <a:lnTo>
                      <a:pt x="337" y="477"/>
                    </a:lnTo>
                    <a:lnTo>
                      <a:pt x="341" y="469"/>
                    </a:lnTo>
                    <a:lnTo>
                      <a:pt x="349" y="469"/>
                    </a:lnTo>
                    <a:lnTo>
                      <a:pt x="355" y="448"/>
                    </a:lnTo>
                    <a:lnTo>
                      <a:pt x="364" y="444"/>
                    </a:lnTo>
                    <a:lnTo>
                      <a:pt x="361" y="437"/>
                    </a:lnTo>
                    <a:lnTo>
                      <a:pt x="372" y="414"/>
                    </a:lnTo>
                    <a:lnTo>
                      <a:pt x="366" y="400"/>
                    </a:lnTo>
                    <a:lnTo>
                      <a:pt x="367" y="391"/>
                    </a:lnTo>
                    <a:lnTo>
                      <a:pt x="352" y="374"/>
                    </a:lnTo>
                    <a:lnTo>
                      <a:pt x="359" y="363"/>
                    </a:lnTo>
                    <a:lnTo>
                      <a:pt x="353" y="352"/>
                    </a:lnTo>
                    <a:lnTo>
                      <a:pt x="361" y="343"/>
                    </a:lnTo>
                    <a:lnTo>
                      <a:pt x="341" y="202"/>
                    </a:lnTo>
                    <a:lnTo>
                      <a:pt x="324" y="80"/>
                    </a:lnTo>
                    <a:lnTo>
                      <a:pt x="318" y="72"/>
                    </a:lnTo>
                    <a:lnTo>
                      <a:pt x="310" y="53"/>
                    </a:lnTo>
                    <a:lnTo>
                      <a:pt x="292" y="20"/>
                    </a:lnTo>
                    <a:lnTo>
                      <a:pt x="289" y="0"/>
                    </a:lnTo>
                    <a:lnTo>
                      <a:pt x="169" y="14"/>
                    </a:lnTo>
                    <a:lnTo>
                      <a:pt x="50" y="28"/>
                    </a:lnTo>
                    <a:lnTo>
                      <a:pt x="68" y="38"/>
                    </a:lnTo>
                    <a:lnTo>
                      <a:pt x="72" y="50"/>
                    </a:lnTo>
                    <a:lnTo>
                      <a:pt x="94" y="62"/>
                    </a:lnTo>
                    <a:lnTo>
                      <a:pt x="98" y="77"/>
                    </a:lnTo>
                    <a:lnTo>
                      <a:pt x="95" y="97"/>
                    </a:lnTo>
                    <a:lnTo>
                      <a:pt x="86" y="106"/>
                    </a:lnTo>
                    <a:lnTo>
                      <a:pt x="84" y="125"/>
                    </a:lnTo>
                    <a:lnTo>
                      <a:pt x="58" y="141"/>
                    </a:lnTo>
                    <a:lnTo>
                      <a:pt x="27" y="151"/>
                    </a:lnTo>
                    <a:lnTo>
                      <a:pt x="24" y="171"/>
                    </a:lnTo>
                    <a:lnTo>
                      <a:pt x="37" y="184"/>
                    </a:lnTo>
                    <a:lnTo>
                      <a:pt x="40" y="199"/>
                    </a:lnTo>
                    <a:lnTo>
                      <a:pt x="29" y="216"/>
                    </a:lnTo>
                    <a:lnTo>
                      <a:pt x="26" y="234"/>
                    </a:lnTo>
                    <a:lnTo>
                      <a:pt x="5" y="248"/>
                    </a:lnTo>
                    <a:lnTo>
                      <a:pt x="9" y="267"/>
                    </a:lnTo>
                    <a:lnTo>
                      <a:pt x="2" y="272"/>
                    </a:lnTo>
                  </a:path>
                </a:pathLst>
              </a:custGeom>
              <a:noFill/>
              <a:ln w="6350">
                <a:solidFill>
                  <a:srgbClr val="95989C"/>
                </a:solidFill>
                <a:round/>
                <a:headEnd/>
                <a:tailEnd/>
              </a:ln>
            </p:spPr>
            <p:txBody>
              <a:bodyPr/>
              <a:lstStyle/>
              <a:p>
                <a:endParaRPr lang="en-US"/>
              </a:p>
            </p:txBody>
          </p:sp>
        </p:grpSp>
        <p:sp>
          <p:nvSpPr>
            <p:cNvPr id="169" name="Freeform 254"/>
            <p:cNvSpPr>
              <a:spLocks/>
            </p:cNvSpPr>
            <p:nvPr/>
          </p:nvSpPr>
          <p:spPr bwMode="gray">
            <a:xfrm>
              <a:off x="5668693" y="1924098"/>
              <a:ext cx="776941" cy="407637"/>
            </a:xfrm>
            <a:custGeom>
              <a:avLst/>
              <a:gdLst>
                <a:gd name="T0" fmla="*/ 2147483647 w 520"/>
                <a:gd name="T1" fmla="*/ 2147483647 h 261"/>
                <a:gd name="T2" fmla="*/ 2147483647 w 520"/>
                <a:gd name="T3" fmla="*/ 2147483647 h 261"/>
                <a:gd name="T4" fmla="*/ 2147483647 w 520"/>
                <a:gd name="T5" fmla="*/ 2147483647 h 261"/>
                <a:gd name="T6" fmla="*/ 2147483647 w 520"/>
                <a:gd name="T7" fmla="*/ 2147483647 h 261"/>
                <a:gd name="T8" fmla="*/ 2147483647 w 520"/>
                <a:gd name="T9" fmla="*/ 2147483647 h 261"/>
                <a:gd name="T10" fmla="*/ 2147483647 w 520"/>
                <a:gd name="T11" fmla="*/ 0 h 261"/>
                <a:gd name="T12" fmla="*/ 2147483647 w 520"/>
                <a:gd name="T13" fmla="*/ 2147483647 h 261"/>
                <a:gd name="T14" fmla="*/ 2147483647 w 520"/>
                <a:gd name="T15" fmla="*/ 2147483647 h 261"/>
                <a:gd name="T16" fmla="*/ 2147483647 w 520"/>
                <a:gd name="T17" fmla="*/ 2147483647 h 261"/>
                <a:gd name="T18" fmla="*/ 2147483647 w 520"/>
                <a:gd name="T19" fmla="*/ 2147483647 h 261"/>
                <a:gd name="T20" fmla="*/ 2147483647 w 520"/>
                <a:gd name="T21" fmla="*/ 2147483647 h 261"/>
                <a:gd name="T22" fmla="*/ 2147483647 w 520"/>
                <a:gd name="T23" fmla="*/ 2147483647 h 261"/>
                <a:gd name="T24" fmla="*/ 2147483647 w 520"/>
                <a:gd name="T25" fmla="*/ 2147483647 h 261"/>
                <a:gd name="T26" fmla="*/ 2147483647 w 520"/>
                <a:gd name="T27" fmla="*/ 2147483647 h 261"/>
                <a:gd name="T28" fmla="*/ 2147483647 w 520"/>
                <a:gd name="T29" fmla="*/ 2147483647 h 261"/>
                <a:gd name="T30" fmla="*/ 2147483647 w 520"/>
                <a:gd name="T31" fmla="*/ 2147483647 h 261"/>
                <a:gd name="T32" fmla="*/ 2147483647 w 520"/>
                <a:gd name="T33" fmla="*/ 2147483647 h 261"/>
                <a:gd name="T34" fmla="*/ 2147483647 w 520"/>
                <a:gd name="T35" fmla="*/ 2147483647 h 261"/>
                <a:gd name="T36" fmla="*/ 2147483647 w 520"/>
                <a:gd name="T37" fmla="*/ 2147483647 h 261"/>
                <a:gd name="T38" fmla="*/ 2147483647 w 520"/>
                <a:gd name="T39" fmla="*/ 2147483647 h 261"/>
                <a:gd name="T40" fmla="*/ 2147483647 w 520"/>
                <a:gd name="T41" fmla="*/ 2147483647 h 261"/>
                <a:gd name="T42" fmla="*/ 2147483647 w 520"/>
                <a:gd name="T43" fmla="*/ 2147483647 h 261"/>
                <a:gd name="T44" fmla="*/ 2147483647 w 520"/>
                <a:gd name="T45" fmla="*/ 2147483647 h 261"/>
                <a:gd name="T46" fmla="*/ 2147483647 w 520"/>
                <a:gd name="T47" fmla="*/ 2147483647 h 261"/>
                <a:gd name="T48" fmla="*/ 2147483647 w 520"/>
                <a:gd name="T49" fmla="*/ 2147483647 h 261"/>
                <a:gd name="T50" fmla="*/ 2147483647 w 520"/>
                <a:gd name="T51" fmla="*/ 2147483647 h 261"/>
                <a:gd name="T52" fmla="*/ 2147483647 w 520"/>
                <a:gd name="T53" fmla="*/ 2147483647 h 261"/>
                <a:gd name="T54" fmla="*/ 2147483647 w 520"/>
                <a:gd name="T55" fmla="*/ 2147483647 h 261"/>
                <a:gd name="T56" fmla="*/ 2147483647 w 520"/>
                <a:gd name="T57" fmla="*/ 2147483647 h 261"/>
                <a:gd name="T58" fmla="*/ 2147483647 w 520"/>
                <a:gd name="T59" fmla="*/ 2147483647 h 261"/>
                <a:gd name="T60" fmla="*/ 2147483647 w 520"/>
                <a:gd name="T61" fmla="*/ 2147483647 h 261"/>
                <a:gd name="T62" fmla="*/ 2147483647 w 520"/>
                <a:gd name="T63" fmla="*/ 2147483647 h 261"/>
                <a:gd name="T64" fmla="*/ 2147483647 w 520"/>
                <a:gd name="T65" fmla="*/ 2147483647 h 261"/>
                <a:gd name="T66" fmla="*/ 2147483647 w 520"/>
                <a:gd name="T67" fmla="*/ 2147483647 h 261"/>
                <a:gd name="T68" fmla="*/ 2147483647 w 520"/>
                <a:gd name="T69" fmla="*/ 2147483647 h 261"/>
                <a:gd name="T70" fmla="*/ 2147483647 w 520"/>
                <a:gd name="T71" fmla="*/ 2147483647 h 261"/>
                <a:gd name="T72" fmla="*/ 2147483647 w 520"/>
                <a:gd name="T73" fmla="*/ 2147483647 h 261"/>
                <a:gd name="T74" fmla="*/ 2147483647 w 520"/>
                <a:gd name="T75" fmla="*/ 2147483647 h 261"/>
                <a:gd name="T76" fmla="*/ 2147483647 w 520"/>
                <a:gd name="T77" fmla="*/ 2147483647 h 261"/>
                <a:gd name="T78" fmla="*/ 2147483647 w 520"/>
                <a:gd name="T79" fmla="*/ 2147483647 h 261"/>
                <a:gd name="T80" fmla="*/ 2147483647 w 520"/>
                <a:gd name="T81" fmla="*/ 2147483647 h 261"/>
                <a:gd name="T82" fmla="*/ 2147483647 w 520"/>
                <a:gd name="T83" fmla="*/ 2147483647 h 261"/>
                <a:gd name="T84" fmla="*/ 2147483647 w 520"/>
                <a:gd name="T85" fmla="*/ 2147483647 h 261"/>
                <a:gd name="T86" fmla="*/ 2147483647 w 520"/>
                <a:gd name="T87" fmla="*/ 2147483647 h 261"/>
                <a:gd name="T88" fmla="*/ 2147483647 w 520"/>
                <a:gd name="T89" fmla="*/ 2147483647 h 261"/>
                <a:gd name="T90" fmla="*/ 2147483647 w 520"/>
                <a:gd name="T91" fmla="*/ 2147483647 h 261"/>
                <a:gd name="T92" fmla="*/ 2147483647 w 520"/>
                <a:gd name="T93" fmla="*/ 2147483647 h 261"/>
                <a:gd name="T94" fmla="*/ 2147483647 w 520"/>
                <a:gd name="T95" fmla="*/ 2147483647 h 261"/>
                <a:gd name="T96" fmla="*/ 2147483647 w 520"/>
                <a:gd name="T97" fmla="*/ 2147483647 h 2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20"/>
                <a:gd name="T148" fmla="*/ 0 h 261"/>
                <a:gd name="T149" fmla="*/ 520 w 520"/>
                <a:gd name="T150" fmla="*/ 261 h 2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20" h="261">
                  <a:moveTo>
                    <a:pt x="0" y="123"/>
                  </a:moveTo>
                  <a:lnTo>
                    <a:pt x="18" y="119"/>
                  </a:lnTo>
                  <a:lnTo>
                    <a:pt x="44" y="97"/>
                  </a:lnTo>
                  <a:lnTo>
                    <a:pt x="60" y="89"/>
                  </a:lnTo>
                  <a:lnTo>
                    <a:pt x="81" y="82"/>
                  </a:lnTo>
                  <a:lnTo>
                    <a:pt x="96" y="69"/>
                  </a:lnTo>
                  <a:lnTo>
                    <a:pt x="111" y="58"/>
                  </a:lnTo>
                  <a:lnTo>
                    <a:pt x="125" y="38"/>
                  </a:lnTo>
                  <a:lnTo>
                    <a:pt x="145" y="20"/>
                  </a:lnTo>
                  <a:lnTo>
                    <a:pt x="160" y="10"/>
                  </a:lnTo>
                  <a:lnTo>
                    <a:pt x="174" y="3"/>
                  </a:lnTo>
                  <a:lnTo>
                    <a:pt x="190" y="0"/>
                  </a:lnTo>
                  <a:lnTo>
                    <a:pt x="193" y="0"/>
                  </a:lnTo>
                  <a:lnTo>
                    <a:pt x="193" y="7"/>
                  </a:lnTo>
                  <a:lnTo>
                    <a:pt x="181" y="18"/>
                  </a:lnTo>
                  <a:lnTo>
                    <a:pt x="162" y="48"/>
                  </a:lnTo>
                  <a:lnTo>
                    <a:pt x="153" y="54"/>
                  </a:lnTo>
                  <a:lnTo>
                    <a:pt x="148" y="65"/>
                  </a:lnTo>
                  <a:lnTo>
                    <a:pt x="148" y="81"/>
                  </a:lnTo>
                  <a:lnTo>
                    <a:pt x="150" y="87"/>
                  </a:lnTo>
                  <a:lnTo>
                    <a:pt x="160" y="75"/>
                  </a:lnTo>
                  <a:lnTo>
                    <a:pt x="167" y="75"/>
                  </a:lnTo>
                  <a:lnTo>
                    <a:pt x="189" y="68"/>
                  </a:lnTo>
                  <a:lnTo>
                    <a:pt x="217" y="79"/>
                  </a:lnTo>
                  <a:lnTo>
                    <a:pt x="227" y="92"/>
                  </a:lnTo>
                  <a:lnTo>
                    <a:pt x="246" y="105"/>
                  </a:lnTo>
                  <a:lnTo>
                    <a:pt x="259" y="101"/>
                  </a:lnTo>
                  <a:lnTo>
                    <a:pt x="294" y="102"/>
                  </a:lnTo>
                  <a:lnTo>
                    <a:pt x="302" y="99"/>
                  </a:lnTo>
                  <a:lnTo>
                    <a:pt x="310" y="87"/>
                  </a:lnTo>
                  <a:lnTo>
                    <a:pt x="322" y="80"/>
                  </a:lnTo>
                  <a:lnTo>
                    <a:pt x="335" y="70"/>
                  </a:lnTo>
                  <a:lnTo>
                    <a:pt x="378" y="63"/>
                  </a:lnTo>
                  <a:lnTo>
                    <a:pt x="390" y="58"/>
                  </a:lnTo>
                  <a:lnTo>
                    <a:pt x="402" y="49"/>
                  </a:lnTo>
                  <a:lnTo>
                    <a:pt x="415" y="48"/>
                  </a:lnTo>
                  <a:lnTo>
                    <a:pt x="419" y="55"/>
                  </a:lnTo>
                  <a:lnTo>
                    <a:pt x="422" y="70"/>
                  </a:lnTo>
                  <a:lnTo>
                    <a:pt x="436" y="75"/>
                  </a:lnTo>
                  <a:lnTo>
                    <a:pt x="447" y="75"/>
                  </a:lnTo>
                  <a:lnTo>
                    <a:pt x="467" y="69"/>
                  </a:lnTo>
                  <a:lnTo>
                    <a:pt x="479" y="67"/>
                  </a:lnTo>
                  <a:lnTo>
                    <a:pt x="483" y="72"/>
                  </a:lnTo>
                  <a:lnTo>
                    <a:pt x="486" y="78"/>
                  </a:lnTo>
                  <a:lnTo>
                    <a:pt x="490" y="85"/>
                  </a:lnTo>
                  <a:lnTo>
                    <a:pt x="494" y="100"/>
                  </a:lnTo>
                  <a:lnTo>
                    <a:pt x="504" y="103"/>
                  </a:lnTo>
                  <a:lnTo>
                    <a:pt x="510" y="111"/>
                  </a:lnTo>
                  <a:lnTo>
                    <a:pt x="518" y="114"/>
                  </a:lnTo>
                  <a:lnTo>
                    <a:pt x="520" y="117"/>
                  </a:lnTo>
                  <a:lnTo>
                    <a:pt x="520" y="118"/>
                  </a:lnTo>
                  <a:lnTo>
                    <a:pt x="510" y="120"/>
                  </a:lnTo>
                  <a:lnTo>
                    <a:pt x="485" y="132"/>
                  </a:lnTo>
                  <a:lnTo>
                    <a:pt x="477" y="125"/>
                  </a:lnTo>
                  <a:lnTo>
                    <a:pt x="470" y="122"/>
                  </a:lnTo>
                  <a:lnTo>
                    <a:pt x="467" y="128"/>
                  </a:lnTo>
                  <a:lnTo>
                    <a:pt x="468" y="139"/>
                  </a:lnTo>
                  <a:lnTo>
                    <a:pt x="457" y="141"/>
                  </a:lnTo>
                  <a:lnTo>
                    <a:pt x="448" y="135"/>
                  </a:lnTo>
                  <a:lnTo>
                    <a:pt x="444" y="133"/>
                  </a:lnTo>
                  <a:lnTo>
                    <a:pt x="427" y="127"/>
                  </a:lnTo>
                  <a:lnTo>
                    <a:pt x="410" y="125"/>
                  </a:lnTo>
                  <a:lnTo>
                    <a:pt x="393" y="133"/>
                  </a:lnTo>
                  <a:lnTo>
                    <a:pt x="386" y="145"/>
                  </a:lnTo>
                  <a:lnTo>
                    <a:pt x="363" y="152"/>
                  </a:lnTo>
                  <a:lnTo>
                    <a:pt x="344" y="162"/>
                  </a:lnTo>
                  <a:lnTo>
                    <a:pt x="322" y="191"/>
                  </a:lnTo>
                  <a:lnTo>
                    <a:pt x="315" y="193"/>
                  </a:lnTo>
                  <a:lnTo>
                    <a:pt x="311" y="166"/>
                  </a:lnTo>
                  <a:lnTo>
                    <a:pt x="302" y="176"/>
                  </a:lnTo>
                  <a:lnTo>
                    <a:pt x="292" y="183"/>
                  </a:lnTo>
                  <a:lnTo>
                    <a:pt x="287" y="183"/>
                  </a:lnTo>
                  <a:lnTo>
                    <a:pt x="274" y="201"/>
                  </a:lnTo>
                  <a:lnTo>
                    <a:pt x="250" y="260"/>
                  </a:lnTo>
                  <a:lnTo>
                    <a:pt x="245" y="261"/>
                  </a:lnTo>
                  <a:lnTo>
                    <a:pt x="246" y="260"/>
                  </a:lnTo>
                  <a:lnTo>
                    <a:pt x="232" y="253"/>
                  </a:lnTo>
                  <a:lnTo>
                    <a:pt x="237" y="234"/>
                  </a:lnTo>
                  <a:lnTo>
                    <a:pt x="235" y="230"/>
                  </a:lnTo>
                  <a:lnTo>
                    <a:pt x="218" y="235"/>
                  </a:lnTo>
                  <a:lnTo>
                    <a:pt x="218" y="225"/>
                  </a:lnTo>
                  <a:lnTo>
                    <a:pt x="222" y="218"/>
                  </a:lnTo>
                  <a:lnTo>
                    <a:pt x="219" y="212"/>
                  </a:lnTo>
                  <a:lnTo>
                    <a:pt x="222" y="208"/>
                  </a:lnTo>
                  <a:lnTo>
                    <a:pt x="218" y="201"/>
                  </a:lnTo>
                  <a:lnTo>
                    <a:pt x="220" y="198"/>
                  </a:lnTo>
                  <a:lnTo>
                    <a:pt x="211" y="191"/>
                  </a:lnTo>
                  <a:lnTo>
                    <a:pt x="192" y="188"/>
                  </a:lnTo>
                  <a:lnTo>
                    <a:pt x="194" y="180"/>
                  </a:lnTo>
                  <a:lnTo>
                    <a:pt x="191" y="174"/>
                  </a:lnTo>
                  <a:lnTo>
                    <a:pt x="157" y="168"/>
                  </a:lnTo>
                  <a:lnTo>
                    <a:pt x="148" y="171"/>
                  </a:lnTo>
                  <a:lnTo>
                    <a:pt x="131" y="170"/>
                  </a:lnTo>
                  <a:lnTo>
                    <a:pt x="107" y="160"/>
                  </a:lnTo>
                  <a:lnTo>
                    <a:pt x="26" y="147"/>
                  </a:lnTo>
                  <a:lnTo>
                    <a:pt x="16" y="129"/>
                  </a:lnTo>
                  <a:lnTo>
                    <a:pt x="6" y="125"/>
                  </a:lnTo>
                  <a:lnTo>
                    <a:pt x="2" y="126"/>
                  </a:lnTo>
                  <a:lnTo>
                    <a:pt x="0" y="123"/>
                  </a:lnTo>
                  <a:close/>
                </a:path>
              </a:pathLst>
            </a:custGeom>
            <a:solidFill>
              <a:schemeClr val="bg1"/>
            </a:solidFill>
            <a:ln w="6350">
              <a:solidFill>
                <a:srgbClr val="969696"/>
              </a:solidFill>
              <a:round/>
              <a:headEnd/>
              <a:tailEnd/>
            </a:ln>
          </p:spPr>
          <p:txBody>
            <a:bodyPr/>
            <a:lstStyle/>
            <a:p>
              <a:endParaRPr lang="en-US"/>
            </a:p>
          </p:txBody>
        </p:sp>
        <p:sp>
          <p:nvSpPr>
            <p:cNvPr id="170" name="Freeform 255"/>
            <p:cNvSpPr>
              <a:spLocks/>
            </p:cNvSpPr>
            <p:nvPr/>
          </p:nvSpPr>
          <p:spPr bwMode="gray">
            <a:xfrm>
              <a:off x="6197612" y="2173991"/>
              <a:ext cx="533401" cy="727812"/>
            </a:xfrm>
            <a:custGeom>
              <a:avLst/>
              <a:gdLst>
                <a:gd name="T0" fmla="*/ 2147483647 w 357"/>
                <a:gd name="T1" fmla="*/ 2147483647 h 466"/>
                <a:gd name="T2" fmla="*/ 2147483647 w 357"/>
                <a:gd name="T3" fmla="*/ 2147483647 h 466"/>
                <a:gd name="T4" fmla="*/ 2147483647 w 357"/>
                <a:gd name="T5" fmla="*/ 2147483647 h 466"/>
                <a:gd name="T6" fmla="*/ 2147483647 w 357"/>
                <a:gd name="T7" fmla="*/ 2147483647 h 466"/>
                <a:gd name="T8" fmla="*/ 2147483647 w 357"/>
                <a:gd name="T9" fmla="*/ 2147483647 h 466"/>
                <a:gd name="T10" fmla="*/ 2147483647 w 357"/>
                <a:gd name="T11" fmla="*/ 2147483647 h 466"/>
                <a:gd name="T12" fmla="*/ 2147483647 w 357"/>
                <a:gd name="T13" fmla="*/ 2147483647 h 466"/>
                <a:gd name="T14" fmla="*/ 2147483647 w 357"/>
                <a:gd name="T15" fmla="*/ 2147483647 h 466"/>
                <a:gd name="T16" fmla="*/ 2147483647 w 357"/>
                <a:gd name="T17" fmla="*/ 2147483647 h 466"/>
                <a:gd name="T18" fmla="*/ 2147483647 w 357"/>
                <a:gd name="T19" fmla="*/ 2147483647 h 466"/>
                <a:gd name="T20" fmla="*/ 2147483647 w 357"/>
                <a:gd name="T21" fmla="*/ 2147483647 h 466"/>
                <a:gd name="T22" fmla="*/ 2147483647 w 357"/>
                <a:gd name="T23" fmla="*/ 2147483647 h 466"/>
                <a:gd name="T24" fmla="*/ 2147483647 w 357"/>
                <a:gd name="T25" fmla="*/ 2147483647 h 466"/>
                <a:gd name="T26" fmla="*/ 2147483647 w 357"/>
                <a:gd name="T27" fmla="*/ 2147483647 h 466"/>
                <a:gd name="T28" fmla="*/ 2147483647 w 357"/>
                <a:gd name="T29" fmla="*/ 2147483647 h 466"/>
                <a:gd name="T30" fmla="*/ 2147483647 w 357"/>
                <a:gd name="T31" fmla="*/ 2147483647 h 466"/>
                <a:gd name="T32" fmla="*/ 2147483647 w 357"/>
                <a:gd name="T33" fmla="*/ 2147483647 h 466"/>
                <a:gd name="T34" fmla="*/ 2147483647 w 357"/>
                <a:gd name="T35" fmla="*/ 2147483647 h 466"/>
                <a:gd name="T36" fmla="*/ 2147483647 w 357"/>
                <a:gd name="T37" fmla="*/ 0 h 466"/>
                <a:gd name="T38" fmla="*/ 2147483647 w 357"/>
                <a:gd name="T39" fmla="*/ 2147483647 h 466"/>
                <a:gd name="T40" fmla="*/ 2147483647 w 357"/>
                <a:gd name="T41" fmla="*/ 2147483647 h 466"/>
                <a:gd name="T42" fmla="*/ 2147483647 w 357"/>
                <a:gd name="T43" fmla="*/ 2147483647 h 466"/>
                <a:gd name="T44" fmla="*/ 2147483647 w 357"/>
                <a:gd name="T45" fmla="*/ 2147483647 h 466"/>
                <a:gd name="T46" fmla="*/ 2147483647 w 357"/>
                <a:gd name="T47" fmla="*/ 2147483647 h 466"/>
                <a:gd name="T48" fmla="*/ 2147483647 w 357"/>
                <a:gd name="T49" fmla="*/ 2147483647 h 466"/>
                <a:gd name="T50" fmla="*/ 2147483647 w 357"/>
                <a:gd name="T51" fmla="*/ 2147483647 h 466"/>
                <a:gd name="T52" fmla="*/ 2147483647 w 357"/>
                <a:gd name="T53" fmla="*/ 2147483647 h 466"/>
                <a:gd name="T54" fmla="*/ 2147483647 w 357"/>
                <a:gd name="T55" fmla="*/ 2147483647 h 466"/>
                <a:gd name="T56" fmla="*/ 2147483647 w 357"/>
                <a:gd name="T57" fmla="*/ 2147483647 h 466"/>
                <a:gd name="T58" fmla="*/ 2147483647 w 357"/>
                <a:gd name="T59" fmla="*/ 2147483647 h 466"/>
                <a:gd name="T60" fmla="*/ 2147483647 w 357"/>
                <a:gd name="T61" fmla="*/ 2147483647 h 466"/>
                <a:gd name="T62" fmla="*/ 2147483647 w 357"/>
                <a:gd name="T63" fmla="*/ 2147483647 h 466"/>
                <a:gd name="T64" fmla="*/ 2147483647 w 357"/>
                <a:gd name="T65" fmla="*/ 2147483647 h 466"/>
                <a:gd name="T66" fmla="*/ 2147483647 w 357"/>
                <a:gd name="T67" fmla="*/ 2147483647 h 466"/>
                <a:gd name="T68" fmla="*/ 2147483647 w 357"/>
                <a:gd name="T69" fmla="*/ 2147483647 h 466"/>
                <a:gd name="T70" fmla="*/ 2147483647 w 357"/>
                <a:gd name="T71" fmla="*/ 2147483647 h 466"/>
                <a:gd name="T72" fmla="*/ 2147483647 w 357"/>
                <a:gd name="T73" fmla="*/ 2147483647 h 466"/>
                <a:gd name="T74" fmla="*/ 2147483647 w 357"/>
                <a:gd name="T75" fmla="*/ 2147483647 h 466"/>
                <a:gd name="T76" fmla="*/ 2147483647 w 357"/>
                <a:gd name="T77" fmla="*/ 2147483647 h 466"/>
                <a:gd name="T78" fmla="*/ 2147483647 w 357"/>
                <a:gd name="T79" fmla="*/ 2147483647 h 466"/>
                <a:gd name="T80" fmla="*/ 2147483647 w 357"/>
                <a:gd name="T81" fmla="*/ 2147483647 h 466"/>
                <a:gd name="T82" fmla="*/ 2147483647 w 357"/>
                <a:gd name="T83" fmla="*/ 2147483647 h 466"/>
                <a:gd name="T84" fmla="*/ 2147483647 w 357"/>
                <a:gd name="T85" fmla="*/ 2147483647 h 466"/>
                <a:gd name="T86" fmla="*/ 2147483647 w 357"/>
                <a:gd name="T87" fmla="*/ 2147483647 h 46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57"/>
                <a:gd name="T133" fmla="*/ 0 h 466"/>
                <a:gd name="T134" fmla="*/ 357 w 357"/>
                <a:gd name="T135" fmla="*/ 466 h 46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57" h="466">
                  <a:moveTo>
                    <a:pt x="355" y="254"/>
                  </a:moveTo>
                  <a:lnTo>
                    <a:pt x="353" y="258"/>
                  </a:lnTo>
                  <a:lnTo>
                    <a:pt x="348" y="252"/>
                  </a:lnTo>
                  <a:lnTo>
                    <a:pt x="340" y="241"/>
                  </a:lnTo>
                  <a:lnTo>
                    <a:pt x="329" y="210"/>
                  </a:lnTo>
                  <a:lnTo>
                    <a:pt x="325" y="194"/>
                  </a:lnTo>
                  <a:lnTo>
                    <a:pt x="315" y="178"/>
                  </a:lnTo>
                  <a:lnTo>
                    <a:pt x="291" y="153"/>
                  </a:lnTo>
                  <a:lnTo>
                    <a:pt x="280" y="157"/>
                  </a:lnTo>
                  <a:lnTo>
                    <a:pt x="257" y="172"/>
                  </a:lnTo>
                  <a:lnTo>
                    <a:pt x="255" y="175"/>
                  </a:lnTo>
                  <a:lnTo>
                    <a:pt x="250" y="200"/>
                  </a:lnTo>
                  <a:lnTo>
                    <a:pt x="240" y="209"/>
                  </a:lnTo>
                  <a:lnTo>
                    <a:pt x="232" y="214"/>
                  </a:lnTo>
                  <a:lnTo>
                    <a:pt x="221" y="213"/>
                  </a:lnTo>
                  <a:lnTo>
                    <a:pt x="216" y="206"/>
                  </a:lnTo>
                  <a:lnTo>
                    <a:pt x="217" y="193"/>
                  </a:lnTo>
                  <a:lnTo>
                    <a:pt x="221" y="177"/>
                  </a:lnTo>
                  <a:lnTo>
                    <a:pt x="239" y="157"/>
                  </a:lnTo>
                  <a:lnTo>
                    <a:pt x="242" y="142"/>
                  </a:lnTo>
                  <a:lnTo>
                    <a:pt x="250" y="130"/>
                  </a:lnTo>
                  <a:lnTo>
                    <a:pt x="252" y="121"/>
                  </a:lnTo>
                  <a:lnTo>
                    <a:pt x="249" y="106"/>
                  </a:lnTo>
                  <a:lnTo>
                    <a:pt x="236" y="76"/>
                  </a:lnTo>
                  <a:lnTo>
                    <a:pt x="230" y="68"/>
                  </a:lnTo>
                  <a:lnTo>
                    <a:pt x="227" y="57"/>
                  </a:lnTo>
                  <a:lnTo>
                    <a:pt x="230" y="50"/>
                  </a:lnTo>
                  <a:lnTo>
                    <a:pt x="233" y="49"/>
                  </a:lnTo>
                  <a:lnTo>
                    <a:pt x="219" y="32"/>
                  </a:lnTo>
                  <a:lnTo>
                    <a:pt x="208" y="25"/>
                  </a:lnTo>
                  <a:lnTo>
                    <a:pt x="184" y="21"/>
                  </a:lnTo>
                  <a:lnTo>
                    <a:pt x="175" y="15"/>
                  </a:lnTo>
                  <a:lnTo>
                    <a:pt x="167" y="14"/>
                  </a:lnTo>
                  <a:lnTo>
                    <a:pt x="145" y="3"/>
                  </a:lnTo>
                  <a:lnTo>
                    <a:pt x="137" y="1"/>
                  </a:lnTo>
                  <a:lnTo>
                    <a:pt x="128" y="4"/>
                  </a:lnTo>
                  <a:lnTo>
                    <a:pt x="125" y="2"/>
                  </a:lnTo>
                  <a:lnTo>
                    <a:pt x="107" y="0"/>
                  </a:lnTo>
                  <a:lnTo>
                    <a:pt x="91" y="5"/>
                  </a:lnTo>
                  <a:lnTo>
                    <a:pt x="85" y="14"/>
                  </a:lnTo>
                  <a:lnTo>
                    <a:pt x="86" y="23"/>
                  </a:lnTo>
                  <a:lnTo>
                    <a:pt x="89" y="30"/>
                  </a:lnTo>
                  <a:lnTo>
                    <a:pt x="97" y="38"/>
                  </a:lnTo>
                  <a:lnTo>
                    <a:pt x="95" y="44"/>
                  </a:lnTo>
                  <a:lnTo>
                    <a:pt x="78" y="54"/>
                  </a:lnTo>
                  <a:lnTo>
                    <a:pt x="65" y="59"/>
                  </a:lnTo>
                  <a:lnTo>
                    <a:pt x="67" y="79"/>
                  </a:lnTo>
                  <a:lnTo>
                    <a:pt x="67" y="94"/>
                  </a:lnTo>
                  <a:lnTo>
                    <a:pt x="61" y="103"/>
                  </a:lnTo>
                  <a:lnTo>
                    <a:pt x="57" y="108"/>
                  </a:lnTo>
                  <a:lnTo>
                    <a:pt x="55" y="105"/>
                  </a:lnTo>
                  <a:lnTo>
                    <a:pt x="49" y="85"/>
                  </a:lnTo>
                  <a:lnTo>
                    <a:pt x="44" y="78"/>
                  </a:lnTo>
                  <a:lnTo>
                    <a:pt x="38" y="83"/>
                  </a:lnTo>
                  <a:lnTo>
                    <a:pt x="32" y="94"/>
                  </a:lnTo>
                  <a:lnTo>
                    <a:pt x="14" y="109"/>
                  </a:lnTo>
                  <a:lnTo>
                    <a:pt x="14" y="123"/>
                  </a:lnTo>
                  <a:lnTo>
                    <a:pt x="7" y="133"/>
                  </a:lnTo>
                  <a:lnTo>
                    <a:pt x="10" y="148"/>
                  </a:lnTo>
                  <a:lnTo>
                    <a:pt x="8" y="158"/>
                  </a:lnTo>
                  <a:lnTo>
                    <a:pt x="10" y="177"/>
                  </a:lnTo>
                  <a:lnTo>
                    <a:pt x="12" y="181"/>
                  </a:lnTo>
                  <a:lnTo>
                    <a:pt x="5" y="190"/>
                  </a:lnTo>
                  <a:lnTo>
                    <a:pt x="6" y="217"/>
                  </a:lnTo>
                  <a:lnTo>
                    <a:pt x="3" y="250"/>
                  </a:lnTo>
                  <a:lnTo>
                    <a:pt x="18" y="283"/>
                  </a:lnTo>
                  <a:lnTo>
                    <a:pt x="30" y="297"/>
                  </a:lnTo>
                  <a:lnTo>
                    <a:pt x="37" y="310"/>
                  </a:lnTo>
                  <a:lnTo>
                    <a:pt x="42" y="361"/>
                  </a:lnTo>
                  <a:lnTo>
                    <a:pt x="33" y="402"/>
                  </a:lnTo>
                  <a:lnTo>
                    <a:pt x="21" y="436"/>
                  </a:lnTo>
                  <a:lnTo>
                    <a:pt x="20" y="448"/>
                  </a:lnTo>
                  <a:lnTo>
                    <a:pt x="0" y="466"/>
                  </a:lnTo>
                  <a:lnTo>
                    <a:pt x="92" y="453"/>
                  </a:lnTo>
                  <a:lnTo>
                    <a:pt x="181" y="439"/>
                  </a:lnTo>
                  <a:lnTo>
                    <a:pt x="182" y="444"/>
                  </a:lnTo>
                  <a:lnTo>
                    <a:pt x="300" y="423"/>
                  </a:lnTo>
                  <a:lnTo>
                    <a:pt x="305" y="412"/>
                  </a:lnTo>
                  <a:lnTo>
                    <a:pt x="321" y="388"/>
                  </a:lnTo>
                  <a:lnTo>
                    <a:pt x="318" y="370"/>
                  </a:lnTo>
                  <a:lnTo>
                    <a:pt x="323" y="351"/>
                  </a:lnTo>
                  <a:lnTo>
                    <a:pt x="329" y="342"/>
                  </a:lnTo>
                  <a:lnTo>
                    <a:pt x="327" y="331"/>
                  </a:lnTo>
                  <a:lnTo>
                    <a:pt x="329" y="323"/>
                  </a:lnTo>
                  <a:lnTo>
                    <a:pt x="336" y="312"/>
                  </a:lnTo>
                  <a:lnTo>
                    <a:pt x="354" y="309"/>
                  </a:lnTo>
                  <a:lnTo>
                    <a:pt x="357" y="266"/>
                  </a:lnTo>
                  <a:lnTo>
                    <a:pt x="355" y="254"/>
                  </a:lnTo>
                  <a:close/>
                </a:path>
              </a:pathLst>
            </a:custGeom>
            <a:solidFill>
              <a:schemeClr val="bg1"/>
            </a:solidFill>
            <a:ln w="6350">
              <a:solidFill>
                <a:srgbClr val="95989C"/>
              </a:solidFill>
              <a:round/>
              <a:headEnd/>
              <a:tailEnd/>
            </a:ln>
          </p:spPr>
          <p:txBody>
            <a:bodyPr/>
            <a:lstStyle/>
            <a:p>
              <a:endParaRPr lang="en-US"/>
            </a:p>
          </p:txBody>
        </p:sp>
        <p:sp>
          <p:nvSpPr>
            <p:cNvPr id="171" name="Freeform 256"/>
            <p:cNvSpPr>
              <a:spLocks/>
            </p:cNvSpPr>
            <p:nvPr/>
          </p:nvSpPr>
          <p:spPr bwMode="gray">
            <a:xfrm>
              <a:off x="5386304" y="2061538"/>
              <a:ext cx="712696" cy="776229"/>
            </a:xfrm>
            <a:custGeom>
              <a:avLst/>
              <a:gdLst>
                <a:gd name="T0" fmla="*/ 2147483647 w 477"/>
                <a:gd name="T1" fmla="*/ 2147483647 h 497"/>
                <a:gd name="T2" fmla="*/ 2147483647 w 477"/>
                <a:gd name="T3" fmla="*/ 2147483647 h 497"/>
                <a:gd name="T4" fmla="*/ 2147483647 w 477"/>
                <a:gd name="T5" fmla="*/ 2147483647 h 497"/>
                <a:gd name="T6" fmla="*/ 2147483647 w 477"/>
                <a:gd name="T7" fmla="*/ 2147483647 h 497"/>
                <a:gd name="T8" fmla="*/ 2147483647 w 477"/>
                <a:gd name="T9" fmla="*/ 2147483647 h 497"/>
                <a:gd name="T10" fmla="*/ 2147483647 w 477"/>
                <a:gd name="T11" fmla="*/ 2147483647 h 497"/>
                <a:gd name="T12" fmla="*/ 2147483647 w 477"/>
                <a:gd name="T13" fmla="*/ 2147483647 h 497"/>
                <a:gd name="T14" fmla="*/ 2147483647 w 477"/>
                <a:gd name="T15" fmla="*/ 2147483647 h 497"/>
                <a:gd name="T16" fmla="*/ 2147483647 w 477"/>
                <a:gd name="T17" fmla="*/ 2147483647 h 497"/>
                <a:gd name="T18" fmla="*/ 0 w 477"/>
                <a:gd name="T19" fmla="*/ 2147483647 h 497"/>
                <a:gd name="T20" fmla="*/ 2147483647 w 477"/>
                <a:gd name="T21" fmla="*/ 2147483647 h 497"/>
                <a:gd name="T22" fmla="*/ 2147483647 w 477"/>
                <a:gd name="T23" fmla="*/ 2147483647 h 497"/>
                <a:gd name="T24" fmla="*/ 2147483647 w 477"/>
                <a:gd name="T25" fmla="*/ 2147483647 h 497"/>
                <a:gd name="T26" fmla="*/ 2147483647 w 477"/>
                <a:gd name="T27" fmla="*/ 2147483647 h 497"/>
                <a:gd name="T28" fmla="*/ 2147483647 w 477"/>
                <a:gd name="T29" fmla="*/ 2147483647 h 497"/>
                <a:gd name="T30" fmla="*/ 2147483647 w 477"/>
                <a:gd name="T31" fmla="*/ 2147483647 h 497"/>
                <a:gd name="T32" fmla="*/ 2147483647 w 477"/>
                <a:gd name="T33" fmla="*/ 2147483647 h 497"/>
                <a:gd name="T34" fmla="*/ 2147483647 w 477"/>
                <a:gd name="T35" fmla="*/ 2147483647 h 497"/>
                <a:gd name="T36" fmla="*/ 2147483647 w 477"/>
                <a:gd name="T37" fmla="*/ 2147483647 h 497"/>
                <a:gd name="T38" fmla="*/ 2147483647 w 477"/>
                <a:gd name="T39" fmla="*/ 2147483647 h 497"/>
                <a:gd name="T40" fmla="*/ 2147483647 w 477"/>
                <a:gd name="T41" fmla="*/ 2147483647 h 497"/>
                <a:gd name="T42" fmla="*/ 2147483647 w 477"/>
                <a:gd name="T43" fmla="*/ 2147483647 h 497"/>
                <a:gd name="T44" fmla="*/ 2147483647 w 477"/>
                <a:gd name="T45" fmla="*/ 2147483647 h 497"/>
                <a:gd name="T46" fmla="*/ 2147483647 w 477"/>
                <a:gd name="T47" fmla="*/ 2147483647 h 497"/>
                <a:gd name="T48" fmla="*/ 2147483647 w 477"/>
                <a:gd name="T49" fmla="*/ 2147483647 h 497"/>
                <a:gd name="T50" fmla="*/ 2147483647 w 477"/>
                <a:gd name="T51" fmla="*/ 2147483647 h 497"/>
                <a:gd name="T52" fmla="*/ 2147483647 w 477"/>
                <a:gd name="T53" fmla="*/ 2147483647 h 497"/>
                <a:gd name="T54" fmla="*/ 2147483647 w 477"/>
                <a:gd name="T55" fmla="*/ 2147483647 h 497"/>
                <a:gd name="T56" fmla="*/ 2147483647 w 477"/>
                <a:gd name="T57" fmla="*/ 2147483647 h 497"/>
                <a:gd name="T58" fmla="*/ 2147483647 w 477"/>
                <a:gd name="T59" fmla="*/ 2147483647 h 497"/>
                <a:gd name="T60" fmla="*/ 2147483647 w 477"/>
                <a:gd name="T61" fmla="*/ 2147483647 h 497"/>
                <a:gd name="T62" fmla="*/ 2147483647 w 477"/>
                <a:gd name="T63" fmla="*/ 2147483647 h 497"/>
                <a:gd name="T64" fmla="*/ 2147483647 w 477"/>
                <a:gd name="T65" fmla="*/ 2147483647 h 497"/>
                <a:gd name="T66" fmla="*/ 2147483647 w 477"/>
                <a:gd name="T67" fmla="*/ 2147483647 h 497"/>
                <a:gd name="T68" fmla="*/ 2147483647 w 477"/>
                <a:gd name="T69" fmla="*/ 2147483647 h 497"/>
                <a:gd name="T70" fmla="*/ 2147483647 w 477"/>
                <a:gd name="T71" fmla="*/ 2147483647 h 497"/>
                <a:gd name="T72" fmla="*/ 2147483647 w 477"/>
                <a:gd name="T73" fmla="*/ 2147483647 h 497"/>
                <a:gd name="T74" fmla="*/ 2147483647 w 477"/>
                <a:gd name="T75" fmla="*/ 2147483647 h 497"/>
                <a:gd name="T76" fmla="*/ 2147483647 w 477"/>
                <a:gd name="T77" fmla="*/ 2147483647 h 497"/>
                <a:gd name="T78" fmla="*/ 2147483647 w 477"/>
                <a:gd name="T79" fmla="*/ 2147483647 h 497"/>
                <a:gd name="T80" fmla="*/ 2147483647 w 477"/>
                <a:gd name="T81" fmla="*/ 2147483647 h 497"/>
                <a:gd name="T82" fmla="*/ 2147483647 w 477"/>
                <a:gd name="T83" fmla="*/ 2147483647 h 497"/>
                <a:gd name="T84" fmla="*/ 2147483647 w 477"/>
                <a:gd name="T85" fmla="*/ 2147483647 h 497"/>
                <a:gd name="T86" fmla="*/ 2147483647 w 477"/>
                <a:gd name="T87" fmla="*/ 2147483647 h 497"/>
                <a:gd name="T88" fmla="*/ 2147483647 w 477"/>
                <a:gd name="T89" fmla="*/ 2147483647 h 497"/>
                <a:gd name="T90" fmla="*/ 2147483647 w 477"/>
                <a:gd name="T91" fmla="*/ 2147483647 h 497"/>
                <a:gd name="T92" fmla="*/ 2147483647 w 477"/>
                <a:gd name="T93" fmla="*/ 2147483647 h 49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77"/>
                <a:gd name="T142" fmla="*/ 0 h 497"/>
                <a:gd name="T143" fmla="*/ 477 w 477"/>
                <a:gd name="T144" fmla="*/ 497 h 49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77" h="497">
                  <a:moveTo>
                    <a:pt x="189" y="34"/>
                  </a:moveTo>
                  <a:lnTo>
                    <a:pt x="160" y="33"/>
                  </a:lnTo>
                  <a:lnTo>
                    <a:pt x="155" y="40"/>
                  </a:lnTo>
                  <a:lnTo>
                    <a:pt x="152" y="37"/>
                  </a:lnTo>
                  <a:lnTo>
                    <a:pt x="155" y="21"/>
                  </a:lnTo>
                  <a:lnTo>
                    <a:pt x="152" y="7"/>
                  </a:lnTo>
                  <a:lnTo>
                    <a:pt x="143" y="0"/>
                  </a:lnTo>
                  <a:lnTo>
                    <a:pt x="93" y="37"/>
                  </a:lnTo>
                  <a:lnTo>
                    <a:pt x="75" y="44"/>
                  </a:lnTo>
                  <a:lnTo>
                    <a:pt x="63" y="42"/>
                  </a:lnTo>
                  <a:lnTo>
                    <a:pt x="57" y="34"/>
                  </a:lnTo>
                  <a:lnTo>
                    <a:pt x="48" y="29"/>
                  </a:lnTo>
                  <a:lnTo>
                    <a:pt x="45" y="38"/>
                  </a:lnTo>
                  <a:lnTo>
                    <a:pt x="39" y="38"/>
                  </a:lnTo>
                  <a:lnTo>
                    <a:pt x="45" y="103"/>
                  </a:lnTo>
                  <a:lnTo>
                    <a:pt x="40" y="110"/>
                  </a:lnTo>
                  <a:lnTo>
                    <a:pt x="14" y="125"/>
                  </a:lnTo>
                  <a:lnTo>
                    <a:pt x="8" y="142"/>
                  </a:lnTo>
                  <a:lnTo>
                    <a:pt x="0" y="149"/>
                  </a:lnTo>
                  <a:lnTo>
                    <a:pt x="0" y="164"/>
                  </a:lnTo>
                  <a:lnTo>
                    <a:pt x="13" y="166"/>
                  </a:lnTo>
                  <a:lnTo>
                    <a:pt x="21" y="180"/>
                  </a:lnTo>
                  <a:lnTo>
                    <a:pt x="14" y="196"/>
                  </a:lnTo>
                  <a:lnTo>
                    <a:pt x="17" y="216"/>
                  </a:lnTo>
                  <a:lnTo>
                    <a:pt x="13" y="221"/>
                  </a:lnTo>
                  <a:lnTo>
                    <a:pt x="17" y="238"/>
                  </a:lnTo>
                  <a:lnTo>
                    <a:pt x="14" y="256"/>
                  </a:lnTo>
                  <a:lnTo>
                    <a:pt x="22" y="267"/>
                  </a:lnTo>
                  <a:lnTo>
                    <a:pt x="41" y="272"/>
                  </a:lnTo>
                  <a:lnTo>
                    <a:pt x="50" y="282"/>
                  </a:lnTo>
                  <a:lnTo>
                    <a:pt x="64" y="280"/>
                  </a:lnTo>
                  <a:lnTo>
                    <a:pt x="78" y="287"/>
                  </a:lnTo>
                  <a:lnTo>
                    <a:pt x="95" y="303"/>
                  </a:lnTo>
                  <a:lnTo>
                    <a:pt x="102" y="318"/>
                  </a:lnTo>
                  <a:lnTo>
                    <a:pt x="143" y="341"/>
                  </a:lnTo>
                  <a:lnTo>
                    <a:pt x="151" y="355"/>
                  </a:lnTo>
                  <a:lnTo>
                    <a:pt x="158" y="386"/>
                  </a:lnTo>
                  <a:lnTo>
                    <a:pt x="171" y="451"/>
                  </a:lnTo>
                  <a:lnTo>
                    <a:pt x="181" y="470"/>
                  </a:lnTo>
                  <a:lnTo>
                    <a:pt x="212" y="479"/>
                  </a:lnTo>
                  <a:lnTo>
                    <a:pt x="218" y="489"/>
                  </a:lnTo>
                  <a:lnTo>
                    <a:pt x="218" y="497"/>
                  </a:lnTo>
                  <a:lnTo>
                    <a:pt x="338" y="485"/>
                  </a:lnTo>
                  <a:lnTo>
                    <a:pt x="458" y="469"/>
                  </a:lnTo>
                  <a:lnTo>
                    <a:pt x="456" y="449"/>
                  </a:lnTo>
                  <a:lnTo>
                    <a:pt x="453" y="437"/>
                  </a:lnTo>
                  <a:lnTo>
                    <a:pt x="443" y="412"/>
                  </a:lnTo>
                  <a:lnTo>
                    <a:pt x="439" y="387"/>
                  </a:lnTo>
                  <a:lnTo>
                    <a:pt x="441" y="366"/>
                  </a:lnTo>
                  <a:lnTo>
                    <a:pt x="450" y="335"/>
                  </a:lnTo>
                  <a:lnTo>
                    <a:pt x="448" y="314"/>
                  </a:lnTo>
                  <a:lnTo>
                    <a:pt x="450" y="298"/>
                  </a:lnTo>
                  <a:lnTo>
                    <a:pt x="455" y="269"/>
                  </a:lnTo>
                  <a:lnTo>
                    <a:pt x="453" y="255"/>
                  </a:lnTo>
                  <a:lnTo>
                    <a:pt x="454" y="237"/>
                  </a:lnTo>
                  <a:lnTo>
                    <a:pt x="459" y="217"/>
                  </a:lnTo>
                  <a:lnTo>
                    <a:pt x="468" y="193"/>
                  </a:lnTo>
                  <a:lnTo>
                    <a:pt x="477" y="164"/>
                  </a:lnTo>
                  <a:lnTo>
                    <a:pt x="472" y="151"/>
                  </a:lnTo>
                  <a:lnTo>
                    <a:pt x="454" y="176"/>
                  </a:lnTo>
                  <a:lnTo>
                    <a:pt x="455" y="190"/>
                  </a:lnTo>
                  <a:lnTo>
                    <a:pt x="453" y="201"/>
                  </a:lnTo>
                  <a:lnTo>
                    <a:pt x="443" y="205"/>
                  </a:lnTo>
                  <a:lnTo>
                    <a:pt x="413" y="240"/>
                  </a:lnTo>
                  <a:lnTo>
                    <a:pt x="412" y="232"/>
                  </a:lnTo>
                  <a:lnTo>
                    <a:pt x="419" y="208"/>
                  </a:lnTo>
                  <a:lnTo>
                    <a:pt x="421" y="201"/>
                  </a:lnTo>
                  <a:lnTo>
                    <a:pt x="431" y="192"/>
                  </a:lnTo>
                  <a:lnTo>
                    <a:pt x="438" y="172"/>
                  </a:lnTo>
                  <a:lnTo>
                    <a:pt x="433" y="173"/>
                  </a:lnTo>
                  <a:lnTo>
                    <a:pt x="434" y="172"/>
                  </a:lnTo>
                  <a:lnTo>
                    <a:pt x="421" y="165"/>
                  </a:lnTo>
                  <a:lnTo>
                    <a:pt x="426" y="146"/>
                  </a:lnTo>
                  <a:lnTo>
                    <a:pt x="423" y="142"/>
                  </a:lnTo>
                  <a:lnTo>
                    <a:pt x="407" y="147"/>
                  </a:lnTo>
                  <a:lnTo>
                    <a:pt x="406" y="137"/>
                  </a:lnTo>
                  <a:lnTo>
                    <a:pt x="411" y="130"/>
                  </a:lnTo>
                  <a:lnTo>
                    <a:pt x="408" y="124"/>
                  </a:lnTo>
                  <a:lnTo>
                    <a:pt x="411" y="120"/>
                  </a:lnTo>
                  <a:lnTo>
                    <a:pt x="407" y="113"/>
                  </a:lnTo>
                  <a:lnTo>
                    <a:pt x="408" y="110"/>
                  </a:lnTo>
                  <a:lnTo>
                    <a:pt x="399" y="103"/>
                  </a:lnTo>
                  <a:lnTo>
                    <a:pt x="381" y="100"/>
                  </a:lnTo>
                  <a:lnTo>
                    <a:pt x="383" y="92"/>
                  </a:lnTo>
                  <a:lnTo>
                    <a:pt x="380" y="86"/>
                  </a:lnTo>
                  <a:lnTo>
                    <a:pt x="345" y="79"/>
                  </a:lnTo>
                  <a:lnTo>
                    <a:pt x="337" y="83"/>
                  </a:lnTo>
                  <a:lnTo>
                    <a:pt x="320" y="81"/>
                  </a:lnTo>
                  <a:lnTo>
                    <a:pt x="296" y="72"/>
                  </a:lnTo>
                  <a:lnTo>
                    <a:pt x="214" y="59"/>
                  </a:lnTo>
                  <a:lnTo>
                    <a:pt x="205" y="41"/>
                  </a:lnTo>
                  <a:lnTo>
                    <a:pt x="195" y="36"/>
                  </a:lnTo>
                  <a:lnTo>
                    <a:pt x="190" y="38"/>
                  </a:lnTo>
                  <a:lnTo>
                    <a:pt x="189" y="34"/>
                  </a:lnTo>
                  <a:close/>
                </a:path>
              </a:pathLst>
            </a:custGeom>
            <a:solidFill>
              <a:schemeClr val="bg1"/>
            </a:solidFill>
            <a:ln w="6350">
              <a:solidFill>
                <a:srgbClr val="95989C"/>
              </a:solidFill>
              <a:round/>
              <a:headEnd/>
              <a:tailEnd/>
            </a:ln>
          </p:spPr>
          <p:txBody>
            <a:bodyPr/>
            <a:lstStyle/>
            <a:p>
              <a:endParaRPr lang="en-US"/>
            </a:p>
          </p:txBody>
        </p:sp>
        <p:sp>
          <p:nvSpPr>
            <p:cNvPr id="172" name="Freeform 257"/>
            <p:cNvSpPr>
              <a:spLocks/>
            </p:cNvSpPr>
            <p:nvPr/>
          </p:nvSpPr>
          <p:spPr bwMode="gray">
            <a:xfrm>
              <a:off x="5980965" y="3315688"/>
              <a:ext cx="989108" cy="554449"/>
            </a:xfrm>
            <a:custGeom>
              <a:avLst/>
              <a:gdLst>
                <a:gd name="T0" fmla="*/ 2147483647 w 662"/>
                <a:gd name="T1" fmla="*/ 2147483647 h 355"/>
                <a:gd name="T2" fmla="*/ 2147483647 w 662"/>
                <a:gd name="T3" fmla="*/ 2147483647 h 355"/>
                <a:gd name="T4" fmla="*/ 2147483647 w 662"/>
                <a:gd name="T5" fmla="*/ 2147483647 h 355"/>
                <a:gd name="T6" fmla="*/ 2147483647 w 662"/>
                <a:gd name="T7" fmla="*/ 2147483647 h 355"/>
                <a:gd name="T8" fmla="*/ 2147483647 w 662"/>
                <a:gd name="T9" fmla="*/ 2147483647 h 355"/>
                <a:gd name="T10" fmla="*/ 2147483647 w 662"/>
                <a:gd name="T11" fmla="*/ 2147483647 h 355"/>
                <a:gd name="T12" fmla="*/ 2147483647 w 662"/>
                <a:gd name="T13" fmla="*/ 2147483647 h 355"/>
                <a:gd name="T14" fmla="*/ 2147483647 w 662"/>
                <a:gd name="T15" fmla="*/ 2147483647 h 355"/>
                <a:gd name="T16" fmla="*/ 2147483647 w 662"/>
                <a:gd name="T17" fmla="*/ 2147483647 h 355"/>
                <a:gd name="T18" fmla="*/ 2147483647 w 662"/>
                <a:gd name="T19" fmla="*/ 2147483647 h 355"/>
                <a:gd name="T20" fmla="*/ 2147483647 w 662"/>
                <a:gd name="T21" fmla="*/ 2147483647 h 355"/>
                <a:gd name="T22" fmla="*/ 2147483647 w 662"/>
                <a:gd name="T23" fmla="*/ 2147483647 h 355"/>
                <a:gd name="T24" fmla="*/ 2147483647 w 662"/>
                <a:gd name="T25" fmla="*/ 2147483647 h 355"/>
                <a:gd name="T26" fmla="*/ 2147483647 w 662"/>
                <a:gd name="T27" fmla="*/ 2147483647 h 355"/>
                <a:gd name="T28" fmla="*/ 2147483647 w 662"/>
                <a:gd name="T29" fmla="*/ 2147483647 h 355"/>
                <a:gd name="T30" fmla="*/ 2147483647 w 662"/>
                <a:gd name="T31" fmla="*/ 2147483647 h 355"/>
                <a:gd name="T32" fmla="*/ 2147483647 w 662"/>
                <a:gd name="T33" fmla="*/ 2147483647 h 355"/>
                <a:gd name="T34" fmla="*/ 2147483647 w 662"/>
                <a:gd name="T35" fmla="*/ 2147483647 h 355"/>
                <a:gd name="T36" fmla="*/ 2147483647 w 662"/>
                <a:gd name="T37" fmla="*/ 2147483647 h 355"/>
                <a:gd name="T38" fmla="*/ 2147483647 w 662"/>
                <a:gd name="T39" fmla="*/ 2147483647 h 355"/>
                <a:gd name="T40" fmla="*/ 2147483647 w 662"/>
                <a:gd name="T41" fmla="*/ 2147483647 h 355"/>
                <a:gd name="T42" fmla="*/ 2147483647 w 662"/>
                <a:gd name="T43" fmla="*/ 2147483647 h 355"/>
                <a:gd name="T44" fmla="*/ 2147483647 w 662"/>
                <a:gd name="T45" fmla="*/ 2147483647 h 355"/>
                <a:gd name="T46" fmla="*/ 2147483647 w 662"/>
                <a:gd name="T47" fmla="*/ 2147483647 h 355"/>
                <a:gd name="T48" fmla="*/ 2147483647 w 662"/>
                <a:gd name="T49" fmla="*/ 2147483647 h 355"/>
                <a:gd name="T50" fmla="*/ 2147483647 w 662"/>
                <a:gd name="T51" fmla="*/ 2147483647 h 355"/>
                <a:gd name="T52" fmla="*/ 2147483647 w 662"/>
                <a:gd name="T53" fmla="*/ 2147483647 h 355"/>
                <a:gd name="T54" fmla="*/ 2147483647 w 662"/>
                <a:gd name="T55" fmla="*/ 2147483647 h 355"/>
                <a:gd name="T56" fmla="*/ 2147483647 w 662"/>
                <a:gd name="T57" fmla="*/ 2147483647 h 355"/>
                <a:gd name="T58" fmla="*/ 2147483647 w 662"/>
                <a:gd name="T59" fmla="*/ 2147483647 h 355"/>
                <a:gd name="T60" fmla="*/ 2147483647 w 662"/>
                <a:gd name="T61" fmla="*/ 2147483647 h 355"/>
                <a:gd name="T62" fmla="*/ 2147483647 w 662"/>
                <a:gd name="T63" fmla="*/ 2147483647 h 355"/>
                <a:gd name="T64" fmla="*/ 2147483647 w 662"/>
                <a:gd name="T65" fmla="*/ 2147483647 h 355"/>
                <a:gd name="T66" fmla="*/ 2147483647 w 662"/>
                <a:gd name="T67" fmla="*/ 2147483647 h 355"/>
                <a:gd name="T68" fmla="*/ 2147483647 w 662"/>
                <a:gd name="T69" fmla="*/ 2147483647 h 355"/>
                <a:gd name="T70" fmla="*/ 2147483647 w 662"/>
                <a:gd name="T71" fmla="*/ 2147483647 h 355"/>
                <a:gd name="T72" fmla="*/ 2147483647 w 662"/>
                <a:gd name="T73" fmla="*/ 2147483647 h 355"/>
                <a:gd name="T74" fmla="*/ 2147483647 w 662"/>
                <a:gd name="T75" fmla="*/ 2147483647 h 355"/>
                <a:gd name="T76" fmla="*/ 2147483647 w 662"/>
                <a:gd name="T77" fmla="*/ 2147483647 h 355"/>
                <a:gd name="T78" fmla="*/ 2147483647 w 662"/>
                <a:gd name="T79" fmla="*/ 2147483647 h 355"/>
                <a:gd name="T80" fmla="*/ 2147483647 w 662"/>
                <a:gd name="T81" fmla="*/ 2147483647 h 355"/>
                <a:gd name="T82" fmla="*/ 2147483647 w 662"/>
                <a:gd name="T83" fmla="*/ 2147483647 h 355"/>
                <a:gd name="T84" fmla="*/ 2147483647 w 662"/>
                <a:gd name="T85" fmla="*/ 2147483647 h 355"/>
                <a:gd name="T86" fmla="*/ 2147483647 w 662"/>
                <a:gd name="T87" fmla="*/ 2147483647 h 355"/>
                <a:gd name="T88" fmla="*/ 2147483647 w 662"/>
                <a:gd name="T89" fmla="*/ 2147483647 h 355"/>
                <a:gd name="T90" fmla="*/ 2147483647 w 662"/>
                <a:gd name="T91" fmla="*/ 2147483647 h 355"/>
                <a:gd name="T92" fmla="*/ 2147483647 w 662"/>
                <a:gd name="T93" fmla="*/ 2147483647 h 355"/>
                <a:gd name="T94" fmla="*/ 2147483647 w 662"/>
                <a:gd name="T95" fmla="*/ 2147483647 h 355"/>
                <a:gd name="T96" fmla="*/ 2147483647 w 662"/>
                <a:gd name="T97" fmla="*/ 2147483647 h 355"/>
                <a:gd name="T98" fmla="*/ 2147483647 w 662"/>
                <a:gd name="T99" fmla="*/ 2147483647 h 355"/>
                <a:gd name="T100" fmla="*/ 2147483647 w 662"/>
                <a:gd name="T101" fmla="*/ 2147483647 h 35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62"/>
                <a:gd name="T154" fmla="*/ 0 h 355"/>
                <a:gd name="T155" fmla="*/ 662 w 662"/>
                <a:gd name="T156" fmla="*/ 355 h 35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62" h="355">
                  <a:moveTo>
                    <a:pt x="392" y="282"/>
                  </a:moveTo>
                  <a:lnTo>
                    <a:pt x="525" y="259"/>
                  </a:lnTo>
                  <a:lnTo>
                    <a:pt x="574" y="242"/>
                  </a:lnTo>
                  <a:lnTo>
                    <a:pt x="578" y="230"/>
                  </a:lnTo>
                  <a:lnTo>
                    <a:pt x="595" y="221"/>
                  </a:lnTo>
                  <a:lnTo>
                    <a:pt x="595" y="211"/>
                  </a:lnTo>
                  <a:lnTo>
                    <a:pt x="605" y="203"/>
                  </a:lnTo>
                  <a:lnTo>
                    <a:pt x="605" y="193"/>
                  </a:lnTo>
                  <a:lnTo>
                    <a:pt x="631" y="171"/>
                  </a:lnTo>
                  <a:lnTo>
                    <a:pt x="662" y="135"/>
                  </a:lnTo>
                  <a:lnTo>
                    <a:pt x="646" y="135"/>
                  </a:lnTo>
                  <a:lnTo>
                    <a:pt x="641" y="127"/>
                  </a:lnTo>
                  <a:lnTo>
                    <a:pt x="629" y="124"/>
                  </a:lnTo>
                  <a:lnTo>
                    <a:pt x="626" y="115"/>
                  </a:lnTo>
                  <a:lnTo>
                    <a:pt x="606" y="99"/>
                  </a:lnTo>
                  <a:lnTo>
                    <a:pt x="607" y="94"/>
                  </a:lnTo>
                  <a:lnTo>
                    <a:pt x="589" y="77"/>
                  </a:lnTo>
                  <a:lnTo>
                    <a:pt x="592" y="66"/>
                  </a:lnTo>
                  <a:lnTo>
                    <a:pt x="586" y="47"/>
                  </a:lnTo>
                  <a:lnTo>
                    <a:pt x="588" y="48"/>
                  </a:lnTo>
                  <a:lnTo>
                    <a:pt x="574" y="36"/>
                  </a:lnTo>
                  <a:lnTo>
                    <a:pt x="561" y="32"/>
                  </a:lnTo>
                  <a:lnTo>
                    <a:pt x="553" y="16"/>
                  </a:lnTo>
                  <a:lnTo>
                    <a:pt x="542" y="21"/>
                  </a:lnTo>
                  <a:lnTo>
                    <a:pt x="533" y="35"/>
                  </a:lnTo>
                  <a:lnTo>
                    <a:pt x="520" y="40"/>
                  </a:lnTo>
                  <a:lnTo>
                    <a:pt x="499" y="30"/>
                  </a:lnTo>
                  <a:lnTo>
                    <a:pt x="491" y="35"/>
                  </a:lnTo>
                  <a:lnTo>
                    <a:pt x="488" y="42"/>
                  </a:lnTo>
                  <a:lnTo>
                    <a:pt x="480" y="40"/>
                  </a:lnTo>
                  <a:lnTo>
                    <a:pt x="466" y="29"/>
                  </a:lnTo>
                  <a:lnTo>
                    <a:pt x="435" y="29"/>
                  </a:lnTo>
                  <a:lnTo>
                    <a:pt x="424" y="8"/>
                  </a:lnTo>
                  <a:lnTo>
                    <a:pt x="408" y="0"/>
                  </a:lnTo>
                  <a:lnTo>
                    <a:pt x="395" y="6"/>
                  </a:lnTo>
                  <a:lnTo>
                    <a:pt x="383" y="0"/>
                  </a:lnTo>
                  <a:lnTo>
                    <a:pt x="376" y="7"/>
                  </a:lnTo>
                  <a:lnTo>
                    <a:pt x="371" y="13"/>
                  </a:lnTo>
                  <a:lnTo>
                    <a:pt x="378" y="20"/>
                  </a:lnTo>
                  <a:lnTo>
                    <a:pt x="375" y="28"/>
                  </a:lnTo>
                  <a:lnTo>
                    <a:pt x="383" y="30"/>
                  </a:lnTo>
                  <a:lnTo>
                    <a:pt x="383" y="42"/>
                  </a:lnTo>
                  <a:lnTo>
                    <a:pt x="368" y="44"/>
                  </a:lnTo>
                  <a:lnTo>
                    <a:pt x="352" y="57"/>
                  </a:lnTo>
                  <a:lnTo>
                    <a:pt x="343" y="52"/>
                  </a:lnTo>
                  <a:lnTo>
                    <a:pt x="327" y="56"/>
                  </a:lnTo>
                  <a:lnTo>
                    <a:pt x="333" y="77"/>
                  </a:lnTo>
                  <a:lnTo>
                    <a:pt x="317" y="90"/>
                  </a:lnTo>
                  <a:lnTo>
                    <a:pt x="314" y="108"/>
                  </a:lnTo>
                  <a:lnTo>
                    <a:pt x="301" y="112"/>
                  </a:lnTo>
                  <a:lnTo>
                    <a:pt x="297" y="124"/>
                  </a:lnTo>
                  <a:lnTo>
                    <a:pt x="297" y="140"/>
                  </a:lnTo>
                  <a:lnTo>
                    <a:pt x="287" y="150"/>
                  </a:lnTo>
                  <a:lnTo>
                    <a:pt x="265" y="142"/>
                  </a:lnTo>
                  <a:lnTo>
                    <a:pt x="263" y="134"/>
                  </a:lnTo>
                  <a:lnTo>
                    <a:pt x="254" y="128"/>
                  </a:lnTo>
                  <a:lnTo>
                    <a:pt x="258" y="135"/>
                  </a:lnTo>
                  <a:lnTo>
                    <a:pt x="247" y="138"/>
                  </a:lnTo>
                  <a:lnTo>
                    <a:pt x="250" y="144"/>
                  </a:lnTo>
                  <a:lnTo>
                    <a:pt x="243" y="148"/>
                  </a:lnTo>
                  <a:lnTo>
                    <a:pt x="246" y="160"/>
                  </a:lnTo>
                  <a:lnTo>
                    <a:pt x="239" y="163"/>
                  </a:lnTo>
                  <a:lnTo>
                    <a:pt x="236" y="171"/>
                  </a:lnTo>
                  <a:lnTo>
                    <a:pt x="233" y="165"/>
                  </a:lnTo>
                  <a:lnTo>
                    <a:pt x="225" y="166"/>
                  </a:lnTo>
                  <a:lnTo>
                    <a:pt x="216" y="158"/>
                  </a:lnTo>
                  <a:lnTo>
                    <a:pt x="200" y="168"/>
                  </a:lnTo>
                  <a:lnTo>
                    <a:pt x="193" y="184"/>
                  </a:lnTo>
                  <a:lnTo>
                    <a:pt x="164" y="170"/>
                  </a:lnTo>
                  <a:lnTo>
                    <a:pt x="152" y="175"/>
                  </a:lnTo>
                  <a:lnTo>
                    <a:pt x="148" y="169"/>
                  </a:lnTo>
                  <a:lnTo>
                    <a:pt x="150" y="182"/>
                  </a:lnTo>
                  <a:lnTo>
                    <a:pt x="144" y="186"/>
                  </a:lnTo>
                  <a:lnTo>
                    <a:pt x="140" y="177"/>
                  </a:lnTo>
                  <a:lnTo>
                    <a:pt x="130" y="183"/>
                  </a:lnTo>
                  <a:lnTo>
                    <a:pt x="123" y="177"/>
                  </a:lnTo>
                  <a:lnTo>
                    <a:pt x="118" y="181"/>
                  </a:lnTo>
                  <a:lnTo>
                    <a:pt x="123" y="190"/>
                  </a:lnTo>
                  <a:lnTo>
                    <a:pt x="117" y="195"/>
                  </a:lnTo>
                  <a:lnTo>
                    <a:pt x="109" y="192"/>
                  </a:lnTo>
                  <a:lnTo>
                    <a:pt x="102" y="211"/>
                  </a:lnTo>
                  <a:lnTo>
                    <a:pt x="111" y="230"/>
                  </a:lnTo>
                  <a:lnTo>
                    <a:pt x="76" y="244"/>
                  </a:lnTo>
                  <a:lnTo>
                    <a:pt x="75" y="257"/>
                  </a:lnTo>
                  <a:lnTo>
                    <a:pt x="85" y="271"/>
                  </a:lnTo>
                  <a:lnTo>
                    <a:pt x="76" y="282"/>
                  </a:lnTo>
                  <a:lnTo>
                    <a:pt x="32" y="269"/>
                  </a:lnTo>
                  <a:lnTo>
                    <a:pt x="17" y="288"/>
                  </a:lnTo>
                  <a:lnTo>
                    <a:pt x="22" y="297"/>
                  </a:lnTo>
                  <a:lnTo>
                    <a:pt x="23" y="300"/>
                  </a:lnTo>
                  <a:lnTo>
                    <a:pt x="26" y="321"/>
                  </a:lnTo>
                  <a:lnTo>
                    <a:pt x="17" y="345"/>
                  </a:lnTo>
                  <a:lnTo>
                    <a:pt x="5" y="340"/>
                  </a:lnTo>
                  <a:lnTo>
                    <a:pt x="0" y="355"/>
                  </a:lnTo>
                  <a:lnTo>
                    <a:pt x="129" y="339"/>
                  </a:lnTo>
                  <a:lnTo>
                    <a:pt x="124" y="318"/>
                  </a:lnTo>
                  <a:lnTo>
                    <a:pt x="143" y="317"/>
                  </a:lnTo>
                  <a:lnTo>
                    <a:pt x="145" y="321"/>
                  </a:lnTo>
                  <a:lnTo>
                    <a:pt x="261" y="305"/>
                  </a:lnTo>
                  <a:lnTo>
                    <a:pt x="265" y="300"/>
                  </a:lnTo>
                  <a:lnTo>
                    <a:pt x="392" y="282"/>
                  </a:lnTo>
                  <a:close/>
                </a:path>
              </a:pathLst>
            </a:custGeom>
            <a:noFill/>
            <a:ln w="6350">
              <a:solidFill>
                <a:srgbClr val="969696"/>
              </a:solidFill>
              <a:round/>
              <a:headEnd/>
              <a:tailEnd/>
            </a:ln>
          </p:spPr>
          <p:txBody>
            <a:bodyPr/>
            <a:lstStyle/>
            <a:p>
              <a:endParaRPr lang="en-US"/>
            </a:p>
          </p:txBody>
        </p:sp>
        <p:sp>
          <p:nvSpPr>
            <p:cNvPr id="173" name="Freeform 258"/>
            <p:cNvSpPr>
              <a:spLocks/>
            </p:cNvSpPr>
            <p:nvPr/>
          </p:nvSpPr>
          <p:spPr bwMode="gray">
            <a:xfrm>
              <a:off x="5886835" y="3665537"/>
              <a:ext cx="1159437" cy="477920"/>
            </a:xfrm>
            <a:custGeom>
              <a:avLst/>
              <a:gdLst>
                <a:gd name="T0" fmla="*/ 2147483647 w 776"/>
                <a:gd name="T1" fmla="*/ 0 h 306"/>
                <a:gd name="T2" fmla="*/ 2147483647 w 776"/>
                <a:gd name="T3" fmla="*/ 2147483647 h 306"/>
                <a:gd name="T4" fmla="*/ 2147483647 w 776"/>
                <a:gd name="T5" fmla="*/ 2147483647 h 306"/>
                <a:gd name="T6" fmla="*/ 2147483647 w 776"/>
                <a:gd name="T7" fmla="*/ 2147483647 h 306"/>
                <a:gd name="T8" fmla="*/ 2147483647 w 776"/>
                <a:gd name="T9" fmla="*/ 2147483647 h 306"/>
                <a:gd name="T10" fmla="*/ 2147483647 w 776"/>
                <a:gd name="T11" fmla="*/ 2147483647 h 306"/>
                <a:gd name="T12" fmla="*/ 2147483647 w 776"/>
                <a:gd name="T13" fmla="*/ 2147483647 h 306"/>
                <a:gd name="T14" fmla="*/ 2147483647 w 776"/>
                <a:gd name="T15" fmla="*/ 2147483647 h 306"/>
                <a:gd name="T16" fmla="*/ 2147483647 w 776"/>
                <a:gd name="T17" fmla="*/ 2147483647 h 306"/>
                <a:gd name="T18" fmla="*/ 2147483647 w 776"/>
                <a:gd name="T19" fmla="*/ 2147483647 h 306"/>
                <a:gd name="T20" fmla="*/ 2147483647 w 776"/>
                <a:gd name="T21" fmla="*/ 2147483647 h 306"/>
                <a:gd name="T22" fmla="*/ 2147483647 w 776"/>
                <a:gd name="T23" fmla="*/ 2147483647 h 306"/>
                <a:gd name="T24" fmla="*/ 2147483647 w 776"/>
                <a:gd name="T25" fmla="*/ 2147483647 h 306"/>
                <a:gd name="T26" fmla="*/ 2147483647 w 776"/>
                <a:gd name="T27" fmla="*/ 2147483647 h 306"/>
                <a:gd name="T28" fmla="*/ 2147483647 w 776"/>
                <a:gd name="T29" fmla="*/ 2147483647 h 306"/>
                <a:gd name="T30" fmla="*/ 2147483647 w 776"/>
                <a:gd name="T31" fmla="*/ 2147483647 h 306"/>
                <a:gd name="T32" fmla="*/ 2147483647 w 776"/>
                <a:gd name="T33" fmla="*/ 2147483647 h 306"/>
                <a:gd name="T34" fmla="*/ 2147483647 w 776"/>
                <a:gd name="T35" fmla="*/ 2147483647 h 306"/>
                <a:gd name="T36" fmla="*/ 2147483647 w 776"/>
                <a:gd name="T37" fmla="*/ 2147483647 h 306"/>
                <a:gd name="T38" fmla="*/ 2147483647 w 776"/>
                <a:gd name="T39" fmla="*/ 2147483647 h 306"/>
                <a:gd name="T40" fmla="*/ 2147483647 w 776"/>
                <a:gd name="T41" fmla="*/ 2147483647 h 306"/>
                <a:gd name="T42" fmla="*/ 2147483647 w 776"/>
                <a:gd name="T43" fmla="*/ 2147483647 h 306"/>
                <a:gd name="T44" fmla="*/ 2147483647 w 776"/>
                <a:gd name="T45" fmla="*/ 2147483647 h 306"/>
                <a:gd name="T46" fmla="*/ 2147483647 w 776"/>
                <a:gd name="T47" fmla="*/ 2147483647 h 306"/>
                <a:gd name="T48" fmla="*/ 2147483647 w 776"/>
                <a:gd name="T49" fmla="*/ 2147483647 h 306"/>
                <a:gd name="T50" fmla="*/ 2147483647 w 776"/>
                <a:gd name="T51" fmla="*/ 2147483647 h 306"/>
                <a:gd name="T52" fmla="*/ 2147483647 w 776"/>
                <a:gd name="T53" fmla="*/ 2147483647 h 306"/>
                <a:gd name="T54" fmla="*/ 2147483647 w 776"/>
                <a:gd name="T55" fmla="*/ 2147483647 h 306"/>
                <a:gd name="T56" fmla="*/ 2147483647 w 776"/>
                <a:gd name="T57" fmla="*/ 2147483647 h 306"/>
                <a:gd name="T58" fmla="*/ 2147483647 w 776"/>
                <a:gd name="T59" fmla="*/ 2147483647 h 306"/>
                <a:gd name="T60" fmla="*/ 2147483647 w 776"/>
                <a:gd name="T61" fmla="*/ 2147483647 h 306"/>
                <a:gd name="T62" fmla="*/ 2147483647 w 776"/>
                <a:gd name="T63" fmla="*/ 2147483647 h 306"/>
                <a:gd name="T64" fmla="*/ 0 w 776"/>
                <a:gd name="T65" fmla="*/ 2147483647 h 306"/>
                <a:gd name="T66" fmla="*/ 2147483647 w 776"/>
                <a:gd name="T67" fmla="*/ 2147483647 h 306"/>
                <a:gd name="T68" fmla="*/ 2147483647 w 776"/>
                <a:gd name="T69" fmla="*/ 2147483647 h 306"/>
                <a:gd name="T70" fmla="*/ 2147483647 w 776"/>
                <a:gd name="T71" fmla="*/ 2147483647 h 306"/>
                <a:gd name="T72" fmla="*/ 2147483647 w 776"/>
                <a:gd name="T73" fmla="*/ 2147483647 h 306"/>
                <a:gd name="T74" fmla="*/ 2147483647 w 776"/>
                <a:gd name="T75" fmla="*/ 2147483647 h 306"/>
                <a:gd name="T76" fmla="*/ 2147483647 w 776"/>
                <a:gd name="T77" fmla="*/ 2147483647 h 306"/>
                <a:gd name="T78" fmla="*/ 2147483647 w 776"/>
                <a:gd name="T79" fmla="*/ 2147483647 h 306"/>
                <a:gd name="T80" fmla="*/ 2147483647 w 776"/>
                <a:gd name="T81" fmla="*/ 2147483647 h 306"/>
                <a:gd name="T82" fmla="*/ 2147483647 w 776"/>
                <a:gd name="T83" fmla="*/ 2147483647 h 306"/>
                <a:gd name="T84" fmla="*/ 2147483647 w 776"/>
                <a:gd name="T85" fmla="*/ 2147483647 h 306"/>
                <a:gd name="T86" fmla="*/ 2147483647 w 776"/>
                <a:gd name="T87" fmla="*/ 2147483647 h 306"/>
                <a:gd name="T88" fmla="*/ 2147483647 w 776"/>
                <a:gd name="T89" fmla="*/ 2147483647 h 306"/>
                <a:gd name="T90" fmla="*/ 2147483647 w 776"/>
                <a:gd name="T91" fmla="*/ 2147483647 h 306"/>
                <a:gd name="T92" fmla="*/ 2147483647 w 776"/>
                <a:gd name="T93" fmla="*/ 2147483647 h 306"/>
                <a:gd name="T94" fmla="*/ 2147483647 w 776"/>
                <a:gd name="T95" fmla="*/ 2147483647 h 306"/>
                <a:gd name="T96" fmla="*/ 2147483647 w 776"/>
                <a:gd name="T97" fmla="*/ 2147483647 h 306"/>
                <a:gd name="T98" fmla="*/ 2147483647 w 776"/>
                <a:gd name="T99" fmla="*/ 2147483647 h 306"/>
                <a:gd name="T100" fmla="*/ 2147483647 w 776"/>
                <a:gd name="T101" fmla="*/ 2147483647 h 306"/>
                <a:gd name="T102" fmla="*/ 2147483647 w 776"/>
                <a:gd name="T103" fmla="*/ 2147483647 h 306"/>
                <a:gd name="T104" fmla="*/ 2147483647 w 776"/>
                <a:gd name="T105" fmla="*/ 2147483647 h 306"/>
                <a:gd name="T106" fmla="*/ 2147483647 w 776"/>
                <a:gd name="T107" fmla="*/ 2147483647 h 306"/>
                <a:gd name="T108" fmla="*/ 2147483647 w 776"/>
                <a:gd name="T109" fmla="*/ 2147483647 h 306"/>
                <a:gd name="T110" fmla="*/ 2147483647 w 776"/>
                <a:gd name="T111" fmla="*/ 2147483647 h 306"/>
                <a:gd name="T112" fmla="*/ 2147483647 w 776"/>
                <a:gd name="T113" fmla="*/ 2147483647 h 306"/>
                <a:gd name="T114" fmla="*/ 2147483647 w 776"/>
                <a:gd name="T115" fmla="*/ 2147483647 h 306"/>
                <a:gd name="T116" fmla="*/ 2147483647 w 776"/>
                <a:gd name="T117" fmla="*/ 2147483647 h 306"/>
                <a:gd name="T118" fmla="*/ 2147483647 w 776"/>
                <a:gd name="T119" fmla="*/ 2147483647 h 306"/>
                <a:gd name="T120" fmla="*/ 2147483647 w 776"/>
                <a:gd name="T121" fmla="*/ 2147483647 h 306"/>
                <a:gd name="T122" fmla="*/ 2147483647 w 776"/>
                <a:gd name="T123" fmla="*/ 2147483647 h 306"/>
                <a:gd name="T124" fmla="*/ 2147483647 w 776"/>
                <a:gd name="T125" fmla="*/ 0 h 3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76"/>
                <a:gd name="T190" fmla="*/ 0 h 306"/>
                <a:gd name="T191" fmla="*/ 776 w 776"/>
                <a:gd name="T192" fmla="*/ 306 h 30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76" h="306">
                  <a:moveTo>
                    <a:pt x="773" y="0"/>
                  </a:moveTo>
                  <a:lnTo>
                    <a:pt x="589" y="35"/>
                  </a:lnTo>
                  <a:lnTo>
                    <a:pt x="455" y="57"/>
                  </a:lnTo>
                  <a:lnTo>
                    <a:pt x="328" y="76"/>
                  </a:lnTo>
                  <a:lnTo>
                    <a:pt x="324" y="81"/>
                  </a:lnTo>
                  <a:lnTo>
                    <a:pt x="207" y="97"/>
                  </a:lnTo>
                  <a:lnTo>
                    <a:pt x="205" y="93"/>
                  </a:lnTo>
                  <a:lnTo>
                    <a:pt x="186" y="93"/>
                  </a:lnTo>
                  <a:lnTo>
                    <a:pt x="192" y="115"/>
                  </a:lnTo>
                  <a:lnTo>
                    <a:pt x="61" y="131"/>
                  </a:lnTo>
                  <a:lnTo>
                    <a:pt x="59" y="137"/>
                  </a:lnTo>
                  <a:lnTo>
                    <a:pt x="56" y="125"/>
                  </a:lnTo>
                  <a:lnTo>
                    <a:pt x="50" y="127"/>
                  </a:lnTo>
                  <a:lnTo>
                    <a:pt x="56" y="145"/>
                  </a:lnTo>
                  <a:lnTo>
                    <a:pt x="47" y="152"/>
                  </a:lnTo>
                  <a:lnTo>
                    <a:pt x="54" y="159"/>
                  </a:lnTo>
                  <a:lnTo>
                    <a:pt x="43" y="162"/>
                  </a:lnTo>
                  <a:lnTo>
                    <a:pt x="52" y="174"/>
                  </a:lnTo>
                  <a:lnTo>
                    <a:pt x="42" y="189"/>
                  </a:lnTo>
                  <a:lnTo>
                    <a:pt x="49" y="200"/>
                  </a:lnTo>
                  <a:lnTo>
                    <a:pt x="39" y="203"/>
                  </a:lnTo>
                  <a:lnTo>
                    <a:pt x="45" y="207"/>
                  </a:lnTo>
                  <a:lnTo>
                    <a:pt x="43" y="211"/>
                  </a:lnTo>
                  <a:lnTo>
                    <a:pt x="25" y="223"/>
                  </a:lnTo>
                  <a:lnTo>
                    <a:pt x="31" y="232"/>
                  </a:lnTo>
                  <a:lnTo>
                    <a:pt x="26" y="237"/>
                  </a:lnTo>
                  <a:lnTo>
                    <a:pt x="30" y="245"/>
                  </a:lnTo>
                  <a:lnTo>
                    <a:pt x="22" y="248"/>
                  </a:lnTo>
                  <a:lnTo>
                    <a:pt x="15" y="268"/>
                  </a:lnTo>
                  <a:lnTo>
                    <a:pt x="19" y="292"/>
                  </a:lnTo>
                  <a:lnTo>
                    <a:pt x="11" y="293"/>
                  </a:lnTo>
                  <a:lnTo>
                    <a:pt x="9" y="301"/>
                  </a:lnTo>
                  <a:lnTo>
                    <a:pt x="0" y="306"/>
                  </a:lnTo>
                  <a:lnTo>
                    <a:pt x="92" y="297"/>
                  </a:lnTo>
                  <a:lnTo>
                    <a:pt x="199" y="284"/>
                  </a:lnTo>
                  <a:lnTo>
                    <a:pt x="320" y="268"/>
                  </a:lnTo>
                  <a:lnTo>
                    <a:pt x="440" y="250"/>
                  </a:lnTo>
                  <a:lnTo>
                    <a:pt x="562" y="231"/>
                  </a:lnTo>
                  <a:lnTo>
                    <a:pt x="561" y="206"/>
                  </a:lnTo>
                  <a:lnTo>
                    <a:pt x="565" y="202"/>
                  </a:lnTo>
                  <a:lnTo>
                    <a:pt x="580" y="200"/>
                  </a:lnTo>
                  <a:lnTo>
                    <a:pt x="583" y="180"/>
                  </a:lnTo>
                  <a:lnTo>
                    <a:pt x="592" y="168"/>
                  </a:lnTo>
                  <a:lnTo>
                    <a:pt x="606" y="160"/>
                  </a:lnTo>
                  <a:lnTo>
                    <a:pt x="628" y="156"/>
                  </a:lnTo>
                  <a:lnTo>
                    <a:pt x="655" y="129"/>
                  </a:lnTo>
                  <a:lnTo>
                    <a:pt x="670" y="124"/>
                  </a:lnTo>
                  <a:lnTo>
                    <a:pt x="676" y="111"/>
                  </a:lnTo>
                  <a:lnTo>
                    <a:pt x="675" y="104"/>
                  </a:lnTo>
                  <a:lnTo>
                    <a:pt x="684" y="104"/>
                  </a:lnTo>
                  <a:lnTo>
                    <a:pt x="686" y="95"/>
                  </a:lnTo>
                  <a:lnTo>
                    <a:pt x="697" y="86"/>
                  </a:lnTo>
                  <a:lnTo>
                    <a:pt x="706" y="96"/>
                  </a:lnTo>
                  <a:lnTo>
                    <a:pt x="727" y="72"/>
                  </a:lnTo>
                  <a:lnTo>
                    <a:pt x="734" y="68"/>
                  </a:lnTo>
                  <a:lnTo>
                    <a:pt x="747" y="72"/>
                  </a:lnTo>
                  <a:lnTo>
                    <a:pt x="758" y="46"/>
                  </a:lnTo>
                  <a:lnTo>
                    <a:pt x="766" y="38"/>
                  </a:lnTo>
                  <a:lnTo>
                    <a:pt x="776" y="38"/>
                  </a:lnTo>
                  <a:lnTo>
                    <a:pt x="770" y="33"/>
                  </a:lnTo>
                  <a:lnTo>
                    <a:pt x="774" y="21"/>
                  </a:lnTo>
                  <a:lnTo>
                    <a:pt x="770" y="17"/>
                  </a:lnTo>
                  <a:lnTo>
                    <a:pt x="773" y="0"/>
                  </a:lnTo>
                  <a:close/>
                </a:path>
              </a:pathLst>
            </a:custGeom>
            <a:solidFill>
              <a:srgbClr val="C6EDB1"/>
            </a:solidFill>
            <a:ln w="6350">
              <a:solidFill>
                <a:srgbClr val="969696"/>
              </a:solidFill>
              <a:round/>
              <a:headEnd/>
              <a:tailEnd/>
            </a:ln>
          </p:spPr>
          <p:txBody>
            <a:bodyPr/>
            <a:lstStyle/>
            <a:p>
              <a:endParaRPr lang="en-US"/>
            </a:p>
          </p:txBody>
        </p:sp>
        <p:sp>
          <p:nvSpPr>
            <p:cNvPr id="174" name="Freeform 259"/>
            <p:cNvSpPr>
              <a:spLocks/>
            </p:cNvSpPr>
            <p:nvPr/>
          </p:nvSpPr>
          <p:spPr bwMode="gray">
            <a:xfrm>
              <a:off x="6869966" y="3915430"/>
              <a:ext cx="702237" cy="543516"/>
            </a:xfrm>
            <a:custGeom>
              <a:avLst/>
              <a:gdLst>
                <a:gd name="T0" fmla="*/ 2147483647 w 470"/>
                <a:gd name="T1" fmla="*/ 2147483647 h 348"/>
                <a:gd name="T2" fmla="*/ 2147483647 w 470"/>
                <a:gd name="T3" fmla="*/ 2147483647 h 348"/>
                <a:gd name="T4" fmla="*/ 2147483647 w 470"/>
                <a:gd name="T5" fmla="*/ 2147483647 h 348"/>
                <a:gd name="T6" fmla="*/ 2147483647 w 470"/>
                <a:gd name="T7" fmla="*/ 2147483647 h 348"/>
                <a:gd name="T8" fmla="*/ 2147483647 w 470"/>
                <a:gd name="T9" fmla="*/ 2147483647 h 348"/>
                <a:gd name="T10" fmla="*/ 2147483647 w 470"/>
                <a:gd name="T11" fmla="*/ 2147483647 h 348"/>
                <a:gd name="T12" fmla="*/ 2147483647 w 470"/>
                <a:gd name="T13" fmla="*/ 2147483647 h 348"/>
                <a:gd name="T14" fmla="*/ 2147483647 w 470"/>
                <a:gd name="T15" fmla="*/ 2147483647 h 348"/>
                <a:gd name="T16" fmla="*/ 2147483647 w 470"/>
                <a:gd name="T17" fmla="*/ 2147483647 h 348"/>
                <a:gd name="T18" fmla="*/ 2147483647 w 470"/>
                <a:gd name="T19" fmla="*/ 2147483647 h 348"/>
                <a:gd name="T20" fmla="*/ 2147483647 w 470"/>
                <a:gd name="T21" fmla="*/ 2147483647 h 348"/>
                <a:gd name="T22" fmla="*/ 2147483647 w 470"/>
                <a:gd name="T23" fmla="*/ 2147483647 h 348"/>
                <a:gd name="T24" fmla="*/ 2147483647 w 470"/>
                <a:gd name="T25" fmla="*/ 2147483647 h 348"/>
                <a:gd name="T26" fmla="*/ 2147483647 w 470"/>
                <a:gd name="T27" fmla="*/ 2147483647 h 348"/>
                <a:gd name="T28" fmla="*/ 2147483647 w 470"/>
                <a:gd name="T29" fmla="*/ 2147483647 h 348"/>
                <a:gd name="T30" fmla="*/ 2147483647 w 470"/>
                <a:gd name="T31" fmla="*/ 0 h 348"/>
                <a:gd name="T32" fmla="*/ 2147483647 w 470"/>
                <a:gd name="T33" fmla="*/ 2147483647 h 348"/>
                <a:gd name="T34" fmla="*/ 2147483647 w 470"/>
                <a:gd name="T35" fmla="*/ 2147483647 h 348"/>
                <a:gd name="T36" fmla="*/ 2147483647 w 470"/>
                <a:gd name="T37" fmla="*/ 2147483647 h 348"/>
                <a:gd name="T38" fmla="*/ 2147483647 w 470"/>
                <a:gd name="T39" fmla="*/ 2147483647 h 348"/>
                <a:gd name="T40" fmla="*/ 2147483647 w 470"/>
                <a:gd name="T41" fmla="*/ 2147483647 h 348"/>
                <a:gd name="T42" fmla="*/ 2147483647 w 470"/>
                <a:gd name="T43" fmla="*/ 2147483647 h 348"/>
                <a:gd name="T44" fmla="*/ 2147483647 w 470"/>
                <a:gd name="T45" fmla="*/ 2147483647 h 348"/>
                <a:gd name="T46" fmla="*/ 2147483647 w 470"/>
                <a:gd name="T47" fmla="*/ 2147483647 h 348"/>
                <a:gd name="T48" fmla="*/ 2147483647 w 470"/>
                <a:gd name="T49" fmla="*/ 2147483647 h 348"/>
                <a:gd name="T50" fmla="*/ 2147483647 w 470"/>
                <a:gd name="T51" fmla="*/ 2147483647 h 348"/>
                <a:gd name="T52" fmla="*/ 2147483647 w 470"/>
                <a:gd name="T53" fmla="*/ 2147483647 h 348"/>
                <a:gd name="T54" fmla="*/ 2147483647 w 470"/>
                <a:gd name="T55" fmla="*/ 2147483647 h 348"/>
                <a:gd name="T56" fmla="*/ 2147483647 w 470"/>
                <a:gd name="T57" fmla="*/ 2147483647 h 348"/>
                <a:gd name="T58" fmla="*/ 2147483647 w 470"/>
                <a:gd name="T59" fmla="*/ 2147483647 h 348"/>
                <a:gd name="T60" fmla="*/ 2147483647 w 470"/>
                <a:gd name="T61" fmla="*/ 2147483647 h 348"/>
                <a:gd name="T62" fmla="*/ 2147483647 w 470"/>
                <a:gd name="T63" fmla="*/ 2147483647 h 348"/>
                <a:gd name="T64" fmla="*/ 2147483647 w 470"/>
                <a:gd name="T65" fmla="*/ 2147483647 h 348"/>
                <a:gd name="T66" fmla="*/ 2147483647 w 470"/>
                <a:gd name="T67" fmla="*/ 2147483647 h 34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70"/>
                <a:gd name="T103" fmla="*/ 0 h 348"/>
                <a:gd name="T104" fmla="*/ 470 w 470"/>
                <a:gd name="T105" fmla="*/ 348 h 34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70" h="348">
                  <a:moveTo>
                    <a:pt x="291" y="348"/>
                  </a:moveTo>
                  <a:lnTo>
                    <a:pt x="287" y="339"/>
                  </a:lnTo>
                  <a:lnTo>
                    <a:pt x="289" y="335"/>
                  </a:lnTo>
                  <a:lnTo>
                    <a:pt x="302" y="324"/>
                  </a:lnTo>
                  <a:lnTo>
                    <a:pt x="312" y="321"/>
                  </a:lnTo>
                  <a:lnTo>
                    <a:pt x="316" y="312"/>
                  </a:lnTo>
                  <a:lnTo>
                    <a:pt x="309" y="304"/>
                  </a:lnTo>
                  <a:lnTo>
                    <a:pt x="299" y="293"/>
                  </a:lnTo>
                  <a:lnTo>
                    <a:pt x="297" y="289"/>
                  </a:lnTo>
                  <a:lnTo>
                    <a:pt x="298" y="285"/>
                  </a:lnTo>
                  <a:lnTo>
                    <a:pt x="325" y="277"/>
                  </a:lnTo>
                  <a:lnTo>
                    <a:pt x="352" y="274"/>
                  </a:lnTo>
                  <a:lnTo>
                    <a:pt x="361" y="270"/>
                  </a:lnTo>
                  <a:lnTo>
                    <a:pt x="393" y="230"/>
                  </a:lnTo>
                  <a:lnTo>
                    <a:pt x="397" y="229"/>
                  </a:lnTo>
                  <a:lnTo>
                    <a:pt x="403" y="220"/>
                  </a:lnTo>
                  <a:lnTo>
                    <a:pt x="405" y="209"/>
                  </a:lnTo>
                  <a:lnTo>
                    <a:pt x="420" y="199"/>
                  </a:lnTo>
                  <a:lnTo>
                    <a:pt x="428" y="189"/>
                  </a:lnTo>
                  <a:lnTo>
                    <a:pt x="430" y="176"/>
                  </a:lnTo>
                  <a:lnTo>
                    <a:pt x="424" y="168"/>
                  </a:lnTo>
                  <a:lnTo>
                    <a:pt x="434" y="159"/>
                  </a:lnTo>
                  <a:lnTo>
                    <a:pt x="439" y="137"/>
                  </a:lnTo>
                  <a:lnTo>
                    <a:pt x="449" y="120"/>
                  </a:lnTo>
                  <a:lnTo>
                    <a:pt x="469" y="104"/>
                  </a:lnTo>
                  <a:lnTo>
                    <a:pt x="470" y="96"/>
                  </a:lnTo>
                  <a:lnTo>
                    <a:pt x="342" y="12"/>
                  </a:lnTo>
                  <a:lnTo>
                    <a:pt x="236" y="32"/>
                  </a:lnTo>
                  <a:lnTo>
                    <a:pt x="234" y="17"/>
                  </a:lnTo>
                  <a:lnTo>
                    <a:pt x="217" y="2"/>
                  </a:lnTo>
                  <a:lnTo>
                    <a:pt x="208" y="11"/>
                  </a:lnTo>
                  <a:lnTo>
                    <a:pt x="205" y="0"/>
                  </a:lnTo>
                  <a:lnTo>
                    <a:pt x="178" y="3"/>
                  </a:lnTo>
                  <a:lnTo>
                    <a:pt x="79" y="16"/>
                  </a:lnTo>
                  <a:lnTo>
                    <a:pt x="76" y="23"/>
                  </a:lnTo>
                  <a:lnTo>
                    <a:pt x="54" y="31"/>
                  </a:lnTo>
                  <a:lnTo>
                    <a:pt x="49" y="40"/>
                  </a:lnTo>
                  <a:lnTo>
                    <a:pt x="46" y="38"/>
                  </a:lnTo>
                  <a:lnTo>
                    <a:pt x="18" y="51"/>
                  </a:lnTo>
                  <a:lnTo>
                    <a:pt x="17" y="62"/>
                  </a:lnTo>
                  <a:lnTo>
                    <a:pt x="8" y="69"/>
                  </a:lnTo>
                  <a:lnTo>
                    <a:pt x="0" y="90"/>
                  </a:lnTo>
                  <a:lnTo>
                    <a:pt x="20" y="99"/>
                  </a:lnTo>
                  <a:lnTo>
                    <a:pt x="35" y="110"/>
                  </a:lnTo>
                  <a:lnTo>
                    <a:pt x="50" y="109"/>
                  </a:lnTo>
                  <a:lnTo>
                    <a:pt x="57" y="120"/>
                  </a:lnTo>
                  <a:lnTo>
                    <a:pt x="70" y="140"/>
                  </a:lnTo>
                  <a:lnTo>
                    <a:pt x="86" y="154"/>
                  </a:lnTo>
                  <a:lnTo>
                    <a:pt x="85" y="154"/>
                  </a:lnTo>
                  <a:lnTo>
                    <a:pt x="91" y="161"/>
                  </a:lnTo>
                  <a:lnTo>
                    <a:pt x="118" y="173"/>
                  </a:lnTo>
                  <a:lnTo>
                    <a:pt x="130" y="189"/>
                  </a:lnTo>
                  <a:lnTo>
                    <a:pt x="160" y="205"/>
                  </a:lnTo>
                  <a:lnTo>
                    <a:pt x="161" y="217"/>
                  </a:lnTo>
                  <a:lnTo>
                    <a:pt x="172" y="221"/>
                  </a:lnTo>
                  <a:lnTo>
                    <a:pt x="173" y="229"/>
                  </a:lnTo>
                  <a:lnTo>
                    <a:pt x="181" y="232"/>
                  </a:lnTo>
                  <a:lnTo>
                    <a:pt x="183" y="237"/>
                  </a:lnTo>
                  <a:lnTo>
                    <a:pt x="211" y="248"/>
                  </a:lnTo>
                  <a:lnTo>
                    <a:pt x="213" y="256"/>
                  </a:lnTo>
                  <a:lnTo>
                    <a:pt x="226" y="277"/>
                  </a:lnTo>
                  <a:lnTo>
                    <a:pt x="229" y="291"/>
                  </a:lnTo>
                  <a:lnTo>
                    <a:pt x="247" y="298"/>
                  </a:lnTo>
                  <a:lnTo>
                    <a:pt x="262" y="319"/>
                  </a:lnTo>
                  <a:lnTo>
                    <a:pt x="265" y="340"/>
                  </a:lnTo>
                  <a:lnTo>
                    <a:pt x="291" y="348"/>
                  </a:lnTo>
                  <a:close/>
                </a:path>
              </a:pathLst>
            </a:custGeom>
            <a:solidFill>
              <a:srgbClr val="C6EDB1"/>
            </a:solidFill>
            <a:ln w="6350">
              <a:solidFill>
                <a:srgbClr val="969696"/>
              </a:solidFill>
              <a:round/>
              <a:headEnd/>
              <a:tailEnd/>
            </a:ln>
          </p:spPr>
          <p:txBody>
            <a:bodyPr/>
            <a:lstStyle/>
            <a:p>
              <a:endParaRPr lang="en-US"/>
            </a:p>
          </p:txBody>
        </p:sp>
        <p:sp>
          <p:nvSpPr>
            <p:cNvPr id="175" name="Freeform 260"/>
            <p:cNvSpPr>
              <a:spLocks/>
            </p:cNvSpPr>
            <p:nvPr/>
          </p:nvSpPr>
          <p:spPr bwMode="gray">
            <a:xfrm>
              <a:off x="6542753" y="3996645"/>
              <a:ext cx="763495" cy="793409"/>
            </a:xfrm>
            <a:custGeom>
              <a:avLst/>
              <a:gdLst>
                <a:gd name="T0" fmla="*/ 2147483647 w 511"/>
                <a:gd name="T1" fmla="*/ 2147483647 h 508"/>
                <a:gd name="T2" fmla="*/ 2147483647 w 511"/>
                <a:gd name="T3" fmla="*/ 2147483647 h 508"/>
                <a:gd name="T4" fmla="*/ 2147483647 w 511"/>
                <a:gd name="T5" fmla="*/ 2147483647 h 508"/>
                <a:gd name="T6" fmla="*/ 2147483647 w 511"/>
                <a:gd name="T7" fmla="*/ 2147483647 h 508"/>
                <a:gd name="T8" fmla="*/ 2147483647 w 511"/>
                <a:gd name="T9" fmla="*/ 2147483647 h 508"/>
                <a:gd name="T10" fmla="*/ 2147483647 w 511"/>
                <a:gd name="T11" fmla="*/ 2147483647 h 508"/>
                <a:gd name="T12" fmla="*/ 2147483647 w 511"/>
                <a:gd name="T13" fmla="*/ 2147483647 h 508"/>
                <a:gd name="T14" fmla="*/ 2147483647 w 511"/>
                <a:gd name="T15" fmla="*/ 2147483647 h 508"/>
                <a:gd name="T16" fmla="*/ 2147483647 w 511"/>
                <a:gd name="T17" fmla="*/ 2147483647 h 508"/>
                <a:gd name="T18" fmla="*/ 2147483647 w 511"/>
                <a:gd name="T19" fmla="*/ 2147483647 h 508"/>
                <a:gd name="T20" fmla="*/ 2147483647 w 511"/>
                <a:gd name="T21" fmla="*/ 2147483647 h 508"/>
                <a:gd name="T22" fmla="*/ 2147483647 w 511"/>
                <a:gd name="T23" fmla="*/ 2147483647 h 508"/>
                <a:gd name="T24" fmla="*/ 2147483647 w 511"/>
                <a:gd name="T25" fmla="*/ 2147483647 h 508"/>
                <a:gd name="T26" fmla="*/ 2147483647 w 511"/>
                <a:gd name="T27" fmla="*/ 2147483647 h 508"/>
                <a:gd name="T28" fmla="*/ 2147483647 w 511"/>
                <a:gd name="T29" fmla="*/ 2147483647 h 508"/>
                <a:gd name="T30" fmla="*/ 2147483647 w 511"/>
                <a:gd name="T31" fmla="*/ 2147483647 h 508"/>
                <a:gd name="T32" fmla="*/ 2147483647 w 511"/>
                <a:gd name="T33" fmla="*/ 2147483647 h 508"/>
                <a:gd name="T34" fmla="*/ 2147483647 w 511"/>
                <a:gd name="T35" fmla="*/ 2147483647 h 508"/>
                <a:gd name="T36" fmla="*/ 2147483647 w 511"/>
                <a:gd name="T37" fmla="*/ 2147483647 h 508"/>
                <a:gd name="T38" fmla="*/ 2147483647 w 511"/>
                <a:gd name="T39" fmla="*/ 2147483647 h 508"/>
                <a:gd name="T40" fmla="*/ 2147483647 w 511"/>
                <a:gd name="T41" fmla="*/ 2147483647 h 508"/>
                <a:gd name="T42" fmla="*/ 2147483647 w 511"/>
                <a:gd name="T43" fmla="*/ 2147483647 h 508"/>
                <a:gd name="T44" fmla="*/ 2147483647 w 511"/>
                <a:gd name="T45" fmla="*/ 2147483647 h 508"/>
                <a:gd name="T46" fmla="*/ 2147483647 w 511"/>
                <a:gd name="T47" fmla="*/ 2147483647 h 508"/>
                <a:gd name="T48" fmla="*/ 2147483647 w 511"/>
                <a:gd name="T49" fmla="*/ 2147483647 h 508"/>
                <a:gd name="T50" fmla="*/ 2147483647 w 511"/>
                <a:gd name="T51" fmla="*/ 2147483647 h 508"/>
                <a:gd name="T52" fmla="*/ 2147483647 w 511"/>
                <a:gd name="T53" fmla="*/ 2147483647 h 508"/>
                <a:gd name="T54" fmla="*/ 2147483647 w 511"/>
                <a:gd name="T55" fmla="*/ 2147483647 h 508"/>
                <a:gd name="T56" fmla="*/ 2147483647 w 511"/>
                <a:gd name="T57" fmla="*/ 2147483647 h 508"/>
                <a:gd name="T58" fmla="*/ 2147483647 w 511"/>
                <a:gd name="T59" fmla="*/ 2147483647 h 508"/>
                <a:gd name="T60" fmla="*/ 2147483647 w 511"/>
                <a:gd name="T61" fmla="*/ 2147483647 h 508"/>
                <a:gd name="T62" fmla="*/ 2147483647 w 511"/>
                <a:gd name="T63" fmla="*/ 2147483647 h 508"/>
                <a:gd name="T64" fmla="*/ 2147483647 w 511"/>
                <a:gd name="T65" fmla="*/ 2147483647 h 508"/>
                <a:gd name="T66" fmla="*/ 2147483647 w 511"/>
                <a:gd name="T67" fmla="*/ 2147483647 h 508"/>
                <a:gd name="T68" fmla="*/ 2147483647 w 511"/>
                <a:gd name="T69" fmla="*/ 2147483647 h 508"/>
                <a:gd name="T70" fmla="*/ 2147483647 w 511"/>
                <a:gd name="T71" fmla="*/ 2147483647 h 508"/>
                <a:gd name="T72" fmla="*/ 2147483647 w 511"/>
                <a:gd name="T73" fmla="*/ 0 h 508"/>
                <a:gd name="T74" fmla="*/ 2147483647 w 511"/>
                <a:gd name="T75" fmla="*/ 0 h 508"/>
                <a:gd name="T76" fmla="*/ 2147483647 w 511"/>
                <a:gd name="T77" fmla="*/ 2147483647 h 508"/>
                <a:gd name="T78" fmla="*/ 0 w 511"/>
                <a:gd name="T79" fmla="*/ 2147483647 h 508"/>
                <a:gd name="T80" fmla="*/ 2147483647 w 511"/>
                <a:gd name="T81" fmla="*/ 2147483647 h 508"/>
                <a:gd name="T82" fmla="*/ 2147483647 w 511"/>
                <a:gd name="T83" fmla="*/ 2147483647 h 508"/>
                <a:gd name="T84" fmla="*/ 2147483647 w 511"/>
                <a:gd name="T85" fmla="*/ 2147483647 h 508"/>
                <a:gd name="T86" fmla="*/ 2147483647 w 511"/>
                <a:gd name="T87" fmla="*/ 2147483647 h 508"/>
                <a:gd name="T88" fmla="*/ 2147483647 w 511"/>
                <a:gd name="T89" fmla="*/ 2147483647 h 508"/>
                <a:gd name="T90" fmla="*/ 2147483647 w 511"/>
                <a:gd name="T91" fmla="*/ 2147483647 h 508"/>
                <a:gd name="T92" fmla="*/ 2147483647 w 511"/>
                <a:gd name="T93" fmla="*/ 2147483647 h 508"/>
                <a:gd name="T94" fmla="*/ 2147483647 w 511"/>
                <a:gd name="T95" fmla="*/ 2147483647 h 508"/>
                <a:gd name="T96" fmla="*/ 2147483647 w 511"/>
                <a:gd name="T97" fmla="*/ 2147483647 h 508"/>
                <a:gd name="T98" fmla="*/ 2147483647 w 511"/>
                <a:gd name="T99" fmla="*/ 2147483647 h 508"/>
                <a:gd name="T100" fmla="*/ 2147483647 w 511"/>
                <a:gd name="T101" fmla="*/ 2147483647 h 508"/>
                <a:gd name="T102" fmla="*/ 2147483647 w 511"/>
                <a:gd name="T103" fmla="*/ 2147483647 h 508"/>
                <a:gd name="T104" fmla="*/ 2147483647 w 511"/>
                <a:gd name="T105" fmla="*/ 2147483647 h 508"/>
                <a:gd name="T106" fmla="*/ 2147483647 w 511"/>
                <a:gd name="T107" fmla="*/ 2147483647 h 508"/>
                <a:gd name="T108" fmla="*/ 2147483647 w 511"/>
                <a:gd name="T109" fmla="*/ 2147483647 h 508"/>
                <a:gd name="T110" fmla="*/ 2147483647 w 511"/>
                <a:gd name="T111" fmla="*/ 2147483647 h 508"/>
                <a:gd name="T112" fmla="*/ 2147483647 w 511"/>
                <a:gd name="T113" fmla="*/ 2147483647 h 508"/>
                <a:gd name="T114" fmla="*/ 2147483647 w 511"/>
                <a:gd name="T115" fmla="*/ 2147483647 h 508"/>
                <a:gd name="T116" fmla="*/ 2147483647 w 511"/>
                <a:gd name="T117" fmla="*/ 2147483647 h 508"/>
                <a:gd name="T118" fmla="*/ 2147483647 w 511"/>
                <a:gd name="T119" fmla="*/ 2147483647 h 508"/>
                <a:gd name="T120" fmla="*/ 2147483647 w 511"/>
                <a:gd name="T121" fmla="*/ 2147483647 h 508"/>
                <a:gd name="T122" fmla="*/ 2147483647 w 511"/>
                <a:gd name="T123" fmla="*/ 2147483647 h 5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11"/>
                <a:gd name="T187" fmla="*/ 0 h 508"/>
                <a:gd name="T188" fmla="*/ 511 w 511"/>
                <a:gd name="T189" fmla="*/ 508 h 50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11" h="508">
                  <a:moveTo>
                    <a:pt x="479" y="453"/>
                  </a:moveTo>
                  <a:lnTo>
                    <a:pt x="474" y="425"/>
                  </a:lnTo>
                  <a:lnTo>
                    <a:pt x="482" y="406"/>
                  </a:lnTo>
                  <a:lnTo>
                    <a:pt x="483" y="384"/>
                  </a:lnTo>
                  <a:lnTo>
                    <a:pt x="485" y="369"/>
                  </a:lnTo>
                  <a:lnTo>
                    <a:pt x="497" y="314"/>
                  </a:lnTo>
                  <a:lnTo>
                    <a:pt x="506" y="297"/>
                  </a:lnTo>
                  <a:lnTo>
                    <a:pt x="511" y="294"/>
                  </a:lnTo>
                  <a:lnTo>
                    <a:pt x="485" y="288"/>
                  </a:lnTo>
                  <a:lnTo>
                    <a:pt x="482" y="266"/>
                  </a:lnTo>
                  <a:lnTo>
                    <a:pt x="466" y="245"/>
                  </a:lnTo>
                  <a:lnTo>
                    <a:pt x="448" y="238"/>
                  </a:lnTo>
                  <a:lnTo>
                    <a:pt x="445" y="224"/>
                  </a:lnTo>
                  <a:lnTo>
                    <a:pt x="432" y="203"/>
                  </a:lnTo>
                  <a:lnTo>
                    <a:pt x="432" y="196"/>
                  </a:lnTo>
                  <a:lnTo>
                    <a:pt x="402" y="185"/>
                  </a:lnTo>
                  <a:lnTo>
                    <a:pt x="401" y="179"/>
                  </a:lnTo>
                  <a:lnTo>
                    <a:pt x="393" y="176"/>
                  </a:lnTo>
                  <a:lnTo>
                    <a:pt x="391" y="169"/>
                  </a:lnTo>
                  <a:lnTo>
                    <a:pt x="381" y="165"/>
                  </a:lnTo>
                  <a:lnTo>
                    <a:pt x="379" y="153"/>
                  </a:lnTo>
                  <a:lnTo>
                    <a:pt x="349" y="136"/>
                  </a:lnTo>
                  <a:lnTo>
                    <a:pt x="338" y="122"/>
                  </a:lnTo>
                  <a:lnTo>
                    <a:pt x="310" y="110"/>
                  </a:lnTo>
                  <a:lnTo>
                    <a:pt x="305" y="102"/>
                  </a:lnTo>
                  <a:lnTo>
                    <a:pt x="289" y="89"/>
                  </a:lnTo>
                  <a:lnTo>
                    <a:pt x="277" y="68"/>
                  </a:lnTo>
                  <a:lnTo>
                    <a:pt x="277" y="69"/>
                  </a:lnTo>
                  <a:lnTo>
                    <a:pt x="269" y="57"/>
                  </a:lnTo>
                  <a:lnTo>
                    <a:pt x="254" y="59"/>
                  </a:lnTo>
                  <a:lnTo>
                    <a:pt x="240" y="47"/>
                  </a:lnTo>
                  <a:lnTo>
                    <a:pt x="219" y="39"/>
                  </a:lnTo>
                  <a:lnTo>
                    <a:pt x="227" y="18"/>
                  </a:lnTo>
                  <a:lnTo>
                    <a:pt x="236" y="11"/>
                  </a:lnTo>
                  <a:lnTo>
                    <a:pt x="238" y="0"/>
                  </a:lnTo>
                  <a:lnTo>
                    <a:pt x="237" y="0"/>
                  </a:lnTo>
                  <a:lnTo>
                    <a:pt x="122" y="20"/>
                  </a:lnTo>
                  <a:lnTo>
                    <a:pt x="0" y="39"/>
                  </a:lnTo>
                  <a:lnTo>
                    <a:pt x="40" y="152"/>
                  </a:lnTo>
                  <a:lnTo>
                    <a:pt x="77" y="258"/>
                  </a:lnTo>
                  <a:lnTo>
                    <a:pt x="92" y="297"/>
                  </a:lnTo>
                  <a:lnTo>
                    <a:pt x="109" y="318"/>
                  </a:lnTo>
                  <a:lnTo>
                    <a:pt x="107" y="329"/>
                  </a:lnTo>
                  <a:lnTo>
                    <a:pt x="119" y="335"/>
                  </a:lnTo>
                  <a:lnTo>
                    <a:pt x="105" y="353"/>
                  </a:lnTo>
                  <a:lnTo>
                    <a:pt x="106" y="379"/>
                  </a:lnTo>
                  <a:lnTo>
                    <a:pt x="115" y="398"/>
                  </a:lnTo>
                  <a:lnTo>
                    <a:pt x="119" y="460"/>
                  </a:lnTo>
                  <a:lnTo>
                    <a:pt x="130" y="479"/>
                  </a:lnTo>
                  <a:lnTo>
                    <a:pt x="139" y="498"/>
                  </a:lnTo>
                  <a:lnTo>
                    <a:pt x="149" y="508"/>
                  </a:lnTo>
                  <a:lnTo>
                    <a:pt x="412" y="482"/>
                  </a:lnTo>
                  <a:lnTo>
                    <a:pt x="417" y="498"/>
                  </a:lnTo>
                  <a:lnTo>
                    <a:pt x="422" y="503"/>
                  </a:lnTo>
                  <a:lnTo>
                    <a:pt x="434" y="500"/>
                  </a:lnTo>
                  <a:lnTo>
                    <a:pt x="434" y="478"/>
                  </a:lnTo>
                  <a:lnTo>
                    <a:pt x="426" y="460"/>
                  </a:lnTo>
                  <a:lnTo>
                    <a:pt x="433" y="449"/>
                  </a:lnTo>
                  <a:lnTo>
                    <a:pt x="465" y="454"/>
                  </a:lnTo>
                  <a:lnTo>
                    <a:pt x="479" y="453"/>
                  </a:lnTo>
                  <a:close/>
                </a:path>
              </a:pathLst>
            </a:custGeom>
            <a:solidFill>
              <a:srgbClr val="C6EDB1"/>
            </a:solidFill>
            <a:ln w="6350">
              <a:solidFill>
                <a:srgbClr val="969696"/>
              </a:solidFill>
              <a:round/>
              <a:headEnd/>
              <a:tailEnd/>
            </a:ln>
          </p:spPr>
          <p:txBody>
            <a:bodyPr/>
            <a:lstStyle/>
            <a:p>
              <a:endParaRPr lang="en-US"/>
            </a:p>
          </p:txBody>
        </p:sp>
        <p:sp>
          <p:nvSpPr>
            <p:cNvPr id="176" name="Freeform 261"/>
            <p:cNvSpPr>
              <a:spLocks/>
            </p:cNvSpPr>
            <p:nvPr/>
          </p:nvSpPr>
          <p:spPr bwMode="gray">
            <a:xfrm>
              <a:off x="6357483" y="4697906"/>
              <a:ext cx="1256555" cy="973019"/>
            </a:xfrm>
            <a:custGeom>
              <a:avLst/>
              <a:gdLst>
                <a:gd name="T0" fmla="*/ 2147483647 w 841"/>
                <a:gd name="T1" fmla="*/ 2147483647 h 623"/>
                <a:gd name="T2" fmla="*/ 2147483647 w 841"/>
                <a:gd name="T3" fmla="*/ 2147483647 h 623"/>
                <a:gd name="T4" fmla="*/ 2147483647 w 841"/>
                <a:gd name="T5" fmla="*/ 2147483647 h 623"/>
                <a:gd name="T6" fmla="*/ 2147483647 w 841"/>
                <a:gd name="T7" fmla="*/ 2147483647 h 623"/>
                <a:gd name="T8" fmla="*/ 2147483647 w 841"/>
                <a:gd name="T9" fmla="*/ 2147483647 h 623"/>
                <a:gd name="T10" fmla="*/ 2147483647 w 841"/>
                <a:gd name="T11" fmla="*/ 2147483647 h 623"/>
                <a:gd name="T12" fmla="*/ 2147483647 w 841"/>
                <a:gd name="T13" fmla="*/ 2147483647 h 623"/>
                <a:gd name="T14" fmla="*/ 2147483647 w 841"/>
                <a:gd name="T15" fmla="*/ 2147483647 h 623"/>
                <a:gd name="T16" fmla="*/ 2147483647 w 841"/>
                <a:gd name="T17" fmla="*/ 2147483647 h 623"/>
                <a:gd name="T18" fmla="*/ 2147483647 w 841"/>
                <a:gd name="T19" fmla="*/ 2147483647 h 623"/>
                <a:gd name="T20" fmla="*/ 2147483647 w 841"/>
                <a:gd name="T21" fmla="*/ 2147483647 h 623"/>
                <a:gd name="T22" fmla="*/ 2147483647 w 841"/>
                <a:gd name="T23" fmla="*/ 2147483647 h 623"/>
                <a:gd name="T24" fmla="*/ 2147483647 w 841"/>
                <a:gd name="T25" fmla="*/ 2147483647 h 623"/>
                <a:gd name="T26" fmla="*/ 2147483647 w 841"/>
                <a:gd name="T27" fmla="*/ 2147483647 h 623"/>
                <a:gd name="T28" fmla="*/ 2147483647 w 841"/>
                <a:gd name="T29" fmla="*/ 2147483647 h 623"/>
                <a:gd name="T30" fmla="*/ 2147483647 w 841"/>
                <a:gd name="T31" fmla="*/ 2147483647 h 623"/>
                <a:gd name="T32" fmla="*/ 2147483647 w 841"/>
                <a:gd name="T33" fmla="*/ 2147483647 h 623"/>
                <a:gd name="T34" fmla="*/ 2147483647 w 841"/>
                <a:gd name="T35" fmla="*/ 2147483647 h 623"/>
                <a:gd name="T36" fmla="*/ 2147483647 w 841"/>
                <a:gd name="T37" fmla="*/ 2147483647 h 623"/>
                <a:gd name="T38" fmla="*/ 2147483647 w 841"/>
                <a:gd name="T39" fmla="*/ 2147483647 h 623"/>
                <a:gd name="T40" fmla="*/ 2147483647 w 841"/>
                <a:gd name="T41" fmla="*/ 2147483647 h 623"/>
                <a:gd name="T42" fmla="*/ 2147483647 w 841"/>
                <a:gd name="T43" fmla="*/ 2147483647 h 623"/>
                <a:gd name="T44" fmla="*/ 2147483647 w 841"/>
                <a:gd name="T45" fmla="*/ 2147483647 h 623"/>
                <a:gd name="T46" fmla="*/ 2147483647 w 841"/>
                <a:gd name="T47" fmla="*/ 2147483647 h 623"/>
                <a:gd name="T48" fmla="*/ 2147483647 w 841"/>
                <a:gd name="T49" fmla="*/ 2147483647 h 623"/>
                <a:gd name="T50" fmla="*/ 2147483647 w 841"/>
                <a:gd name="T51" fmla="*/ 2147483647 h 623"/>
                <a:gd name="T52" fmla="*/ 2147483647 w 841"/>
                <a:gd name="T53" fmla="*/ 2147483647 h 623"/>
                <a:gd name="T54" fmla="*/ 2147483647 w 841"/>
                <a:gd name="T55" fmla="*/ 2147483647 h 623"/>
                <a:gd name="T56" fmla="*/ 2147483647 w 841"/>
                <a:gd name="T57" fmla="*/ 2147483647 h 623"/>
                <a:gd name="T58" fmla="*/ 2147483647 w 841"/>
                <a:gd name="T59" fmla="*/ 2147483647 h 623"/>
                <a:gd name="T60" fmla="*/ 2147483647 w 841"/>
                <a:gd name="T61" fmla="*/ 2147483647 h 623"/>
                <a:gd name="T62" fmla="*/ 2147483647 w 841"/>
                <a:gd name="T63" fmla="*/ 2147483647 h 623"/>
                <a:gd name="T64" fmla="*/ 2147483647 w 841"/>
                <a:gd name="T65" fmla="*/ 2147483647 h 623"/>
                <a:gd name="T66" fmla="*/ 2147483647 w 841"/>
                <a:gd name="T67" fmla="*/ 2147483647 h 623"/>
                <a:gd name="T68" fmla="*/ 2147483647 w 841"/>
                <a:gd name="T69" fmla="*/ 2147483647 h 623"/>
                <a:gd name="T70" fmla="*/ 2147483647 w 841"/>
                <a:gd name="T71" fmla="*/ 2147483647 h 623"/>
                <a:gd name="T72" fmla="*/ 2147483647 w 841"/>
                <a:gd name="T73" fmla="*/ 2147483647 h 623"/>
                <a:gd name="T74" fmla="*/ 2147483647 w 841"/>
                <a:gd name="T75" fmla="*/ 2147483647 h 623"/>
                <a:gd name="T76" fmla="*/ 2147483647 w 841"/>
                <a:gd name="T77" fmla="*/ 2147483647 h 623"/>
                <a:gd name="T78" fmla="*/ 2147483647 w 841"/>
                <a:gd name="T79" fmla="*/ 2147483647 h 623"/>
                <a:gd name="T80" fmla="*/ 2147483647 w 841"/>
                <a:gd name="T81" fmla="*/ 2147483647 h 623"/>
                <a:gd name="T82" fmla="*/ 2147483647 w 841"/>
                <a:gd name="T83" fmla="*/ 2147483647 h 623"/>
                <a:gd name="T84" fmla="*/ 2147483647 w 841"/>
                <a:gd name="T85" fmla="*/ 2147483647 h 623"/>
                <a:gd name="T86" fmla="*/ 2147483647 w 841"/>
                <a:gd name="T87" fmla="*/ 2147483647 h 623"/>
                <a:gd name="T88" fmla="*/ 2147483647 w 841"/>
                <a:gd name="T89" fmla="*/ 2147483647 h 623"/>
                <a:gd name="T90" fmla="*/ 2147483647 w 841"/>
                <a:gd name="T91" fmla="*/ 2147483647 h 623"/>
                <a:gd name="T92" fmla="*/ 2147483647 w 841"/>
                <a:gd name="T93" fmla="*/ 0 h 623"/>
                <a:gd name="T94" fmla="*/ 2147483647 w 841"/>
                <a:gd name="T95" fmla="*/ 2147483647 h 623"/>
                <a:gd name="T96" fmla="*/ 2147483647 w 841"/>
                <a:gd name="T97" fmla="*/ 2147483647 h 623"/>
                <a:gd name="T98" fmla="*/ 2147483647 w 841"/>
                <a:gd name="T99" fmla="*/ 2147483647 h 623"/>
                <a:gd name="T100" fmla="*/ 2147483647 w 841"/>
                <a:gd name="T101" fmla="*/ 2147483647 h 623"/>
                <a:gd name="T102" fmla="*/ 2147483647 w 841"/>
                <a:gd name="T103" fmla="*/ 2147483647 h 623"/>
                <a:gd name="T104" fmla="*/ 2147483647 w 841"/>
                <a:gd name="T105" fmla="*/ 2147483647 h 623"/>
                <a:gd name="T106" fmla="*/ 2147483647 w 841"/>
                <a:gd name="T107" fmla="*/ 2147483647 h 62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41"/>
                <a:gd name="T163" fmla="*/ 0 h 623"/>
                <a:gd name="T164" fmla="*/ 841 w 841"/>
                <a:gd name="T165" fmla="*/ 623 h 62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41" h="623">
                  <a:moveTo>
                    <a:pt x="28" y="133"/>
                  </a:moveTo>
                  <a:lnTo>
                    <a:pt x="42" y="117"/>
                  </a:lnTo>
                  <a:lnTo>
                    <a:pt x="51" y="114"/>
                  </a:lnTo>
                  <a:lnTo>
                    <a:pt x="58" y="105"/>
                  </a:lnTo>
                  <a:lnTo>
                    <a:pt x="61" y="105"/>
                  </a:lnTo>
                  <a:lnTo>
                    <a:pt x="62" y="109"/>
                  </a:lnTo>
                  <a:lnTo>
                    <a:pt x="58" y="123"/>
                  </a:lnTo>
                  <a:lnTo>
                    <a:pt x="72" y="121"/>
                  </a:lnTo>
                  <a:lnTo>
                    <a:pt x="110" y="106"/>
                  </a:lnTo>
                  <a:lnTo>
                    <a:pt x="130" y="104"/>
                  </a:lnTo>
                  <a:lnTo>
                    <a:pt x="138" y="105"/>
                  </a:lnTo>
                  <a:lnTo>
                    <a:pt x="138" y="112"/>
                  </a:lnTo>
                  <a:lnTo>
                    <a:pt x="133" y="116"/>
                  </a:lnTo>
                  <a:lnTo>
                    <a:pt x="134" y="118"/>
                  </a:lnTo>
                  <a:lnTo>
                    <a:pt x="148" y="123"/>
                  </a:lnTo>
                  <a:lnTo>
                    <a:pt x="168" y="128"/>
                  </a:lnTo>
                  <a:lnTo>
                    <a:pt x="219" y="147"/>
                  </a:lnTo>
                  <a:lnTo>
                    <a:pt x="227" y="154"/>
                  </a:lnTo>
                  <a:lnTo>
                    <a:pt x="241" y="171"/>
                  </a:lnTo>
                  <a:lnTo>
                    <a:pt x="249" y="175"/>
                  </a:lnTo>
                  <a:lnTo>
                    <a:pt x="273" y="166"/>
                  </a:lnTo>
                  <a:lnTo>
                    <a:pt x="298" y="157"/>
                  </a:lnTo>
                  <a:lnTo>
                    <a:pt x="322" y="141"/>
                  </a:lnTo>
                  <a:lnTo>
                    <a:pt x="332" y="139"/>
                  </a:lnTo>
                  <a:lnTo>
                    <a:pt x="333" y="138"/>
                  </a:lnTo>
                  <a:lnTo>
                    <a:pt x="333" y="128"/>
                  </a:lnTo>
                  <a:lnTo>
                    <a:pt x="343" y="120"/>
                  </a:lnTo>
                  <a:lnTo>
                    <a:pt x="358" y="116"/>
                  </a:lnTo>
                  <a:lnTo>
                    <a:pt x="367" y="116"/>
                  </a:lnTo>
                  <a:lnTo>
                    <a:pt x="387" y="120"/>
                  </a:lnTo>
                  <a:lnTo>
                    <a:pt x="401" y="129"/>
                  </a:lnTo>
                  <a:lnTo>
                    <a:pt x="422" y="147"/>
                  </a:lnTo>
                  <a:lnTo>
                    <a:pt x="432" y="150"/>
                  </a:lnTo>
                  <a:lnTo>
                    <a:pt x="437" y="167"/>
                  </a:lnTo>
                  <a:lnTo>
                    <a:pt x="446" y="171"/>
                  </a:lnTo>
                  <a:lnTo>
                    <a:pt x="469" y="190"/>
                  </a:lnTo>
                  <a:lnTo>
                    <a:pt x="481" y="196"/>
                  </a:lnTo>
                  <a:lnTo>
                    <a:pt x="504" y="201"/>
                  </a:lnTo>
                  <a:lnTo>
                    <a:pt x="510" y="208"/>
                  </a:lnTo>
                  <a:lnTo>
                    <a:pt x="516" y="221"/>
                  </a:lnTo>
                  <a:lnTo>
                    <a:pt x="523" y="253"/>
                  </a:lnTo>
                  <a:lnTo>
                    <a:pt x="525" y="317"/>
                  </a:lnTo>
                  <a:lnTo>
                    <a:pt x="527" y="329"/>
                  </a:lnTo>
                  <a:lnTo>
                    <a:pt x="534" y="346"/>
                  </a:lnTo>
                  <a:lnTo>
                    <a:pt x="535" y="348"/>
                  </a:lnTo>
                  <a:lnTo>
                    <a:pt x="543" y="347"/>
                  </a:lnTo>
                  <a:lnTo>
                    <a:pt x="542" y="330"/>
                  </a:lnTo>
                  <a:lnTo>
                    <a:pt x="550" y="331"/>
                  </a:lnTo>
                  <a:lnTo>
                    <a:pt x="559" y="337"/>
                  </a:lnTo>
                  <a:lnTo>
                    <a:pt x="556" y="361"/>
                  </a:lnTo>
                  <a:lnTo>
                    <a:pt x="556" y="378"/>
                  </a:lnTo>
                  <a:lnTo>
                    <a:pt x="561" y="396"/>
                  </a:lnTo>
                  <a:lnTo>
                    <a:pt x="573" y="414"/>
                  </a:lnTo>
                  <a:lnTo>
                    <a:pt x="606" y="446"/>
                  </a:lnTo>
                  <a:lnTo>
                    <a:pt x="609" y="448"/>
                  </a:lnTo>
                  <a:lnTo>
                    <a:pt x="622" y="440"/>
                  </a:lnTo>
                  <a:lnTo>
                    <a:pt x="632" y="470"/>
                  </a:lnTo>
                  <a:lnTo>
                    <a:pt x="640" y="466"/>
                  </a:lnTo>
                  <a:lnTo>
                    <a:pt x="643" y="467"/>
                  </a:lnTo>
                  <a:lnTo>
                    <a:pt x="639" y="477"/>
                  </a:lnTo>
                  <a:lnTo>
                    <a:pt x="638" y="484"/>
                  </a:lnTo>
                  <a:lnTo>
                    <a:pt x="659" y="505"/>
                  </a:lnTo>
                  <a:lnTo>
                    <a:pt x="669" y="528"/>
                  </a:lnTo>
                  <a:lnTo>
                    <a:pt x="677" y="538"/>
                  </a:lnTo>
                  <a:lnTo>
                    <a:pt x="688" y="548"/>
                  </a:lnTo>
                  <a:lnTo>
                    <a:pt x="705" y="546"/>
                  </a:lnTo>
                  <a:lnTo>
                    <a:pt x="716" y="554"/>
                  </a:lnTo>
                  <a:lnTo>
                    <a:pt x="742" y="592"/>
                  </a:lnTo>
                  <a:lnTo>
                    <a:pt x="746" y="614"/>
                  </a:lnTo>
                  <a:lnTo>
                    <a:pt x="748" y="618"/>
                  </a:lnTo>
                  <a:lnTo>
                    <a:pt x="758" y="623"/>
                  </a:lnTo>
                  <a:lnTo>
                    <a:pt x="782" y="619"/>
                  </a:lnTo>
                  <a:lnTo>
                    <a:pt x="798" y="610"/>
                  </a:lnTo>
                  <a:lnTo>
                    <a:pt x="820" y="596"/>
                  </a:lnTo>
                  <a:lnTo>
                    <a:pt x="836" y="600"/>
                  </a:lnTo>
                  <a:lnTo>
                    <a:pt x="841" y="584"/>
                  </a:lnTo>
                  <a:lnTo>
                    <a:pt x="832" y="579"/>
                  </a:lnTo>
                  <a:lnTo>
                    <a:pt x="834" y="540"/>
                  </a:lnTo>
                  <a:lnTo>
                    <a:pt x="840" y="500"/>
                  </a:lnTo>
                  <a:lnTo>
                    <a:pt x="835" y="462"/>
                  </a:lnTo>
                  <a:lnTo>
                    <a:pt x="826" y="426"/>
                  </a:lnTo>
                  <a:lnTo>
                    <a:pt x="822" y="401"/>
                  </a:lnTo>
                  <a:lnTo>
                    <a:pt x="774" y="326"/>
                  </a:lnTo>
                  <a:lnTo>
                    <a:pt x="752" y="298"/>
                  </a:lnTo>
                  <a:lnTo>
                    <a:pt x="742" y="275"/>
                  </a:lnTo>
                  <a:lnTo>
                    <a:pt x="740" y="245"/>
                  </a:lnTo>
                  <a:lnTo>
                    <a:pt x="734" y="228"/>
                  </a:lnTo>
                  <a:lnTo>
                    <a:pt x="715" y="205"/>
                  </a:lnTo>
                  <a:lnTo>
                    <a:pt x="673" y="161"/>
                  </a:lnTo>
                  <a:lnTo>
                    <a:pt x="635" y="95"/>
                  </a:lnTo>
                  <a:lnTo>
                    <a:pt x="600" y="15"/>
                  </a:lnTo>
                  <a:lnTo>
                    <a:pt x="602" y="3"/>
                  </a:lnTo>
                  <a:lnTo>
                    <a:pt x="589" y="5"/>
                  </a:lnTo>
                  <a:lnTo>
                    <a:pt x="556" y="0"/>
                  </a:lnTo>
                  <a:lnTo>
                    <a:pt x="550" y="10"/>
                  </a:lnTo>
                  <a:lnTo>
                    <a:pt x="557" y="29"/>
                  </a:lnTo>
                  <a:lnTo>
                    <a:pt x="558" y="51"/>
                  </a:lnTo>
                  <a:lnTo>
                    <a:pt x="545" y="54"/>
                  </a:lnTo>
                  <a:lnTo>
                    <a:pt x="540" y="49"/>
                  </a:lnTo>
                  <a:lnTo>
                    <a:pt x="535" y="33"/>
                  </a:lnTo>
                  <a:lnTo>
                    <a:pt x="274" y="59"/>
                  </a:lnTo>
                  <a:lnTo>
                    <a:pt x="264" y="48"/>
                  </a:lnTo>
                  <a:lnTo>
                    <a:pt x="255" y="29"/>
                  </a:lnTo>
                  <a:lnTo>
                    <a:pt x="122" y="49"/>
                  </a:lnTo>
                  <a:lnTo>
                    <a:pt x="0" y="66"/>
                  </a:lnTo>
                  <a:lnTo>
                    <a:pt x="1" y="81"/>
                  </a:lnTo>
                  <a:lnTo>
                    <a:pt x="26" y="101"/>
                  </a:lnTo>
                  <a:lnTo>
                    <a:pt x="24" y="116"/>
                  </a:lnTo>
                  <a:lnTo>
                    <a:pt x="28" y="133"/>
                  </a:lnTo>
                  <a:close/>
                </a:path>
              </a:pathLst>
            </a:custGeom>
            <a:solidFill>
              <a:srgbClr val="C6EDB1"/>
            </a:solidFill>
            <a:ln w="6350">
              <a:solidFill>
                <a:srgbClr val="969696"/>
              </a:solidFill>
              <a:round/>
              <a:headEnd/>
              <a:tailEnd/>
            </a:ln>
          </p:spPr>
          <p:txBody>
            <a:bodyPr/>
            <a:lstStyle/>
            <a:p>
              <a:endParaRPr lang="en-US"/>
            </a:p>
          </p:txBody>
        </p:sp>
        <p:sp>
          <p:nvSpPr>
            <p:cNvPr id="177" name="Freeform 262"/>
            <p:cNvSpPr>
              <a:spLocks/>
            </p:cNvSpPr>
            <p:nvPr/>
          </p:nvSpPr>
          <p:spPr bwMode="gray">
            <a:xfrm>
              <a:off x="6184165" y="4055995"/>
              <a:ext cx="554319" cy="880872"/>
            </a:xfrm>
            <a:custGeom>
              <a:avLst/>
              <a:gdLst>
                <a:gd name="T0" fmla="*/ 2147483647 w 371"/>
                <a:gd name="T1" fmla="*/ 2147483647 h 564"/>
                <a:gd name="T2" fmla="*/ 2147483647 w 371"/>
                <a:gd name="T3" fmla="*/ 2147483647 h 564"/>
                <a:gd name="T4" fmla="*/ 2147483647 w 371"/>
                <a:gd name="T5" fmla="*/ 2147483647 h 564"/>
                <a:gd name="T6" fmla="*/ 2147483647 w 371"/>
                <a:gd name="T7" fmla="*/ 2147483647 h 564"/>
                <a:gd name="T8" fmla="*/ 2147483647 w 371"/>
                <a:gd name="T9" fmla="*/ 2147483647 h 564"/>
                <a:gd name="T10" fmla="*/ 2147483647 w 371"/>
                <a:gd name="T11" fmla="*/ 2147483647 h 564"/>
                <a:gd name="T12" fmla="*/ 2147483647 w 371"/>
                <a:gd name="T13" fmla="*/ 2147483647 h 564"/>
                <a:gd name="T14" fmla="*/ 2147483647 w 371"/>
                <a:gd name="T15" fmla="*/ 2147483647 h 564"/>
                <a:gd name="T16" fmla="*/ 2147483647 w 371"/>
                <a:gd name="T17" fmla="*/ 2147483647 h 564"/>
                <a:gd name="T18" fmla="*/ 2147483647 w 371"/>
                <a:gd name="T19" fmla="*/ 2147483647 h 564"/>
                <a:gd name="T20" fmla="*/ 2147483647 w 371"/>
                <a:gd name="T21" fmla="*/ 2147483647 h 564"/>
                <a:gd name="T22" fmla="*/ 2147483647 w 371"/>
                <a:gd name="T23" fmla="*/ 2147483647 h 564"/>
                <a:gd name="T24" fmla="*/ 2147483647 w 371"/>
                <a:gd name="T25" fmla="*/ 2147483647 h 564"/>
                <a:gd name="T26" fmla="*/ 2147483647 w 371"/>
                <a:gd name="T27" fmla="*/ 2147483647 h 564"/>
                <a:gd name="T28" fmla="*/ 2147483647 w 371"/>
                <a:gd name="T29" fmla="*/ 2147483647 h 564"/>
                <a:gd name="T30" fmla="*/ 2147483647 w 371"/>
                <a:gd name="T31" fmla="*/ 2147483647 h 564"/>
                <a:gd name="T32" fmla="*/ 2147483647 w 371"/>
                <a:gd name="T33" fmla="*/ 2147483647 h 564"/>
                <a:gd name="T34" fmla="*/ 2147483647 w 371"/>
                <a:gd name="T35" fmla="*/ 2147483647 h 564"/>
                <a:gd name="T36" fmla="*/ 2147483647 w 371"/>
                <a:gd name="T37" fmla="*/ 2147483647 h 564"/>
                <a:gd name="T38" fmla="*/ 2147483647 w 371"/>
                <a:gd name="T39" fmla="*/ 2147483647 h 564"/>
                <a:gd name="T40" fmla="*/ 2147483647 w 371"/>
                <a:gd name="T41" fmla="*/ 2147483647 h 564"/>
                <a:gd name="T42" fmla="*/ 2147483647 w 371"/>
                <a:gd name="T43" fmla="*/ 2147483647 h 564"/>
                <a:gd name="T44" fmla="*/ 2147483647 w 371"/>
                <a:gd name="T45" fmla="*/ 2147483647 h 564"/>
                <a:gd name="T46" fmla="*/ 2147483647 w 371"/>
                <a:gd name="T47" fmla="*/ 2147483647 h 564"/>
                <a:gd name="T48" fmla="*/ 2147483647 w 371"/>
                <a:gd name="T49" fmla="*/ 2147483647 h 564"/>
                <a:gd name="T50" fmla="*/ 2147483647 w 371"/>
                <a:gd name="T51" fmla="*/ 2147483647 h 564"/>
                <a:gd name="T52" fmla="*/ 2147483647 w 371"/>
                <a:gd name="T53" fmla="*/ 2147483647 h 564"/>
                <a:gd name="T54" fmla="*/ 2147483647 w 371"/>
                <a:gd name="T55" fmla="*/ 2147483647 h 564"/>
                <a:gd name="T56" fmla="*/ 2147483647 w 371"/>
                <a:gd name="T57" fmla="*/ 0 h 564"/>
                <a:gd name="T58" fmla="*/ 2147483647 w 371"/>
                <a:gd name="T59" fmla="*/ 2147483647 h 564"/>
                <a:gd name="T60" fmla="*/ 0 w 371"/>
                <a:gd name="T61" fmla="*/ 2147483647 h 564"/>
                <a:gd name="T62" fmla="*/ 2147483647 w 371"/>
                <a:gd name="T63" fmla="*/ 2147483647 h 564"/>
                <a:gd name="T64" fmla="*/ 2147483647 w 371"/>
                <a:gd name="T65" fmla="*/ 2147483647 h 564"/>
                <a:gd name="T66" fmla="*/ 2147483647 w 371"/>
                <a:gd name="T67" fmla="*/ 2147483647 h 564"/>
                <a:gd name="T68" fmla="*/ 2147483647 w 371"/>
                <a:gd name="T69" fmla="*/ 2147483647 h 56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71"/>
                <a:gd name="T106" fmla="*/ 0 h 564"/>
                <a:gd name="T107" fmla="*/ 371 w 371"/>
                <a:gd name="T108" fmla="*/ 564 h 56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71" h="564">
                  <a:moveTo>
                    <a:pt x="46" y="554"/>
                  </a:moveTo>
                  <a:lnTo>
                    <a:pt x="62" y="554"/>
                  </a:lnTo>
                  <a:lnTo>
                    <a:pt x="68" y="550"/>
                  </a:lnTo>
                  <a:lnTo>
                    <a:pt x="76" y="489"/>
                  </a:lnTo>
                  <a:lnTo>
                    <a:pt x="81" y="501"/>
                  </a:lnTo>
                  <a:lnTo>
                    <a:pt x="83" y="517"/>
                  </a:lnTo>
                  <a:lnTo>
                    <a:pt x="91" y="539"/>
                  </a:lnTo>
                  <a:lnTo>
                    <a:pt x="91" y="547"/>
                  </a:lnTo>
                  <a:lnTo>
                    <a:pt x="88" y="559"/>
                  </a:lnTo>
                  <a:lnTo>
                    <a:pt x="91" y="564"/>
                  </a:lnTo>
                  <a:lnTo>
                    <a:pt x="107" y="560"/>
                  </a:lnTo>
                  <a:lnTo>
                    <a:pt x="144" y="544"/>
                  </a:lnTo>
                  <a:lnTo>
                    <a:pt x="139" y="527"/>
                  </a:lnTo>
                  <a:lnTo>
                    <a:pt x="142" y="512"/>
                  </a:lnTo>
                  <a:lnTo>
                    <a:pt x="116" y="492"/>
                  </a:lnTo>
                  <a:lnTo>
                    <a:pt x="116" y="476"/>
                  </a:lnTo>
                  <a:lnTo>
                    <a:pt x="237" y="460"/>
                  </a:lnTo>
                  <a:lnTo>
                    <a:pt x="371" y="440"/>
                  </a:lnTo>
                  <a:lnTo>
                    <a:pt x="359" y="422"/>
                  </a:lnTo>
                  <a:lnTo>
                    <a:pt x="356" y="360"/>
                  </a:lnTo>
                  <a:lnTo>
                    <a:pt x="346" y="340"/>
                  </a:lnTo>
                  <a:lnTo>
                    <a:pt x="346" y="314"/>
                  </a:lnTo>
                  <a:lnTo>
                    <a:pt x="359" y="296"/>
                  </a:lnTo>
                  <a:lnTo>
                    <a:pt x="348" y="290"/>
                  </a:lnTo>
                  <a:lnTo>
                    <a:pt x="350" y="280"/>
                  </a:lnTo>
                  <a:lnTo>
                    <a:pt x="332" y="258"/>
                  </a:lnTo>
                  <a:lnTo>
                    <a:pt x="318" y="220"/>
                  </a:lnTo>
                  <a:lnTo>
                    <a:pt x="281" y="112"/>
                  </a:lnTo>
                  <a:lnTo>
                    <a:pt x="241" y="0"/>
                  </a:lnTo>
                  <a:lnTo>
                    <a:pt x="120" y="18"/>
                  </a:lnTo>
                  <a:lnTo>
                    <a:pt x="0" y="33"/>
                  </a:lnTo>
                  <a:lnTo>
                    <a:pt x="12" y="44"/>
                  </a:lnTo>
                  <a:lnTo>
                    <a:pt x="14" y="198"/>
                  </a:lnTo>
                  <a:lnTo>
                    <a:pt x="17" y="386"/>
                  </a:lnTo>
                  <a:lnTo>
                    <a:pt x="46" y="554"/>
                  </a:lnTo>
                  <a:close/>
                </a:path>
              </a:pathLst>
            </a:custGeom>
            <a:solidFill>
              <a:srgbClr val="92D050"/>
            </a:solidFill>
            <a:ln w="6350">
              <a:solidFill>
                <a:srgbClr val="B2B2B2"/>
              </a:solidFill>
              <a:round/>
              <a:headEnd/>
              <a:tailEnd/>
            </a:ln>
          </p:spPr>
          <p:txBody>
            <a:bodyPr/>
            <a:lstStyle/>
            <a:p>
              <a:endParaRPr lang="en-US"/>
            </a:p>
          </p:txBody>
        </p:sp>
        <p:sp>
          <p:nvSpPr>
            <p:cNvPr id="178" name="Freeform 263"/>
            <p:cNvSpPr>
              <a:spLocks/>
            </p:cNvSpPr>
            <p:nvPr/>
          </p:nvSpPr>
          <p:spPr bwMode="gray">
            <a:xfrm>
              <a:off x="5761328" y="4107536"/>
              <a:ext cx="493059" cy="862130"/>
            </a:xfrm>
            <a:custGeom>
              <a:avLst/>
              <a:gdLst>
                <a:gd name="T0" fmla="*/ 2147483647 w 330"/>
                <a:gd name="T1" fmla="*/ 2147483647 h 552"/>
                <a:gd name="T2" fmla="*/ 2147483647 w 330"/>
                <a:gd name="T3" fmla="*/ 2147483647 h 552"/>
                <a:gd name="T4" fmla="*/ 2147483647 w 330"/>
                <a:gd name="T5" fmla="*/ 2147483647 h 552"/>
                <a:gd name="T6" fmla="*/ 2147483647 w 330"/>
                <a:gd name="T7" fmla="*/ 2147483647 h 552"/>
                <a:gd name="T8" fmla="*/ 2147483647 w 330"/>
                <a:gd name="T9" fmla="*/ 2147483647 h 552"/>
                <a:gd name="T10" fmla="*/ 2147483647 w 330"/>
                <a:gd name="T11" fmla="*/ 2147483647 h 552"/>
                <a:gd name="T12" fmla="*/ 2147483647 w 330"/>
                <a:gd name="T13" fmla="*/ 2147483647 h 552"/>
                <a:gd name="T14" fmla="*/ 2147483647 w 330"/>
                <a:gd name="T15" fmla="*/ 2147483647 h 552"/>
                <a:gd name="T16" fmla="*/ 2147483647 w 330"/>
                <a:gd name="T17" fmla="*/ 2147483647 h 552"/>
                <a:gd name="T18" fmla="*/ 2147483647 w 330"/>
                <a:gd name="T19" fmla="*/ 2147483647 h 552"/>
                <a:gd name="T20" fmla="*/ 2147483647 w 330"/>
                <a:gd name="T21" fmla="*/ 2147483647 h 552"/>
                <a:gd name="T22" fmla="*/ 2147483647 w 330"/>
                <a:gd name="T23" fmla="*/ 2147483647 h 552"/>
                <a:gd name="T24" fmla="*/ 0 w 330"/>
                <a:gd name="T25" fmla="*/ 2147483647 h 552"/>
                <a:gd name="T26" fmla="*/ 2147483647 w 330"/>
                <a:gd name="T27" fmla="*/ 2147483647 h 552"/>
                <a:gd name="T28" fmla="*/ 2147483647 w 330"/>
                <a:gd name="T29" fmla="*/ 2147483647 h 552"/>
                <a:gd name="T30" fmla="*/ 2147483647 w 330"/>
                <a:gd name="T31" fmla="*/ 2147483647 h 552"/>
                <a:gd name="T32" fmla="*/ 2147483647 w 330"/>
                <a:gd name="T33" fmla="*/ 2147483647 h 552"/>
                <a:gd name="T34" fmla="*/ 2147483647 w 330"/>
                <a:gd name="T35" fmla="*/ 2147483647 h 552"/>
                <a:gd name="T36" fmla="*/ 2147483647 w 330"/>
                <a:gd name="T37" fmla="*/ 2147483647 h 552"/>
                <a:gd name="T38" fmla="*/ 2147483647 w 330"/>
                <a:gd name="T39" fmla="*/ 2147483647 h 552"/>
                <a:gd name="T40" fmla="*/ 2147483647 w 330"/>
                <a:gd name="T41" fmla="*/ 2147483647 h 552"/>
                <a:gd name="T42" fmla="*/ 2147483647 w 330"/>
                <a:gd name="T43" fmla="*/ 2147483647 h 552"/>
                <a:gd name="T44" fmla="*/ 2147483647 w 330"/>
                <a:gd name="T45" fmla="*/ 2147483647 h 552"/>
                <a:gd name="T46" fmla="*/ 2147483647 w 330"/>
                <a:gd name="T47" fmla="*/ 2147483647 h 552"/>
                <a:gd name="T48" fmla="*/ 2147483647 w 330"/>
                <a:gd name="T49" fmla="*/ 2147483647 h 552"/>
                <a:gd name="T50" fmla="*/ 2147483647 w 330"/>
                <a:gd name="T51" fmla="*/ 2147483647 h 552"/>
                <a:gd name="T52" fmla="*/ 2147483647 w 330"/>
                <a:gd name="T53" fmla="*/ 2147483647 h 552"/>
                <a:gd name="T54" fmla="*/ 2147483647 w 330"/>
                <a:gd name="T55" fmla="*/ 2147483647 h 552"/>
                <a:gd name="T56" fmla="*/ 2147483647 w 330"/>
                <a:gd name="T57" fmla="*/ 2147483647 h 552"/>
                <a:gd name="T58" fmla="*/ 2147483647 w 330"/>
                <a:gd name="T59" fmla="*/ 2147483647 h 552"/>
                <a:gd name="T60" fmla="*/ 2147483647 w 330"/>
                <a:gd name="T61" fmla="*/ 2147483647 h 552"/>
                <a:gd name="T62" fmla="*/ 2147483647 w 330"/>
                <a:gd name="T63" fmla="*/ 2147483647 h 552"/>
                <a:gd name="T64" fmla="*/ 2147483647 w 330"/>
                <a:gd name="T65" fmla="*/ 2147483647 h 552"/>
                <a:gd name="T66" fmla="*/ 2147483647 w 330"/>
                <a:gd name="T67" fmla="*/ 2147483647 h 552"/>
                <a:gd name="T68" fmla="*/ 2147483647 w 330"/>
                <a:gd name="T69" fmla="*/ 2147483647 h 552"/>
                <a:gd name="T70" fmla="*/ 2147483647 w 330"/>
                <a:gd name="T71" fmla="*/ 2147483647 h 552"/>
                <a:gd name="T72" fmla="*/ 2147483647 w 330"/>
                <a:gd name="T73" fmla="*/ 2147483647 h 552"/>
                <a:gd name="T74" fmla="*/ 2147483647 w 330"/>
                <a:gd name="T75" fmla="*/ 2147483647 h 552"/>
                <a:gd name="T76" fmla="*/ 2147483647 w 330"/>
                <a:gd name="T77" fmla="*/ 2147483647 h 552"/>
                <a:gd name="T78" fmla="*/ 2147483647 w 330"/>
                <a:gd name="T79" fmla="*/ 2147483647 h 552"/>
                <a:gd name="T80" fmla="*/ 2147483647 w 330"/>
                <a:gd name="T81" fmla="*/ 2147483647 h 552"/>
                <a:gd name="T82" fmla="*/ 2147483647 w 330"/>
                <a:gd name="T83" fmla="*/ 2147483647 h 552"/>
                <a:gd name="T84" fmla="*/ 2147483647 w 330"/>
                <a:gd name="T85" fmla="*/ 2147483647 h 552"/>
                <a:gd name="T86" fmla="*/ 2147483647 w 330"/>
                <a:gd name="T87" fmla="*/ 2147483647 h 552"/>
                <a:gd name="T88" fmla="*/ 2147483647 w 330"/>
                <a:gd name="T89" fmla="*/ 2147483647 h 552"/>
                <a:gd name="T90" fmla="*/ 2147483647 w 330"/>
                <a:gd name="T91" fmla="*/ 2147483647 h 552"/>
                <a:gd name="T92" fmla="*/ 2147483647 w 330"/>
                <a:gd name="T93" fmla="*/ 2147483647 h 552"/>
                <a:gd name="T94" fmla="*/ 2147483647 w 330"/>
                <a:gd name="T95" fmla="*/ 2147483647 h 552"/>
                <a:gd name="T96" fmla="*/ 2147483647 w 330"/>
                <a:gd name="T97" fmla="*/ 2147483647 h 552"/>
                <a:gd name="T98" fmla="*/ 2147483647 w 330"/>
                <a:gd name="T99" fmla="*/ 2147483647 h 552"/>
                <a:gd name="T100" fmla="*/ 2147483647 w 330"/>
                <a:gd name="T101" fmla="*/ 2147483647 h 552"/>
                <a:gd name="T102" fmla="*/ 2147483647 w 330"/>
                <a:gd name="T103" fmla="*/ 2147483647 h 552"/>
                <a:gd name="T104" fmla="*/ 2147483647 w 330"/>
                <a:gd name="T105" fmla="*/ 2147483647 h 552"/>
                <a:gd name="T106" fmla="*/ 2147483647 w 330"/>
                <a:gd name="T107" fmla="*/ 2147483647 h 552"/>
                <a:gd name="T108" fmla="*/ 2147483647 w 330"/>
                <a:gd name="T109" fmla="*/ 2147483647 h 552"/>
                <a:gd name="T110" fmla="*/ 2147483647 w 330"/>
                <a:gd name="T111" fmla="*/ 2147483647 h 552"/>
                <a:gd name="T112" fmla="*/ 2147483647 w 330"/>
                <a:gd name="T113" fmla="*/ 2147483647 h 552"/>
                <a:gd name="T114" fmla="*/ 2147483647 w 330"/>
                <a:gd name="T115" fmla="*/ 0 h 552"/>
                <a:gd name="T116" fmla="*/ 2147483647 w 330"/>
                <a:gd name="T117" fmla="*/ 2147483647 h 552"/>
                <a:gd name="T118" fmla="*/ 2147483647 w 330"/>
                <a:gd name="T119" fmla="*/ 2147483647 h 552"/>
                <a:gd name="T120" fmla="*/ 2147483647 w 330"/>
                <a:gd name="T121" fmla="*/ 2147483647 h 552"/>
                <a:gd name="T122" fmla="*/ 2147483647 w 330"/>
                <a:gd name="T123" fmla="*/ 2147483647 h 5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30"/>
                <a:gd name="T187" fmla="*/ 0 h 552"/>
                <a:gd name="T188" fmla="*/ 330 w 330"/>
                <a:gd name="T189" fmla="*/ 552 h 55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30" h="552">
                  <a:moveTo>
                    <a:pt x="330" y="523"/>
                  </a:moveTo>
                  <a:lnTo>
                    <a:pt x="270" y="526"/>
                  </a:lnTo>
                  <a:lnTo>
                    <a:pt x="251" y="541"/>
                  </a:lnTo>
                  <a:lnTo>
                    <a:pt x="235" y="539"/>
                  </a:lnTo>
                  <a:lnTo>
                    <a:pt x="213" y="552"/>
                  </a:lnTo>
                  <a:lnTo>
                    <a:pt x="203" y="529"/>
                  </a:lnTo>
                  <a:lnTo>
                    <a:pt x="190" y="519"/>
                  </a:lnTo>
                  <a:lnTo>
                    <a:pt x="184" y="507"/>
                  </a:lnTo>
                  <a:lnTo>
                    <a:pt x="190" y="469"/>
                  </a:lnTo>
                  <a:lnTo>
                    <a:pt x="2" y="489"/>
                  </a:lnTo>
                  <a:lnTo>
                    <a:pt x="2" y="490"/>
                  </a:lnTo>
                  <a:lnTo>
                    <a:pt x="9" y="480"/>
                  </a:lnTo>
                  <a:lnTo>
                    <a:pt x="0" y="459"/>
                  </a:lnTo>
                  <a:lnTo>
                    <a:pt x="12" y="454"/>
                  </a:lnTo>
                  <a:lnTo>
                    <a:pt x="13" y="441"/>
                  </a:lnTo>
                  <a:lnTo>
                    <a:pt x="9" y="430"/>
                  </a:lnTo>
                  <a:lnTo>
                    <a:pt x="17" y="421"/>
                  </a:lnTo>
                  <a:lnTo>
                    <a:pt x="21" y="393"/>
                  </a:lnTo>
                  <a:lnTo>
                    <a:pt x="46" y="369"/>
                  </a:lnTo>
                  <a:lnTo>
                    <a:pt x="43" y="355"/>
                  </a:lnTo>
                  <a:lnTo>
                    <a:pt x="51" y="354"/>
                  </a:lnTo>
                  <a:lnTo>
                    <a:pt x="60" y="332"/>
                  </a:lnTo>
                  <a:lnTo>
                    <a:pt x="39" y="318"/>
                  </a:lnTo>
                  <a:lnTo>
                    <a:pt x="39" y="308"/>
                  </a:lnTo>
                  <a:lnTo>
                    <a:pt x="32" y="298"/>
                  </a:lnTo>
                  <a:lnTo>
                    <a:pt x="40" y="291"/>
                  </a:lnTo>
                  <a:lnTo>
                    <a:pt x="31" y="285"/>
                  </a:lnTo>
                  <a:lnTo>
                    <a:pt x="37" y="266"/>
                  </a:lnTo>
                  <a:lnTo>
                    <a:pt x="28" y="262"/>
                  </a:lnTo>
                  <a:lnTo>
                    <a:pt x="29" y="257"/>
                  </a:lnTo>
                  <a:lnTo>
                    <a:pt x="27" y="244"/>
                  </a:lnTo>
                  <a:lnTo>
                    <a:pt x="33" y="238"/>
                  </a:lnTo>
                  <a:lnTo>
                    <a:pt x="30" y="228"/>
                  </a:lnTo>
                  <a:lnTo>
                    <a:pt x="22" y="223"/>
                  </a:lnTo>
                  <a:lnTo>
                    <a:pt x="26" y="204"/>
                  </a:lnTo>
                  <a:lnTo>
                    <a:pt x="14" y="196"/>
                  </a:lnTo>
                  <a:lnTo>
                    <a:pt x="21" y="193"/>
                  </a:lnTo>
                  <a:lnTo>
                    <a:pt x="22" y="187"/>
                  </a:lnTo>
                  <a:lnTo>
                    <a:pt x="13" y="182"/>
                  </a:lnTo>
                  <a:lnTo>
                    <a:pt x="28" y="168"/>
                  </a:lnTo>
                  <a:lnTo>
                    <a:pt x="30" y="151"/>
                  </a:lnTo>
                  <a:lnTo>
                    <a:pt x="23" y="146"/>
                  </a:lnTo>
                  <a:lnTo>
                    <a:pt x="42" y="137"/>
                  </a:lnTo>
                  <a:lnTo>
                    <a:pt x="43" y="132"/>
                  </a:lnTo>
                  <a:lnTo>
                    <a:pt x="34" y="126"/>
                  </a:lnTo>
                  <a:lnTo>
                    <a:pt x="42" y="120"/>
                  </a:lnTo>
                  <a:lnTo>
                    <a:pt x="45" y="111"/>
                  </a:lnTo>
                  <a:lnTo>
                    <a:pt x="51" y="111"/>
                  </a:lnTo>
                  <a:lnTo>
                    <a:pt x="50" y="100"/>
                  </a:lnTo>
                  <a:lnTo>
                    <a:pt x="66" y="92"/>
                  </a:lnTo>
                  <a:lnTo>
                    <a:pt x="63" y="70"/>
                  </a:lnTo>
                  <a:lnTo>
                    <a:pt x="65" y="58"/>
                  </a:lnTo>
                  <a:lnTo>
                    <a:pt x="74" y="55"/>
                  </a:lnTo>
                  <a:lnTo>
                    <a:pt x="74" y="47"/>
                  </a:lnTo>
                  <a:lnTo>
                    <a:pt x="90" y="34"/>
                  </a:lnTo>
                  <a:lnTo>
                    <a:pt x="85" y="22"/>
                  </a:lnTo>
                  <a:lnTo>
                    <a:pt x="177" y="13"/>
                  </a:lnTo>
                  <a:lnTo>
                    <a:pt x="284" y="0"/>
                  </a:lnTo>
                  <a:lnTo>
                    <a:pt x="296" y="11"/>
                  </a:lnTo>
                  <a:lnTo>
                    <a:pt x="298" y="165"/>
                  </a:lnTo>
                  <a:lnTo>
                    <a:pt x="301" y="354"/>
                  </a:lnTo>
                  <a:lnTo>
                    <a:pt x="330" y="523"/>
                  </a:lnTo>
                  <a:close/>
                </a:path>
              </a:pathLst>
            </a:custGeom>
            <a:solidFill>
              <a:srgbClr val="92D050"/>
            </a:solidFill>
            <a:ln w="6350">
              <a:solidFill>
                <a:srgbClr val="969696"/>
              </a:solidFill>
              <a:round/>
              <a:headEnd/>
              <a:tailEnd/>
            </a:ln>
          </p:spPr>
          <p:txBody>
            <a:bodyPr/>
            <a:lstStyle/>
            <a:p>
              <a:endParaRPr lang="en-US"/>
            </a:p>
          </p:txBody>
        </p:sp>
        <p:sp>
          <p:nvSpPr>
            <p:cNvPr id="179" name="Freeform 264"/>
            <p:cNvSpPr>
              <a:spLocks/>
            </p:cNvSpPr>
            <p:nvPr/>
          </p:nvSpPr>
          <p:spPr bwMode="gray">
            <a:xfrm>
              <a:off x="5386304" y="4507363"/>
              <a:ext cx="782920" cy="671586"/>
            </a:xfrm>
            <a:custGeom>
              <a:avLst/>
              <a:gdLst>
                <a:gd name="T0" fmla="*/ 2147483647 w 524"/>
                <a:gd name="T1" fmla="*/ 2147483647 h 430"/>
                <a:gd name="T2" fmla="*/ 2147483647 w 524"/>
                <a:gd name="T3" fmla="*/ 2147483647 h 430"/>
                <a:gd name="T4" fmla="*/ 2147483647 w 524"/>
                <a:gd name="T5" fmla="*/ 2147483647 h 430"/>
                <a:gd name="T6" fmla="*/ 2147483647 w 524"/>
                <a:gd name="T7" fmla="*/ 2147483647 h 430"/>
                <a:gd name="T8" fmla="*/ 2147483647 w 524"/>
                <a:gd name="T9" fmla="*/ 2147483647 h 430"/>
                <a:gd name="T10" fmla="*/ 2147483647 w 524"/>
                <a:gd name="T11" fmla="*/ 2147483647 h 430"/>
                <a:gd name="T12" fmla="*/ 2147483647 w 524"/>
                <a:gd name="T13" fmla="*/ 2147483647 h 430"/>
                <a:gd name="T14" fmla="*/ 2147483647 w 524"/>
                <a:gd name="T15" fmla="*/ 2147483647 h 430"/>
                <a:gd name="T16" fmla="*/ 2147483647 w 524"/>
                <a:gd name="T17" fmla="*/ 2147483647 h 430"/>
                <a:gd name="T18" fmla="*/ 2147483647 w 524"/>
                <a:gd name="T19" fmla="*/ 2147483647 h 430"/>
                <a:gd name="T20" fmla="*/ 2147483647 w 524"/>
                <a:gd name="T21" fmla="*/ 2147483647 h 430"/>
                <a:gd name="T22" fmla="*/ 2147483647 w 524"/>
                <a:gd name="T23" fmla="*/ 2147483647 h 430"/>
                <a:gd name="T24" fmla="*/ 2147483647 w 524"/>
                <a:gd name="T25" fmla="*/ 2147483647 h 430"/>
                <a:gd name="T26" fmla="*/ 2147483647 w 524"/>
                <a:gd name="T27" fmla="*/ 2147483647 h 430"/>
                <a:gd name="T28" fmla="*/ 2147483647 w 524"/>
                <a:gd name="T29" fmla="*/ 2147483647 h 430"/>
                <a:gd name="T30" fmla="*/ 2147483647 w 524"/>
                <a:gd name="T31" fmla="*/ 2147483647 h 430"/>
                <a:gd name="T32" fmla="*/ 2147483647 w 524"/>
                <a:gd name="T33" fmla="*/ 2147483647 h 430"/>
                <a:gd name="T34" fmla="*/ 2147483647 w 524"/>
                <a:gd name="T35" fmla="*/ 2147483647 h 430"/>
                <a:gd name="T36" fmla="*/ 2147483647 w 524"/>
                <a:gd name="T37" fmla="*/ 2147483647 h 430"/>
                <a:gd name="T38" fmla="*/ 2147483647 w 524"/>
                <a:gd name="T39" fmla="*/ 2147483647 h 430"/>
                <a:gd name="T40" fmla="*/ 2147483647 w 524"/>
                <a:gd name="T41" fmla="*/ 2147483647 h 430"/>
                <a:gd name="T42" fmla="*/ 2147483647 w 524"/>
                <a:gd name="T43" fmla="*/ 2147483647 h 430"/>
                <a:gd name="T44" fmla="*/ 2147483647 w 524"/>
                <a:gd name="T45" fmla="*/ 2147483647 h 430"/>
                <a:gd name="T46" fmla="*/ 2147483647 w 524"/>
                <a:gd name="T47" fmla="*/ 2147483647 h 430"/>
                <a:gd name="T48" fmla="*/ 2147483647 w 524"/>
                <a:gd name="T49" fmla="*/ 2147483647 h 430"/>
                <a:gd name="T50" fmla="*/ 2147483647 w 524"/>
                <a:gd name="T51" fmla="*/ 2147483647 h 430"/>
                <a:gd name="T52" fmla="*/ 2147483647 w 524"/>
                <a:gd name="T53" fmla="*/ 2147483647 h 430"/>
                <a:gd name="T54" fmla="*/ 2147483647 w 524"/>
                <a:gd name="T55" fmla="*/ 2147483647 h 430"/>
                <a:gd name="T56" fmla="*/ 2147483647 w 524"/>
                <a:gd name="T57" fmla="*/ 2147483647 h 430"/>
                <a:gd name="T58" fmla="*/ 2147483647 w 524"/>
                <a:gd name="T59" fmla="*/ 2147483647 h 430"/>
                <a:gd name="T60" fmla="*/ 2147483647 w 524"/>
                <a:gd name="T61" fmla="*/ 2147483647 h 430"/>
                <a:gd name="T62" fmla="*/ 2147483647 w 524"/>
                <a:gd name="T63" fmla="*/ 2147483647 h 430"/>
                <a:gd name="T64" fmla="*/ 2147483647 w 524"/>
                <a:gd name="T65" fmla="*/ 2147483647 h 430"/>
                <a:gd name="T66" fmla="*/ 2147483647 w 524"/>
                <a:gd name="T67" fmla="*/ 2147483647 h 430"/>
                <a:gd name="T68" fmla="*/ 2147483647 w 524"/>
                <a:gd name="T69" fmla="*/ 2147483647 h 430"/>
                <a:gd name="T70" fmla="*/ 2147483647 w 524"/>
                <a:gd name="T71" fmla="*/ 2147483647 h 430"/>
                <a:gd name="T72" fmla="*/ 2147483647 w 524"/>
                <a:gd name="T73" fmla="*/ 2147483647 h 430"/>
                <a:gd name="T74" fmla="*/ 2147483647 w 524"/>
                <a:gd name="T75" fmla="*/ 2147483647 h 430"/>
                <a:gd name="T76" fmla="*/ 2147483647 w 524"/>
                <a:gd name="T77" fmla="*/ 2147483647 h 430"/>
                <a:gd name="T78" fmla="*/ 2147483647 w 524"/>
                <a:gd name="T79" fmla="*/ 2147483647 h 430"/>
                <a:gd name="T80" fmla="*/ 2147483647 w 524"/>
                <a:gd name="T81" fmla="*/ 2147483647 h 430"/>
                <a:gd name="T82" fmla="*/ 2147483647 w 524"/>
                <a:gd name="T83" fmla="*/ 2147483647 h 430"/>
                <a:gd name="T84" fmla="*/ 2147483647 w 524"/>
                <a:gd name="T85" fmla="*/ 2147483647 h 430"/>
                <a:gd name="T86" fmla="*/ 2147483647 w 524"/>
                <a:gd name="T87" fmla="*/ 2147483647 h 430"/>
                <a:gd name="T88" fmla="*/ 2147483647 w 524"/>
                <a:gd name="T89" fmla="*/ 2147483647 h 430"/>
                <a:gd name="T90" fmla="*/ 2147483647 w 524"/>
                <a:gd name="T91" fmla="*/ 2147483647 h 430"/>
                <a:gd name="T92" fmla="*/ 2147483647 w 524"/>
                <a:gd name="T93" fmla="*/ 2147483647 h 430"/>
                <a:gd name="T94" fmla="*/ 2147483647 w 524"/>
                <a:gd name="T95" fmla="*/ 2147483647 h 430"/>
                <a:gd name="T96" fmla="*/ 2147483647 w 524"/>
                <a:gd name="T97" fmla="*/ 2147483647 h 430"/>
                <a:gd name="T98" fmla="*/ 2147483647 w 524"/>
                <a:gd name="T99" fmla="*/ 2147483647 h 430"/>
                <a:gd name="T100" fmla="*/ 2147483647 w 524"/>
                <a:gd name="T101" fmla="*/ 2147483647 h 430"/>
                <a:gd name="T102" fmla="*/ 2147483647 w 524"/>
                <a:gd name="T103" fmla="*/ 2147483647 h 430"/>
                <a:gd name="T104" fmla="*/ 2147483647 w 524"/>
                <a:gd name="T105" fmla="*/ 2147483647 h 430"/>
                <a:gd name="T106" fmla="*/ 2147483647 w 524"/>
                <a:gd name="T107" fmla="*/ 2147483647 h 430"/>
                <a:gd name="T108" fmla="*/ 2147483647 w 524"/>
                <a:gd name="T109" fmla="*/ 2147483647 h 43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24"/>
                <a:gd name="T166" fmla="*/ 0 h 430"/>
                <a:gd name="T167" fmla="*/ 524 w 524"/>
                <a:gd name="T168" fmla="*/ 430 h 43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24" h="430">
                  <a:moveTo>
                    <a:pt x="464" y="295"/>
                  </a:moveTo>
                  <a:lnTo>
                    <a:pt x="436" y="293"/>
                  </a:lnTo>
                  <a:lnTo>
                    <a:pt x="409" y="283"/>
                  </a:lnTo>
                  <a:lnTo>
                    <a:pt x="386" y="293"/>
                  </a:lnTo>
                  <a:lnTo>
                    <a:pt x="383" y="312"/>
                  </a:lnTo>
                  <a:lnTo>
                    <a:pt x="400" y="323"/>
                  </a:lnTo>
                  <a:lnTo>
                    <a:pt x="417" y="320"/>
                  </a:lnTo>
                  <a:lnTo>
                    <a:pt x="430" y="309"/>
                  </a:lnTo>
                  <a:lnTo>
                    <a:pt x="437" y="307"/>
                  </a:lnTo>
                  <a:lnTo>
                    <a:pt x="441" y="308"/>
                  </a:lnTo>
                  <a:lnTo>
                    <a:pt x="449" y="327"/>
                  </a:lnTo>
                  <a:lnTo>
                    <a:pt x="456" y="327"/>
                  </a:lnTo>
                  <a:lnTo>
                    <a:pt x="465" y="318"/>
                  </a:lnTo>
                  <a:lnTo>
                    <a:pt x="485" y="306"/>
                  </a:lnTo>
                  <a:lnTo>
                    <a:pt x="489" y="307"/>
                  </a:lnTo>
                  <a:lnTo>
                    <a:pt x="494" y="310"/>
                  </a:lnTo>
                  <a:lnTo>
                    <a:pt x="492" y="336"/>
                  </a:lnTo>
                  <a:lnTo>
                    <a:pt x="474" y="354"/>
                  </a:lnTo>
                  <a:lnTo>
                    <a:pt x="467" y="368"/>
                  </a:lnTo>
                  <a:lnTo>
                    <a:pt x="467" y="372"/>
                  </a:lnTo>
                  <a:lnTo>
                    <a:pt x="482" y="388"/>
                  </a:lnTo>
                  <a:lnTo>
                    <a:pt x="514" y="399"/>
                  </a:lnTo>
                  <a:lnTo>
                    <a:pt x="524" y="410"/>
                  </a:lnTo>
                  <a:lnTo>
                    <a:pt x="522" y="419"/>
                  </a:lnTo>
                  <a:lnTo>
                    <a:pt x="509" y="426"/>
                  </a:lnTo>
                  <a:lnTo>
                    <a:pt x="503" y="430"/>
                  </a:lnTo>
                  <a:lnTo>
                    <a:pt x="480" y="407"/>
                  </a:lnTo>
                  <a:lnTo>
                    <a:pt x="458" y="399"/>
                  </a:lnTo>
                  <a:lnTo>
                    <a:pt x="443" y="388"/>
                  </a:lnTo>
                  <a:lnTo>
                    <a:pt x="434" y="390"/>
                  </a:lnTo>
                  <a:lnTo>
                    <a:pt x="431" y="393"/>
                  </a:lnTo>
                  <a:lnTo>
                    <a:pt x="433" y="398"/>
                  </a:lnTo>
                  <a:lnTo>
                    <a:pt x="431" y="405"/>
                  </a:lnTo>
                  <a:lnTo>
                    <a:pt x="420" y="421"/>
                  </a:lnTo>
                  <a:lnTo>
                    <a:pt x="401" y="419"/>
                  </a:lnTo>
                  <a:lnTo>
                    <a:pt x="392" y="420"/>
                  </a:lnTo>
                  <a:lnTo>
                    <a:pt x="384" y="426"/>
                  </a:lnTo>
                  <a:lnTo>
                    <a:pt x="374" y="420"/>
                  </a:lnTo>
                  <a:lnTo>
                    <a:pt x="360" y="429"/>
                  </a:lnTo>
                  <a:lnTo>
                    <a:pt x="343" y="427"/>
                  </a:lnTo>
                  <a:lnTo>
                    <a:pt x="338" y="421"/>
                  </a:lnTo>
                  <a:lnTo>
                    <a:pt x="317" y="422"/>
                  </a:lnTo>
                  <a:lnTo>
                    <a:pt x="293" y="394"/>
                  </a:lnTo>
                  <a:lnTo>
                    <a:pt x="282" y="393"/>
                  </a:lnTo>
                  <a:lnTo>
                    <a:pt x="268" y="381"/>
                  </a:lnTo>
                  <a:lnTo>
                    <a:pt x="238" y="369"/>
                  </a:lnTo>
                  <a:lnTo>
                    <a:pt x="221" y="371"/>
                  </a:lnTo>
                  <a:lnTo>
                    <a:pt x="216" y="376"/>
                  </a:lnTo>
                  <a:lnTo>
                    <a:pt x="218" y="387"/>
                  </a:lnTo>
                  <a:lnTo>
                    <a:pt x="208" y="398"/>
                  </a:lnTo>
                  <a:lnTo>
                    <a:pt x="186" y="399"/>
                  </a:lnTo>
                  <a:lnTo>
                    <a:pt x="162" y="397"/>
                  </a:lnTo>
                  <a:lnTo>
                    <a:pt x="142" y="391"/>
                  </a:lnTo>
                  <a:lnTo>
                    <a:pt x="101" y="383"/>
                  </a:lnTo>
                  <a:lnTo>
                    <a:pt x="47" y="395"/>
                  </a:lnTo>
                  <a:lnTo>
                    <a:pt x="37" y="384"/>
                  </a:lnTo>
                  <a:lnTo>
                    <a:pt x="45" y="374"/>
                  </a:lnTo>
                  <a:lnTo>
                    <a:pt x="50" y="362"/>
                  </a:lnTo>
                  <a:lnTo>
                    <a:pt x="57" y="354"/>
                  </a:lnTo>
                  <a:lnTo>
                    <a:pt x="59" y="345"/>
                  </a:lnTo>
                  <a:lnTo>
                    <a:pt x="56" y="328"/>
                  </a:lnTo>
                  <a:lnTo>
                    <a:pt x="51" y="322"/>
                  </a:lnTo>
                  <a:lnTo>
                    <a:pt x="56" y="310"/>
                  </a:lnTo>
                  <a:lnTo>
                    <a:pt x="51" y="299"/>
                  </a:lnTo>
                  <a:lnTo>
                    <a:pt x="66" y="267"/>
                  </a:lnTo>
                  <a:lnTo>
                    <a:pt x="64" y="260"/>
                  </a:lnTo>
                  <a:lnTo>
                    <a:pt x="68" y="253"/>
                  </a:lnTo>
                  <a:lnTo>
                    <a:pt x="63" y="247"/>
                  </a:lnTo>
                  <a:lnTo>
                    <a:pt x="69" y="243"/>
                  </a:lnTo>
                  <a:lnTo>
                    <a:pt x="64" y="237"/>
                  </a:lnTo>
                  <a:lnTo>
                    <a:pt x="66" y="226"/>
                  </a:lnTo>
                  <a:lnTo>
                    <a:pt x="62" y="225"/>
                  </a:lnTo>
                  <a:lnTo>
                    <a:pt x="63" y="225"/>
                  </a:lnTo>
                  <a:lnTo>
                    <a:pt x="59" y="225"/>
                  </a:lnTo>
                  <a:lnTo>
                    <a:pt x="50" y="212"/>
                  </a:lnTo>
                  <a:lnTo>
                    <a:pt x="52" y="205"/>
                  </a:lnTo>
                  <a:lnTo>
                    <a:pt x="42" y="195"/>
                  </a:lnTo>
                  <a:lnTo>
                    <a:pt x="44" y="190"/>
                  </a:lnTo>
                  <a:lnTo>
                    <a:pt x="33" y="181"/>
                  </a:lnTo>
                  <a:lnTo>
                    <a:pt x="34" y="169"/>
                  </a:lnTo>
                  <a:lnTo>
                    <a:pt x="31" y="161"/>
                  </a:lnTo>
                  <a:lnTo>
                    <a:pt x="9" y="138"/>
                  </a:lnTo>
                  <a:lnTo>
                    <a:pt x="0" y="24"/>
                  </a:lnTo>
                  <a:lnTo>
                    <a:pt x="138" y="12"/>
                  </a:lnTo>
                  <a:lnTo>
                    <a:pt x="280" y="0"/>
                  </a:lnTo>
                  <a:lnTo>
                    <a:pt x="279" y="5"/>
                  </a:lnTo>
                  <a:lnTo>
                    <a:pt x="288" y="9"/>
                  </a:lnTo>
                  <a:lnTo>
                    <a:pt x="282" y="28"/>
                  </a:lnTo>
                  <a:lnTo>
                    <a:pt x="291" y="34"/>
                  </a:lnTo>
                  <a:lnTo>
                    <a:pt x="283" y="41"/>
                  </a:lnTo>
                  <a:lnTo>
                    <a:pt x="290" y="51"/>
                  </a:lnTo>
                  <a:lnTo>
                    <a:pt x="290" y="61"/>
                  </a:lnTo>
                  <a:lnTo>
                    <a:pt x="311" y="75"/>
                  </a:lnTo>
                  <a:lnTo>
                    <a:pt x="302" y="98"/>
                  </a:lnTo>
                  <a:lnTo>
                    <a:pt x="294" y="98"/>
                  </a:lnTo>
                  <a:lnTo>
                    <a:pt x="297" y="111"/>
                  </a:lnTo>
                  <a:lnTo>
                    <a:pt x="272" y="135"/>
                  </a:lnTo>
                  <a:lnTo>
                    <a:pt x="268" y="164"/>
                  </a:lnTo>
                  <a:lnTo>
                    <a:pt x="260" y="173"/>
                  </a:lnTo>
                  <a:lnTo>
                    <a:pt x="264" y="183"/>
                  </a:lnTo>
                  <a:lnTo>
                    <a:pt x="262" y="197"/>
                  </a:lnTo>
                  <a:lnTo>
                    <a:pt x="251" y="202"/>
                  </a:lnTo>
                  <a:lnTo>
                    <a:pt x="260" y="223"/>
                  </a:lnTo>
                  <a:lnTo>
                    <a:pt x="253" y="231"/>
                  </a:lnTo>
                  <a:lnTo>
                    <a:pt x="442" y="212"/>
                  </a:lnTo>
                  <a:lnTo>
                    <a:pt x="435" y="250"/>
                  </a:lnTo>
                  <a:lnTo>
                    <a:pt x="441" y="262"/>
                  </a:lnTo>
                  <a:lnTo>
                    <a:pt x="455" y="272"/>
                  </a:lnTo>
                  <a:lnTo>
                    <a:pt x="464" y="295"/>
                  </a:lnTo>
                  <a:close/>
                </a:path>
              </a:pathLst>
            </a:custGeom>
            <a:solidFill>
              <a:srgbClr val="FFFFFF"/>
            </a:solidFill>
            <a:ln w="6350">
              <a:solidFill>
                <a:srgbClr val="969696"/>
              </a:solidFill>
              <a:round/>
              <a:headEnd/>
              <a:tailEnd/>
            </a:ln>
          </p:spPr>
          <p:txBody>
            <a:bodyPr/>
            <a:lstStyle/>
            <a:p>
              <a:endParaRPr lang="en-US"/>
            </a:p>
          </p:txBody>
        </p:sp>
        <p:sp>
          <p:nvSpPr>
            <p:cNvPr id="180" name="Freeform 265"/>
            <p:cNvSpPr>
              <a:spLocks/>
            </p:cNvSpPr>
            <p:nvPr/>
          </p:nvSpPr>
          <p:spPr bwMode="gray">
            <a:xfrm>
              <a:off x="5265281" y="3879508"/>
              <a:ext cx="696260" cy="666901"/>
            </a:xfrm>
            <a:custGeom>
              <a:avLst/>
              <a:gdLst>
                <a:gd name="T0" fmla="*/ 2147483647 w 466"/>
                <a:gd name="T1" fmla="*/ 2147483647 h 427"/>
                <a:gd name="T2" fmla="*/ 2147483647 w 466"/>
                <a:gd name="T3" fmla="*/ 2147483647 h 427"/>
                <a:gd name="T4" fmla="*/ 2147483647 w 466"/>
                <a:gd name="T5" fmla="*/ 2147483647 h 427"/>
                <a:gd name="T6" fmla="*/ 2147483647 w 466"/>
                <a:gd name="T7" fmla="*/ 2147483647 h 427"/>
                <a:gd name="T8" fmla="*/ 0 w 466"/>
                <a:gd name="T9" fmla="*/ 2147483647 h 427"/>
                <a:gd name="T10" fmla="*/ 2147483647 w 466"/>
                <a:gd name="T11" fmla="*/ 2147483647 h 427"/>
                <a:gd name="T12" fmla="*/ 2147483647 w 466"/>
                <a:gd name="T13" fmla="*/ 2147483647 h 427"/>
                <a:gd name="T14" fmla="*/ 2147483647 w 466"/>
                <a:gd name="T15" fmla="*/ 2147483647 h 427"/>
                <a:gd name="T16" fmla="*/ 2147483647 w 466"/>
                <a:gd name="T17" fmla="*/ 2147483647 h 427"/>
                <a:gd name="T18" fmla="*/ 2147483647 w 466"/>
                <a:gd name="T19" fmla="*/ 2147483647 h 427"/>
                <a:gd name="T20" fmla="*/ 2147483647 w 466"/>
                <a:gd name="T21" fmla="*/ 2147483647 h 427"/>
                <a:gd name="T22" fmla="*/ 2147483647 w 466"/>
                <a:gd name="T23" fmla="*/ 2147483647 h 427"/>
                <a:gd name="T24" fmla="*/ 2147483647 w 466"/>
                <a:gd name="T25" fmla="*/ 2147483647 h 427"/>
                <a:gd name="T26" fmla="*/ 2147483647 w 466"/>
                <a:gd name="T27" fmla="*/ 2147483647 h 427"/>
                <a:gd name="T28" fmla="*/ 2147483647 w 466"/>
                <a:gd name="T29" fmla="*/ 2147483647 h 427"/>
                <a:gd name="T30" fmla="*/ 2147483647 w 466"/>
                <a:gd name="T31" fmla="*/ 2147483647 h 427"/>
                <a:gd name="T32" fmla="*/ 2147483647 w 466"/>
                <a:gd name="T33" fmla="*/ 2147483647 h 427"/>
                <a:gd name="T34" fmla="*/ 2147483647 w 466"/>
                <a:gd name="T35" fmla="*/ 2147483647 h 427"/>
                <a:gd name="T36" fmla="*/ 2147483647 w 466"/>
                <a:gd name="T37" fmla="*/ 2147483647 h 427"/>
                <a:gd name="T38" fmla="*/ 2147483647 w 466"/>
                <a:gd name="T39" fmla="*/ 2147483647 h 427"/>
                <a:gd name="T40" fmla="*/ 2147483647 w 466"/>
                <a:gd name="T41" fmla="*/ 2147483647 h 427"/>
                <a:gd name="T42" fmla="*/ 2147483647 w 466"/>
                <a:gd name="T43" fmla="*/ 2147483647 h 427"/>
                <a:gd name="T44" fmla="*/ 2147483647 w 466"/>
                <a:gd name="T45" fmla="*/ 2147483647 h 427"/>
                <a:gd name="T46" fmla="*/ 2147483647 w 466"/>
                <a:gd name="T47" fmla="*/ 2147483647 h 427"/>
                <a:gd name="T48" fmla="*/ 2147483647 w 466"/>
                <a:gd name="T49" fmla="*/ 2147483647 h 427"/>
                <a:gd name="T50" fmla="*/ 2147483647 w 466"/>
                <a:gd name="T51" fmla="*/ 2147483647 h 427"/>
                <a:gd name="T52" fmla="*/ 2147483647 w 466"/>
                <a:gd name="T53" fmla="*/ 2147483647 h 427"/>
                <a:gd name="T54" fmla="*/ 2147483647 w 466"/>
                <a:gd name="T55" fmla="*/ 2147483647 h 427"/>
                <a:gd name="T56" fmla="*/ 2147483647 w 466"/>
                <a:gd name="T57" fmla="*/ 2147483647 h 427"/>
                <a:gd name="T58" fmla="*/ 2147483647 w 466"/>
                <a:gd name="T59" fmla="*/ 2147483647 h 427"/>
                <a:gd name="T60" fmla="*/ 2147483647 w 466"/>
                <a:gd name="T61" fmla="*/ 2147483647 h 427"/>
                <a:gd name="T62" fmla="*/ 2147483647 w 466"/>
                <a:gd name="T63" fmla="*/ 2147483647 h 427"/>
                <a:gd name="T64" fmla="*/ 2147483647 w 466"/>
                <a:gd name="T65" fmla="*/ 2147483647 h 427"/>
                <a:gd name="T66" fmla="*/ 2147483647 w 466"/>
                <a:gd name="T67" fmla="*/ 2147483647 h 427"/>
                <a:gd name="T68" fmla="*/ 2147483647 w 466"/>
                <a:gd name="T69" fmla="*/ 2147483647 h 427"/>
                <a:gd name="T70" fmla="*/ 2147483647 w 466"/>
                <a:gd name="T71" fmla="*/ 2147483647 h 427"/>
                <a:gd name="T72" fmla="*/ 2147483647 w 466"/>
                <a:gd name="T73" fmla="*/ 2147483647 h 427"/>
                <a:gd name="T74" fmla="*/ 2147483647 w 466"/>
                <a:gd name="T75" fmla="*/ 2147483647 h 427"/>
                <a:gd name="T76" fmla="*/ 2147483647 w 466"/>
                <a:gd name="T77" fmla="*/ 2147483647 h 427"/>
                <a:gd name="T78" fmla="*/ 2147483647 w 466"/>
                <a:gd name="T79" fmla="*/ 2147483647 h 427"/>
                <a:gd name="T80" fmla="*/ 2147483647 w 466"/>
                <a:gd name="T81" fmla="*/ 2147483647 h 427"/>
                <a:gd name="T82" fmla="*/ 2147483647 w 466"/>
                <a:gd name="T83" fmla="*/ 2147483647 h 427"/>
                <a:gd name="T84" fmla="*/ 2147483647 w 466"/>
                <a:gd name="T85" fmla="*/ 2147483647 h 427"/>
                <a:gd name="T86" fmla="*/ 2147483647 w 466"/>
                <a:gd name="T87" fmla="*/ 2147483647 h 427"/>
                <a:gd name="T88" fmla="*/ 2147483647 w 466"/>
                <a:gd name="T89" fmla="*/ 2147483647 h 427"/>
                <a:gd name="T90" fmla="*/ 2147483647 w 466"/>
                <a:gd name="T91" fmla="*/ 2147483647 h 427"/>
                <a:gd name="T92" fmla="*/ 2147483647 w 466"/>
                <a:gd name="T93" fmla="*/ 2147483647 h 427"/>
                <a:gd name="T94" fmla="*/ 2147483647 w 466"/>
                <a:gd name="T95" fmla="*/ 2147483647 h 427"/>
                <a:gd name="T96" fmla="*/ 2147483647 w 466"/>
                <a:gd name="T97" fmla="*/ 2147483647 h 427"/>
                <a:gd name="T98" fmla="*/ 2147483647 w 466"/>
                <a:gd name="T99" fmla="*/ 2147483647 h 427"/>
                <a:gd name="T100" fmla="*/ 2147483647 w 466"/>
                <a:gd name="T101" fmla="*/ 2147483647 h 427"/>
                <a:gd name="T102" fmla="*/ 2147483647 w 466"/>
                <a:gd name="T103" fmla="*/ 2147483647 h 427"/>
                <a:gd name="T104" fmla="*/ 2147483647 w 466"/>
                <a:gd name="T105" fmla="*/ 2147483647 h 427"/>
                <a:gd name="T106" fmla="*/ 2147483647 w 466"/>
                <a:gd name="T107" fmla="*/ 2147483647 h 427"/>
                <a:gd name="T108" fmla="*/ 2147483647 w 466"/>
                <a:gd name="T109" fmla="*/ 2147483647 h 427"/>
                <a:gd name="T110" fmla="*/ 2147483647 w 466"/>
                <a:gd name="T111" fmla="*/ 2147483647 h 427"/>
                <a:gd name="T112" fmla="*/ 2147483647 w 466"/>
                <a:gd name="T113" fmla="*/ 2147483647 h 427"/>
                <a:gd name="T114" fmla="*/ 2147483647 w 466"/>
                <a:gd name="T115" fmla="*/ 0 h 427"/>
                <a:gd name="T116" fmla="*/ 2147483647 w 466"/>
                <a:gd name="T117" fmla="*/ 2147483647 h 42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66"/>
                <a:gd name="T178" fmla="*/ 0 h 427"/>
                <a:gd name="T179" fmla="*/ 466 w 466"/>
                <a:gd name="T180" fmla="*/ 427 h 42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66" h="427">
                  <a:moveTo>
                    <a:pt x="335" y="7"/>
                  </a:moveTo>
                  <a:lnTo>
                    <a:pt x="256" y="15"/>
                  </a:lnTo>
                  <a:lnTo>
                    <a:pt x="175" y="22"/>
                  </a:lnTo>
                  <a:lnTo>
                    <a:pt x="84" y="28"/>
                  </a:lnTo>
                  <a:lnTo>
                    <a:pt x="0" y="35"/>
                  </a:lnTo>
                  <a:lnTo>
                    <a:pt x="21" y="161"/>
                  </a:lnTo>
                  <a:lnTo>
                    <a:pt x="34" y="358"/>
                  </a:lnTo>
                  <a:lnTo>
                    <a:pt x="42" y="367"/>
                  </a:lnTo>
                  <a:lnTo>
                    <a:pt x="61" y="362"/>
                  </a:lnTo>
                  <a:lnTo>
                    <a:pt x="76" y="365"/>
                  </a:lnTo>
                  <a:lnTo>
                    <a:pt x="80" y="427"/>
                  </a:lnTo>
                  <a:lnTo>
                    <a:pt x="218" y="415"/>
                  </a:lnTo>
                  <a:lnTo>
                    <a:pt x="360" y="403"/>
                  </a:lnTo>
                  <a:lnTo>
                    <a:pt x="358" y="391"/>
                  </a:lnTo>
                  <a:lnTo>
                    <a:pt x="364" y="384"/>
                  </a:lnTo>
                  <a:lnTo>
                    <a:pt x="361" y="374"/>
                  </a:lnTo>
                  <a:lnTo>
                    <a:pt x="353" y="369"/>
                  </a:lnTo>
                  <a:lnTo>
                    <a:pt x="357" y="351"/>
                  </a:lnTo>
                  <a:lnTo>
                    <a:pt x="346" y="342"/>
                  </a:lnTo>
                  <a:lnTo>
                    <a:pt x="352" y="339"/>
                  </a:lnTo>
                  <a:lnTo>
                    <a:pt x="353" y="334"/>
                  </a:lnTo>
                  <a:lnTo>
                    <a:pt x="344" y="329"/>
                  </a:lnTo>
                  <a:lnTo>
                    <a:pt x="359" y="315"/>
                  </a:lnTo>
                  <a:lnTo>
                    <a:pt x="361" y="297"/>
                  </a:lnTo>
                  <a:lnTo>
                    <a:pt x="354" y="293"/>
                  </a:lnTo>
                  <a:lnTo>
                    <a:pt x="374" y="284"/>
                  </a:lnTo>
                  <a:lnTo>
                    <a:pt x="374" y="278"/>
                  </a:lnTo>
                  <a:lnTo>
                    <a:pt x="365" y="273"/>
                  </a:lnTo>
                  <a:lnTo>
                    <a:pt x="374" y="267"/>
                  </a:lnTo>
                  <a:lnTo>
                    <a:pt x="376" y="258"/>
                  </a:lnTo>
                  <a:lnTo>
                    <a:pt x="382" y="258"/>
                  </a:lnTo>
                  <a:lnTo>
                    <a:pt x="381" y="246"/>
                  </a:lnTo>
                  <a:lnTo>
                    <a:pt x="397" y="239"/>
                  </a:lnTo>
                  <a:lnTo>
                    <a:pt x="394" y="216"/>
                  </a:lnTo>
                  <a:lnTo>
                    <a:pt x="396" y="204"/>
                  </a:lnTo>
                  <a:lnTo>
                    <a:pt x="406" y="203"/>
                  </a:lnTo>
                  <a:lnTo>
                    <a:pt x="404" y="194"/>
                  </a:lnTo>
                  <a:lnTo>
                    <a:pt x="421" y="181"/>
                  </a:lnTo>
                  <a:lnTo>
                    <a:pt x="416" y="169"/>
                  </a:lnTo>
                  <a:lnTo>
                    <a:pt x="425" y="165"/>
                  </a:lnTo>
                  <a:lnTo>
                    <a:pt x="427" y="157"/>
                  </a:lnTo>
                  <a:lnTo>
                    <a:pt x="435" y="155"/>
                  </a:lnTo>
                  <a:lnTo>
                    <a:pt x="431" y="131"/>
                  </a:lnTo>
                  <a:lnTo>
                    <a:pt x="439" y="111"/>
                  </a:lnTo>
                  <a:lnTo>
                    <a:pt x="447" y="108"/>
                  </a:lnTo>
                  <a:lnTo>
                    <a:pt x="443" y="100"/>
                  </a:lnTo>
                  <a:lnTo>
                    <a:pt x="447" y="96"/>
                  </a:lnTo>
                  <a:lnTo>
                    <a:pt x="442" y="86"/>
                  </a:lnTo>
                  <a:lnTo>
                    <a:pt x="460" y="75"/>
                  </a:lnTo>
                  <a:lnTo>
                    <a:pt x="462" y="71"/>
                  </a:lnTo>
                  <a:lnTo>
                    <a:pt x="456" y="67"/>
                  </a:lnTo>
                  <a:lnTo>
                    <a:pt x="466" y="64"/>
                  </a:lnTo>
                  <a:lnTo>
                    <a:pt x="459" y="53"/>
                  </a:lnTo>
                  <a:lnTo>
                    <a:pt x="397" y="60"/>
                  </a:lnTo>
                  <a:lnTo>
                    <a:pt x="404" y="46"/>
                  </a:lnTo>
                  <a:lnTo>
                    <a:pt x="423" y="24"/>
                  </a:lnTo>
                  <a:lnTo>
                    <a:pt x="422" y="15"/>
                  </a:lnTo>
                  <a:lnTo>
                    <a:pt x="412" y="0"/>
                  </a:lnTo>
                  <a:lnTo>
                    <a:pt x="335" y="7"/>
                  </a:lnTo>
                  <a:close/>
                </a:path>
              </a:pathLst>
            </a:custGeom>
            <a:solidFill>
              <a:srgbClr val="92D050"/>
            </a:solidFill>
            <a:ln w="6350">
              <a:solidFill>
                <a:srgbClr val="969696"/>
              </a:solidFill>
              <a:round/>
              <a:headEnd/>
              <a:tailEnd/>
            </a:ln>
          </p:spPr>
          <p:txBody>
            <a:bodyPr/>
            <a:lstStyle/>
            <a:p>
              <a:endParaRPr lang="en-US"/>
            </a:p>
          </p:txBody>
        </p:sp>
        <p:sp>
          <p:nvSpPr>
            <p:cNvPr id="181" name="Freeform 266"/>
            <p:cNvSpPr>
              <a:spLocks/>
            </p:cNvSpPr>
            <p:nvPr/>
          </p:nvSpPr>
          <p:spPr bwMode="gray">
            <a:xfrm>
              <a:off x="2590806" y="2798722"/>
              <a:ext cx="753036" cy="1007380"/>
            </a:xfrm>
            <a:custGeom>
              <a:avLst/>
              <a:gdLst>
                <a:gd name="T0" fmla="*/ 2147483647 w 504"/>
                <a:gd name="T1" fmla="*/ 2147483647 h 645"/>
                <a:gd name="T2" fmla="*/ 2147483647 w 504"/>
                <a:gd name="T3" fmla="*/ 2147483647 h 645"/>
                <a:gd name="T4" fmla="*/ 2147483647 w 504"/>
                <a:gd name="T5" fmla="*/ 2147483647 h 645"/>
                <a:gd name="T6" fmla="*/ 2147483647 w 504"/>
                <a:gd name="T7" fmla="*/ 2147483647 h 645"/>
                <a:gd name="T8" fmla="*/ 2147483647 w 504"/>
                <a:gd name="T9" fmla="*/ 2147483647 h 645"/>
                <a:gd name="T10" fmla="*/ 2147483647 w 504"/>
                <a:gd name="T11" fmla="*/ 2147483647 h 645"/>
                <a:gd name="T12" fmla="*/ 2147483647 w 504"/>
                <a:gd name="T13" fmla="*/ 2147483647 h 645"/>
                <a:gd name="T14" fmla="*/ 2147483647 w 504"/>
                <a:gd name="T15" fmla="*/ 2147483647 h 645"/>
                <a:gd name="T16" fmla="*/ 2147483647 w 504"/>
                <a:gd name="T17" fmla="*/ 2147483647 h 645"/>
                <a:gd name="T18" fmla="*/ 2147483647 w 504"/>
                <a:gd name="T19" fmla="*/ 2147483647 h 645"/>
                <a:gd name="T20" fmla="*/ 2147483647 w 504"/>
                <a:gd name="T21" fmla="*/ 2147483647 h 645"/>
                <a:gd name="T22" fmla="*/ 2147483647 w 504"/>
                <a:gd name="T23" fmla="*/ 2147483647 h 645"/>
                <a:gd name="T24" fmla="*/ 2147483647 w 504"/>
                <a:gd name="T25" fmla="*/ 2147483647 h 645"/>
                <a:gd name="T26" fmla="*/ 2147483647 w 504"/>
                <a:gd name="T27" fmla="*/ 2147483647 h 645"/>
                <a:gd name="T28" fmla="*/ 2147483647 w 504"/>
                <a:gd name="T29" fmla="*/ 2147483647 h 645"/>
                <a:gd name="T30" fmla="*/ 2147483647 w 504"/>
                <a:gd name="T31" fmla="*/ 2147483647 h 645"/>
                <a:gd name="T32" fmla="*/ 2147483647 w 504"/>
                <a:gd name="T33" fmla="*/ 2147483647 h 645"/>
                <a:gd name="T34" fmla="*/ 0 w 504"/>
                <a:gd name="T35" fmla="*/ 2147483647 h 645"/>
                <a:gd name="T36" fmla="*/ 2147483647 w 504"/>
                <a:gd name="T37" fmla="*/ 2147483647 h 645"/>
                <a:gd name="T38" fmla="*/ 2147483647 w 504"/>
                <a:gd name="T39" fmla="*/ 2147483647 h 645"/>
                <a:gd name="T40" fmla="*/ 2147483647 w 504"/>
                <a:gd name="T41" fmla="*/ 2147483647 h 645"/>
                <a:gd name="T42" fmla="*/ 2147483647 w 504"/>
                <a:gd name="T43" fmla="*/ 2147483647 h 645"/>
                <a:gd name="T44" fmla="*/ 2147483647 w 504"/>
                <a:gd name="T45" fmla="*/ 2147483647 h 645"/>
                <a:gd name="T46" fmla="*/ 2147483647 w 504"/>
                <a:gd name="T47" fmla="*/ 0 h 645"/>
                <a:gd name="T48" fmla="*/ 2147483647 w 504"/>
                <a:gd name="T49" fmla="*/ 2147483647 h 64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4"/>
                <a:gd name="T76" fmla="*/ 0 h 645"/>
                <a:gd name="T77" fmla="*/ 504 w 504"/>
                <a:gd name="T78" fmla="*/ 645 h 64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4" h="645">
                  <a:moveTo>
                    <a:pt x="148" y="11"/>
                  </a:moveTo>
                  <a:lnTo>
                    <a:pt x="225" y="24"/>
                  </a:lnTo>
                  <a:lnTo>
                    <a:pt x="307" y="38"/>
                  </a:lnTo>
                  <a:lnTo>
                    <a:pt x="348" y="44"/>
                  </a:lnTo>
                  <a:lnTo>
                    <a:pt x="331" y="160"/>
                  </a:lnTo>
                  <a:lnTo>
                    <a:pt x="415" y="171"/>
                  </a:lnTo>
                  <a:lnTo>
                    <a:pt x="504" y="183"/>
                  </a:lnTo>
                  <a:lnTo>
                    <a:pt x="493" y="289"/>
                  </a:lnTo>
                  <a:lnTo>
                    <a:pt x="482" y="401"/>
                  </a:lnTo>
                  <a:lnTo>
                    <a:pt x="471" y="503"/>
                  </a:lnTo>
                  <a:lnTo>
                    <a:pt x="462" y="600"/>
                  </a:lnTo>
                  <a:lnTo>
                    <a:pt x="458" y="645"/>
                  </a:lnTo>
                  <a:lnTo>
                    <a:pt x="399" y="639"/>
                  </a:lnTo>
                  <a:lnTo>
                    <a:pt x="322" y="631"/>
                  </a:lnTo>
                  <a:lnTo>
                    <a:pt x="242" y="620"/>
                  </a:lnTo>
                  <a:lnTo>
                    <a:pt x="153" y="608"/>
                  </a:lnTo>
                  <a:lnTo>
                    <a:pt x="69" y="595"/>
                  </a:lnTo>
                  <a:lnTo>
                    <a:pt x="0" y="584"/>
                  </a:lnTo>
                  <a:lnTo>
                    <a:pt x="8" y="528"/>
                  </a:lnTo>
                  <a:lnTo>
                    <a:pt x="24" y="421"/>
                  </a:lnTo>
                  <a:lnTo>
                    <a:pt x="40" y="324"/>
                  </a:lnTo>
                  <a:lnTo>
                    <a:pt x="57" y="221"/>
                  </a:lnTo>
                  <a:lnTo>
                    <a:pt x="75" y="107"/>
                  </a:lnTo>
                  <a:lnTo>
                    <a:pt x="94" y="0"/>
                  </a:lnTo>
                  <a:lnTo>
                    <a:pt x="148" y="11"/>
                  </a:lnTo>
                  <a:close/>
                </a:path>
              </a:pathLst>
            </a:custGeom>
            <a:solidFill>
              <a:schemeClr val="bg1"/>
            </a:solidFill>
            <a:ln w="6350">
              <a:solidFill>
                <a:srgbClr val="95989C"/>
              </a:solidFill>
              <a:round/>
              <a:headEnd/>
              <a:tailEnd/>
            </a:ln>
          </p:spPr>
          <p:txBody>
            <a:bodyPr/>
            <a:lstStyle/>
            <a:p>
              <a:endParaRPr lang="en-US"/>
            </a:p>
          </p:txBody>
        </p:sp>
        <p:sp>
          <p:nvSpPr>
            <p:cNvPr id="182" name="Freeform 267"/>
            <p:cNvSpPr>
              <a:spLocks/>
            </p:cNvSpPr>
            <p:nvPr/>
          </p:nvSpPr>
          <p:spPr bwMode="gray">
            <a:xfrm>
              <a:off x="7694720" y="2918983"/>
              <a:ext cx="159871" cy="246770"/>
            </a:xfrm>
            <a:custGeom>
              <a:avLst/>
              <a:gdLst>
                <a:gd name="T0" fmla="*/ 0 w 107"/>
                <a:gd name="T1" fmla="*/ 2147483647 h 158"/>
                <a:gd name="T2" fmla="*/ 2147483647 w 107"/>
                <a:gd name="T3" fmla="*/ 2147483647 h 158"/>
                <a:gd name="T4" fmla="*/ 2147483647 w 107"/>
                <a:gd name="T5" fmla="*/ 0 h 158"/>
                <a:gd name="T6" fmla="*/ 2147483647 w 107"/>
                <a:gd name="T7" fmla="*/ 2147483647 h 158"/>
                <a:gd name="T8" fmla="*/ 2147483647 w 107"/>
                <a:gd name="T9" fmla="*/ 2147483647 h 158"/>
                <a:gd name="T10" fmla="*/ 2147483647 w 107"/>
                <a:gd name="T11" fmla="*/ 2147483647 h 158"/>
                <a:gd name="T12" fmla="*/ 2147483647 w 107"/>
                <a:gd name="T13" fmla="*/ 2147483647 h 158"/>
                <a:gd name="T14" fmla="*/ 2147483647 w 107"/>
                <a:gd name="T15" fmla="*/ 2147483647 h 158"/>
                <a:gd name="T16" fmla="*/ 2147483647 w 107"/>
                <a:gd name="T17" fmla="*/ 2147483647 h 158"/>
                <a:gd name="T18" fmla="*/ 2147483647 w 107"/>
                <a:gd name="T19" fmla="*/ 2147483647 h 158"/>
                <a:gd name="T20" fmla="*/ 2147483647 w 107"/>
                <a:gd name="T21" fmla="*/ 2147483647 h 158"/>
                <a:gd name="T22" fmla="*/ 2147483647 w 107"/>
                <a:gd name="T23" fmla="*/ 2147483647 h 158"/>
                <a:gd name="T24" fmla="*/ 2147483647 w 107"/>
                <a:gd name="T25" fmla="*/ 2147483647 h 158"/>
                <a:gd name="T26" fmla="*/ 2147483647 w 107"/>
                <a:gd name="T27" fmla="*/ 2147483647 h 158"/>
                <a:gd name="T28" fmla="*/ 0 w 107"/>
                <a:gd name="T29" fmla="*/ 2147483647 h 15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7"/>
                <a:gd name="T46" fmla="*/ 0 h 158"/>
                <a:gd name="T47" fmla="*/ 107 w 107"/>
                <a:gd name="T48" fmla="*/ 158 h 15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7" h="158">
                  <a:moveTo>
                    <a:pt x="0" y="20"/>
                  </a:moveTo>
                  <a:lnTo>
                    <a:pt x="9" y="4"/>
                  </a:lnTo>
                  <a:lnTo>
                    <a:pt x="20" y="0"/>
                  </a:lnTo>
                  <a:lnTo>
                    <a:pt x="32" y="4"/>
                  </a:lnTo>
                  <a:lnTo>
                    <a:pt x="28" y="9"/>
                  </a:lnTo>
                  <a:lnTo>
                    <a:pt x="23" y="26"/>
                  </a:lnTo>
                  <a:lnTo>
                    <a:pt x="30" y="32"/>
                  </a:lnTo>
                  <a:lnTo>
                    <a:pt x="30" y="43"/>
                  </a:lnTo>
                  <a:lnTo>
                    <a:pt x="35" y="55"/>
                  </a:lnTo>
                  <a:lnTo>
                    <a:pt x="67" y="88"/>
                  </a:lnTo>
                  <a:lnTo>
                    <a:pt x="90" y="107"/>
                  </a:lnTo>
                  <a:lnTo>
                    <a:pt x="107" y="132"/>
                  </a:lnTo>
                  <a:lnTo>
                    <a:pt x="104" y="142"/>
                  </a:lnTo>
                  <a:lnTo>
                    <a:pt x="45" y="158"/>
                  </a:lnTo>
                  <a:lnTo>
                    <a:pt x="0" y="20"/>
                  </a:lnTo>
                  <a:close/>
                </a:path>
              </a:pathLst>
            </a:custGeom>
            <a:solidFill>
              <a:schemeClr val="bg1"/>
            </a:solidFill>
            <a:ln w="6350">
              <a:solidFill>
                <a:srgbClr val="969696"/>
              </a:solidFill>
              <a:round/>
              <a:headEnd/>
              <a:tailEnd/>
            </a:ln>
          </p:spPr>
          <p:txBody>
            <a:bodyPr/>
            <a:lstStyle/>
            <a:p>
              <a:endParaRPr lang="en-US"/>
            </a:p>
          </p:txBody>
        </p:sp>
        <p:sp>
          <p:nvSpPr>
            <p:cNvPr id="183" name="Freeform 268"/>
            <p:cNvSpPr>
              <a:spLocks/>
            </p:cNvSpPr>
            <p:nvPr/>
          </p:nvSpPr>
          <p:spPr bwMode="gray">
            <a:xfrm>
              <a:off x="8485109" y="1686700"/>
              <a:ext cx="16434" cy="37484"/>
            </a:xfrm>
            <a:custGeom>
              <a:avLst/>
              <a:gdLst>
                <a:gd name="T0" fmla="*/ 2147483647 w 11"/>
                <a:gd name="T1" fmla="*/ 0 h 24"/>
                <a:gd name="T2" fmla="*/ 0 w 11"/>
                <a:gd name="T3" fmla="*/ 2147483647 h 24"/>
                <a:gd name="T4" fmla="*/ 2147483647 w 11"/>
                <a:gd name="T5" fmla="*/ 2147483647 h 24"/>
                <a:gd name="T6" fmla="*/ 2147483647 w 11"/>
                <a:gd name="T7" fmla="*/ 2147483647 h 24"/>
                <a:gd name="T8" fmla="*/ 2147483647 w 11"/>
                <a:gd name="T9" fmla="*/ 2147483647 h 24"/>
                <a:gd name="T10" fmla="*/ 2147483647 w 11"/>
                <a:gd name="T11" fmla="*/ 2147483647 h 24"/>
                <a:gd name="T12" fmla="*/ 2147483647 w 11"/>
                <a:gd name="T13" fmla="*/ 2147483647 h 24"/>
                <a:gd name="T14" fmla="*/ 2147483647 w 11"/>
                <a:gd name="T15" fmla="*/ 0 h 24"/>
                <a:gd name="T16" fmla="*/ 2147483647 w 1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24"/>
                <a:gd name="T29" fmla="*/ 11 w 11"/>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24">
                  <a:moveTo>
                    <a:pt x="2" y="0"/>
                  </a:moveTo>
                  <a:lnTo>
                    <a:pt x="0" y="7"/>
                  </a:lnTo>
                  <a:lnTo>
                    <a:pt x="2" y="16"/>
                  </a:lnTo>
                  <a:lnTo>
                    <a:pt x="4" y="24"/>
                  </a:lnTo>
                  <a:lnTo>
                    <a:pt x="6" y="15"/>
                  </a:lnTo>
                  <a:lnTo>
                    <a:pt x="11" y="13"/>
                  </a:lnTo>
                  <a:lnTo>
                    <a:pt x="9" y="7"/>
                  </a:lnTo>
                  <a:lnTo>
                    <a:pt x="8" y="0"/>
                  </a:lnTo>
                  <a:lnTo>
                    <a:pt x="2" y="0"/>
                  </a:lnTo>
                  <a:close/>
                </a:path>
              </a:pathLst>
            </a:custGeom>
            <a:solidFill>
              <a:srgbClr val="BEBEBE"/>
            </a:solidFill>
            <a:ln w="6350">
              <a:solidFill>
                <a:srgbClr val="969696"/>
              </a:solidFill>
              <a:round/>
              <a:headEnd/>
              <a:tailEnd/>
            </a:ln>
          </p:spPr>
          <p:txBody>
            <a:bodyPr/>
            <a:lstStyle/>
            <a:p>
              <a:endParaRPr lang="en-US"/>
            </a:p>
          </p:txBody>
        </p:sp>
        <p:grpSp>
          <p:nvGrpSpPr>
            <p:cNvPr id="184" name="Group 269"/>
            <p:cNvGrpSpPr>
              <a:grpSpLocks/>
            </p:cNvGrpSpPr>
            <p:nvPr/>
          </p:nvGrpSpPr>
          <p:grpSpPr bwMode="auto">
            <a:xfrm>
              <a:off x="8485109" y="1686700"/>
              <a:ext cx="16434" cy="37484"/>
              <a:chOff x="5319" y="918"/>
              <a:chExt cx="11" cy="24"/>
            </a:xfrm>
          </p:grpSpPr>
          <p:sp>
            <p:nvSpPr>
              <p:cNvPr id="390" name="Freeform 270"/>
              <p:cNvSpPr>
                <a:spLocks/>
              </p:cNvSpPr>
              <p:nvPr/>
            </p:nvSpPr>
            <p:spPr bwMode="gray">
              <a:xfrm>
                <a:off x="5319" y="918"/>
                <a:ext cx="11" cy="24"/>
              </a:xfrm>
              <a:custGeom>
                <a:avLst/>
                <a:gdLst>
                  <a:gd name="T0" fmla="*/ 2 w 11"/>
                  <a:gd name="T1" fmla="*/ 0 h 24"/>
                  <a:gd name="T2" fmla="*/ 0 w 11"/>
                  <a:gd name="T3" fmla="*/ 7 h 24"/>
                  <a:gd name="T4" fmla="*/ 2 w 11"/>
                  <a:gd name="T5" fmla="*/ 16 h 24"/>
                  <a:gd name="T6" fmla="*/ 4 w 11"/>
                  <a:gd name="T7" fmla="*/ 24 h 24"/>
                  <a:gd name="T8" fmla="*/ 6 w 11"/>
                  <a:gd name="T9" fmla="*/ 15 h 24"/>
                  <a:gd name="T10" fmla="*/ 11 w 11"/>
                  <a:gd name="T11" fmla="*/ 13 h 24"/>
                  <a:gd name="T12" fmla="*/ 9 w 11"/>
                  <a:gd name="T13" fmla="*/ 7 h 24"/>
                  <a:gd name="T14" fmla="*/ 8 w 11"/>
                  <a:gd name="T15" fmla="*/ 0 h 24"/>
                  <a:gd name="T16" fmla="*/ 2 w 1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24"/>
                  <a:gd name="T29" fmla="*/ 11 w 11"/>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24">
                    <a:moveTo>
                      <a:pt x="2" y="0"/>
                    </a:moveTo>
                    <a:lnTo>
                      <a:pt x="0" y="7"/>
                    </a:lnTo>
                    <a:lnTo>
                      <a:pt x="2" y="16"/>
                    </a:lnTo>
                    <a:lnTo>
                      <a:pt x="4" y="24"/>
                    </a:lnTo>
                    <a:lnTo>
                      <a:pt x="6" y="15"/>
                    </a:lnTo>
                    <a:lnTo>
                      <a:pt x="11" y="13"/>
                    </a:lnTo>
                    <a:lnTo>
                      <a:pt x="9" y="7"/>
                    </a:lnTo>
                    <a:lnTo>
                      <a:pt x="8" y="0"/>
                    </a:lnTo>
                    <a:lnTo>
                      <a:pt x="2" y="0"/>
                    </a:lnTo>
                    <a:close/>
                  </a:path>
                </a:pathLst>
              </a:custGeom>
              <a:solidFill>
                <a:srgbClr val="BEBEBE"/>
              </a:solidFill>
              <a:ln w="9525">
                <a:noFill/>
                <a:round/>
                <a:headEnd/>
                <a:tailEnd/>
              </a:ln>
            </p:spPr>
            <p:txBody>
              <a:bodyPr/>
              <a:lstStyle/>
              <a:p>
                <a:endParaRPr lang="en-US"/>
              </a:p>
            </p:txBody>
          </p:sp>
          <p:sp>
            <p:nvSpPr>
              <p:cNvPr id="391" name="Freeform 271"/>
              <p:cNvSpPr>
                <a:spLocks/>
              </p:cNvSpPr>
              <p:nvPr/>
            </p:nvSpPr>
            <p:spPr bwMode="gray">
              <a:xfrm>
                <a:off x="5319" y="918"/>
                <a:ext cx="11" cy="24"/>
              </a:xfrm>
              <a:custGeom>
                <a:avLst/>
                <a:gdLst>
                  <a:gd name="T0" fmla="*/ 2 w 11"/>
                  <a:gd name="T1" fmla="*/ 0 h 24"/>
                  <a:gd name="T2" fmla="*/ 0 w 11"/>
                  <a:gd name="T3" fmla="*/ 7 h 24"/>
                  <a:gd name="T4" fmla="*/ 2 w 11"/>
                  <a:gd name="T5" fmla="*/ 16 h 24"/>
                  <a:gd name="T6" fmla="*/ 4 w 11"/>
                  <a:gd name="T7" fmla="*/ 24 h 24"/>
                  <a:gd name="T8" fmla="*/ 6 w 11"/>
                  <a:gd name="T9" fmla="*/ 15 h 24"/>
                  <a:gd name="T10" fmla="*/ 11 w 11"/>
                  <a:gd name="T11" fmla="*/ 13 h 24"/>
                  <a:gd name="T12" fmla="*/ 9 w 11"/>
                  <a:gd name="T13" fmla="*/ 7 h 24"/>
                  <a:gd name="T14" fmla="*/ 8 w 11"/>
                  <a:gd name="T15" fmla="*/ 0 h 24"/>
                  <a:gd name="T16" fmla="*/ 2 w 1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24"/>
                  <a:gd name="T29" fmla="*/ 11 w 11"/>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24">
                    <a:moveTo>
                      <a:pt x="2" y="0"/>
                    </a:moveTo>
                    <a:lnTo>
                      <a:pt x="0" y="7"/>
                    </a:lnTo>
                    <a:lnTo>
                      <a:pt x="2" y="16"/>
                    </a:lnTo>
                    <a:lnTo>
                      <a:pt x="4" y="24"/>
                    </a:lnTo>
                    <a:lnTo>
                      <a:pt x="6" y="15"/>
                    </a:lnTo>
                    <a:lnTo>
                      <a:pt x="11" y="13"/>
                    </a:lnTo>
                    <a:lnTo>
                      <a:pt x="9" y="7"/>
                    </a:lnTo>
                    <a:lnTo>
                      <a:pt x="8" y="0"/>
                    </a:lnTo>
                    <a:lnTo>
                      <a:pt x="2" y="0"/>
                    </a:lnTo>
                  </a:path>
                </a:pathLst>
              </a:custGeom>
              <a:noFill/>
              <a:ln w="6350">
                <a:solidFill>
                  <a:srgbClr val="969696"/>
                </a:solidFill>
                <a:round/>
                <a:headEnd/>
                <a:tailEnd/>
              </a:ln>
            </p:spPr>
            <p:txBody>
              <a:bodyPr/>
              <a:lstStyle/>
              <a:p>
                <a:endParaRPr lang="en-US"/>
              </a:p>
            </p:txBody>
          </p:sp>
        </p:grpSp>
        <p:sp>
          <p:nvSpPr>
            <p:cNvPr id="185" name="Freeform 272"/>
            <p:cNvSpPr>
              <a:spLocks/>
            </p:cNvSpPr>
            <p:nvPr/>
          </p:nvSpPr>
          <p:spPr bwMode="gray">
            <a:xfrm>
              <a:off x="4240314" y="3317250"/>
              <a:ext cx="1021978" cy="552887"/>
            </a:xfrm>
            <a:custGeom>
              <a:avLst/>
              <a:gdLst>
                <a:gd name="T0" fmla="*/ 2147483647 w 684"/>
                <a:gd name="T1" fmla="*/ 2147483647 h 354"/>
                <a:gd name="T2" fmla="*/ 2147483647 w 684"/>
                <a:gd name="T3" fmla="*/ 2147483647 h 354"/>
                <a:gd name="T4" fmla="*/ 2147483647 w 684"/>
                <a:gd name="T5" fmla="*/ 2147483647 h 354"/>
                <a:gd name="T6" fmla="*/ 2147483647 w 684"/>
                <a:gd name="T7" fmla="*/ 2147483647 h 354"/>
                <a:gd name="T8" fmla="*/ 2147483647 w 684"/>
                <a:gd name="T9" fmla="*/ 2147483647 h 354"/>
                <a:gd name="T10" fmla="*/ 2147483647 w 684"/>
                <a:gd name="T11" fmla="*/ 2147483647 h 354"/>
                <a:gd name="T12" fmla="*/ 2147483647 w 684"/>
                <a:gd name="T13" fmla="*/ 2147483647 h 354"/>
                <a:gd name="T14" fmla="*/ 2147483647 w 684"/>
                <a:gd name="T15" fmla="*/ 2147483647 h 354"/>
                <a:gd name="T16" fmla="*/ 2147483647 w 684"/>
                <a:gd name="T17" fmla="*/ 2147483647 h 354"/>
                <a:gd name="T18" fmla="*/ 2147483647 w 684"/>
                <a:gd name="T19" fmla="*/ 2147483647 h 354"/>
                <a:gd name="T20" fmla="*/ 2147483647 w 684"/>
                <a:gd name="T21" fmla="*/ 2147483647 h 354"/>
                <a:gd name="T22" fmla="*/ 0 w 684"/>
                <a:gd name="T23" fmla="*/ 2147483647 h 354"/>
                <a:gd name="T24" fmla="*/ 2147483647 w 684"/>
                <a:gd name="T25" fmla="*/ 2147483647 h 354"/>
                <a:gd name="T26" fmla="*/ 2147483647 w 684"/>
                <a:gd name="T27" fmla="*/ 2147483647 h 354"/>
                <a:gd name="T28" fmla="*/ 2147483647 w 684"/>
                <a:gd name="T29" fmla="*/ 2147483647 h 354"/>
                <a:gd name="T30" fmla="*/ 2147483647 w 684"/>
                <a:gd name="T31" fmla="*/ 2147483647 h 354"/>
                <a:gd name="T32" fmla="*/ 2147483647 w 684"/>
                <a:gd name="T33" fmla="*/ 2147483647 h 354"/>
                <a:gd name="T34" fmla="*/ 2147483647 w 684"/>
                <a:gd name="T35" fmla="*/ 2147483647 h 354"/>
                <a:gd name="T36" fmla="*/ 2147483647 w 684"/>
                <a:gd name="T37" fmla="*/ 2147483647 h 354"/>
                <a:gd name="T38" fmla="*/ 2147483647 w 684"/>
                <a:gd name="T39" fmla="*/ 2147483647 h 354"/>
                <a:gd name="T40" fmla="*/ 2147483647 w 684"/>
                <a:gd name="T41" fmla="*/ 2147483647 h 354"/>
                <a:gd name="T42" fmla="*/ 2147483647 w 684"/>
                <a:gd name="T43" fmla="*/ 2147483647 h 354"/>
                <a:gd name="T44" fmla="*/ 2147483647 w 684"/>
                <a:gd name="T45" fmla="*/ 2147483647 h 354"/>
                <a:gd name="T46" fmla="*/ 2147483647 w 684"/>
                <a:gd name="T47" fmla="*/ 2147483647 h 354"/>
                <a:gd name="T48" fmla="*/ 2147483647 w 684"/>
                <a:gd name="T49" fmla="*/ 2147483647 h 354"/>
                <a:gd name="T50" fmla="*/ 2147483647 w 684"/>
                <a:gd name="T51" fmla="*/ 2147483647 h 354"/>
                <a:gd name="T52" fmla="*/ 2147483647 w 684"/>
                <a:gd name="T53" fmla="*/ 2147483647 h 354"/>
                <a:gd name="T54" fmla="*/ 2147483647 w 684"/>
                <a:gd name="T55" fmla="*/ 2147483647 h 354"/>
                <a:gd name="T56" fmla="*/ 2147483647 w 684"/>
                <a:gd name="T57" fmla="*/ 2147483647 h 354"/>
                <a:gd name="T58" fmla="*/ 2147483647 w 684"/>
                <a:gd name="T59" fmla="*/ 2147483647 h 354"/>
                <a:gd name="T60" fmla="*/ 2147483647 w 684"/>
                <a:gd name="T61" fmla="*/ 2147483647 h 354"/>
                <a:gd name="T62" fmla="*/ 2147483647 w 684"/>
                <a:gd name="T63" fmla="*/ 0 h 354"/>
                <a:gd name="T64" fmla="*/ 2147483647 w 684"/>
                <a:gd name="T65" fmla="*/ 2147483647 h 3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84"/>
                <a:gd name="T100" fmla="*/ 0 h 354"/>
                <a:gd name="T101" fmla="*/ 684 w 684"/>
                <a:gd name="T102" fmla="*/ 354 h 35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84" h="354">
                  <a:moveTo>
                    <a:pt x="575" y="1"/>
                  </a:moveTo>
                  <a:lnTo>
                    <a:pt x="494" y="4"/>
                  </a:lnTo>
                  <a:lnTo>
                    <a:pt x="409" y="6"/>
                  </a:lnTo>
                  <a:lnTo>
                    <a:pt x="327" y="8"/>
                  </a:lnTo>
                  <a:lnTo>
                    <a:pt x="253" y="8"/>
                  </a:lnTo>
                  <a:lnTo>
                    <a:pt x="175" y="8"/>
                  </a:lnTo>
                  <a:lnTo>
                    <a:pt x="90" y="7"/>
                  </a:lnTo>
                  <a:lnTo>
                    <a:pt x="8" y="6"/>
                  </a:lnTo>
                  <a:lnTo>
                    <a:pt x="5" y="111"/>
                  </a:lnTo>
                  <a:lnTo>
                    <a:pt x="3" y="221"/>
                  </a:lnTo>
                  <a:lnTo>
                    <a:pt x="1" y="323"/>
                  </a:lnTo>
                  <a:lnTo>
                    <a:pt x="0" y="352"/>
                  </a:lnTo>
                  <a:lnTo>
                    <a:pt x="12" y="353"/>
                  </a:lnTo>
                  <a:lnTo>
                    <a:pt x="97" y="354"/>
                  </a:lnTo>
                  <a:lnTo>
                    <a:pt x="187" y="354"/>
                  </a:lnTo>
                  <a:lnTo>
                    <a:pt x="268" y="353"/>
                  </a:lnTo>
                  <a:lnTo>
                    <a:pt x="345" y="352"/>
                  </a:lnTo>
                  <a:lnTo>
                    <a:pt x="429" y="350"/>
                  </a:lnTo>
                  <a:lnTo>
                    <a:pt x="519" y="347"/>
                  </a:lnTo>
                  <a:lnTo>
                    <a:pt x="604" y="342"/>
                  </a:lnTo>
                  <a:lnTo>
                    <a:pt x="684" y="338"/>
                  </a:lnTo>
                  <a:lnTo>
                    <a:pt x="676" y="208"/>
                  </a:lnTo>
                  <a:lnTo>
                    <a:pt x="669" y="95"/>
                  </a:lnTo>
                  <a:lnTo>
                    <a:pt x="648" y="91"/>
                  </a:lnTo>
                  <a:lnTo>
                    <a:pt x="642" y="72"/>
                  </a:lnTo>
                  <a:lnTo>
                    <a:pt x="622" y="53"/>
                  </a:lnTo>
                  <a:lnTo>
                    <a:pt x="634" y="31"/>
                  </a:lnTo>
                  <a:lnTo>
                    <a:pt x="642" y="31"/>
                  </a:lnTo>
                  <a:lnTo>
                    <a:pt x="635" y="14"/>
                  </a:lnTo>
                  <a:lnTo>
                    <a:pt x="621" y="18"/>
                  </a:lnTo>
                  <a:lnTo>
                    <a:pt x="613" y="14"/>
                  </a:lnTo>
                  <a:lnTo>
                    <a:pt x="592" y="0"/>
                  </a:lnTo>
                  <a:lnTo>
                    <a:pt x="575" y="1"/>
                  </a:lnTo>
                  <a:close/>
                </a:path>
              </a:pathLst>
            </a:custGeom>
            <a:noFill/>
            <a:ln w="6350">
              <a:solidFill>
                <a:srgbClr val="95989C"/>
              </a:solidFill>
              <a:round/>
              <a:headEnd/>
              <a:tailEnd/>
            </a:ln>
          </p:spPr>
          <p:txBody>
            <a:bodyPr/>
            <a:lstStyle/>
            <a:p>
              <a:endParaRPr lang="en-US"/>
            </a:p>
          </p:txBody>
        </p:sp>
        <p:sp>
          <p:nvSpPr>
            <p:cNvPr id="186" name="Freeform 273"/>
            <p:cNvSpPr>
              <a:spLocks/>
            </p:cNvSpPr>
            <p:nvPr/>
          </p:nvSpPr>
          <p:spPr bwMode="gray">
            <a:xfrm>
              <a:off x="1739158" y="1250950"/>
              <a:ext cx="896473" cy="744992"/>
            </a:xfrm>
            <a:custGeom>
              <a:avLst/>
              <a:gdLst>
                <a:gd name="T0" fmla="*/ 2147483647 w 600"/>
                <a:gd name="T1" fmla="*/ 2147483647 h 477"/>
                <a:gd name="T2" fmla="*/ 2147483647 w 600"/>
                <a:gd name="T3" fmla="*/ 2147483647 h 477"/>
                <a:gd name="T4" fmla="*/ 2147483647 w 600"/>
                <a:gd name="T5" fmla="*/ 2147483647 h 477"/>
                <a:gd name="T6" fmla="*/ 2147483647 w 600"/>
                <a:gd name="T7" fmla="*/ 2147483647 h 477"/>
                <a:gd name="T8" fmla="*/ 2147483647 w 600"/>
                <a:gd name="T9" fmla="*/ 2147483647 h 477"/>
                <a:gd name="T10" fmla="*/ 2147483647 w 600"/>
                <a:gd name="T11" fmla="*/ 2147483647 h 477"/>
                <a:gd name="T12" fmla="*/ 2147483647 w 600"/>
                <a:gd name="T13" fmla="*/ 2147483647 h 477"/>
                <a:gd name="T14" fmla="*/ 2147483647 w 600"/>
                <a:gd name="T15" fmla="*/ 2147483647 h 477"/>
                <a:gd name="T16" fmla="*/ 2147483647 w 600"/>
                <a:gd name="T17" fmla="*/ 2147483647 h 477"/>
                <a:gd name="T18" fmla="*/ 2147483647 w 600"/>
                <a:gd name="T19" fmla="*/ 2147483647 h 477"/>
                <a:gd name="T20" fmla="*/ 2147483647 w 600"/>
                <a:gd name="T21" fmla="*/ 2147483647 h 477"/>
                <a:gd name="T22" fmla="*/ 2147483647 w 600"/>
                <a:gd name="T23" fmla="*/ 2147483647 h 477"/>
                <a:gd name="T24" fmla="*/ 2147483647 w 600"/>
                <a:gd name="T25" fmla="*/ 2147483647 h 477"/>
                <a:gd name="T26" fmla="*/ 2147483647 w 600"/>
                <a:gd name="T27" fmla="*/ 2147483647 h 477"/>
                <a:gd name="T28" fmla="*/ 2147483647 w 600"/>
                <a:gd name="T29" fmla="*/ 2147483647 h 477"/>
                <a:gd name="T30" fmla="*/ 2147483647 w 600"/>
                <a:gd name="T31" fmla="*/ 2147483647 h 477"/>
                <a:gd name="T32" fmla="*/ 2147483647 w 600"/>
                <a:gd name="T33" fmla="*/ 2147483647 h 477"/>
                <a:gd name="T34" fmla="*/ 2147483647 w 600"/>
                <a:gd name="T35" fmla="*/ 2147483647 h 477"/>
                <a:gd name="T36" fmla="*/ 2147483647 w 600"/>
                <a:gd name="T37" fmla="*/ 2147483647 h 477"/>
                <a:gd name="T38" fmla="*/ 2147483647 w 600"/>
                <a:gd name="T39" fmla="*/ 2147483647 h 477"/>
                <a:gd name="T40" fmla="*/ 2147483647 w 600"/>
                <a:gd name="T41" fmla="*/ 2147483647 h 477"/>
                <a:gd name="T42" fmla="*/ 2147483647 w 600"/>
                <a:gd name="T43" fmla="*/ 2147483647 h 477"/>
                <a:gd name="T44" fmla="*/ 2147483647 w 600"/>
                <a:gd name="T45" fmla="*/ 2147483647 h 477"/>
                <a:gd name="T46" fmla="*/ 2147483647 w 600"/>
                <a:gd name="T47" fmla="*/ 2147483647 h 477"/>
                <a:gd name="T48" fmla="*/ 2147483647 w 600"/>
                <a:gd name="T49" fmla="*/ 2147483647 h 477"/>
                <a:gd name="T50" fmla="*/ 2147483647 w 600"/>
                <a:gd name="T51" fmla="*/ 2147483647 h 477"/>
                <a:gd name="T52" fmla="*/ 2147483647 w 600"/>
                <a:gd name="T53" fmla="*/ 2147483647 h 477"/>
                <a:gd name="T54" fmla="*/ 2147483647 w 600"/>
                <a:gd name="T55" fmla="*/ 2147483647 h 477"/>
                <a:gd name="T56" fmla="*/ 2147483647 w 600"/>
                <a:gd name="T57" fmla="*/ 2147483647 h 477"/>
                <a:gd name="T58" fmla="*/ 2147483647 w 600"/>
                <a:gd name="T59" fmla="*/ 2147483647 h 477"/>
                <a:gd name="T60" fmla="*/ 2147483647 w 600"/>
                <a:gd name="T61" fmla="*/ 2147483647 h 477"/>
                <a:gd name="T62" fmla="*/ 2147483647 w 600"/>
                <a:gd name="T63" fmla="*/ 2147483647 h 477"/>
                <a:gd name="T64" fmla="*/ 2147483647 w 600"/>
                <a:gd name="T65" fmla="*/ 2147483647 h 477"/>
                <a:gd name="T66" fmla="*/ 2147483647 w 600"/>
                <a:gd name="T67" fmla="*/ 2147483647 h 477"/>
                <a:gd name="T68" fmla="*/ 2147483647 w 600"/>
                <a:gd name="T69" fmla="*/ 2147483647 h 477"/>
                <a:gd name="T70" fmla="*/ 2147483647 w 600"/>
                <a:gd name="T71" fmla="*/ 2147483647 h 477"/>
                <a:gd name="T72" fmla="*/ 2147483647 w 600"/>
                <a:gd name="T73" fmla="*/ 2147483647 h 477"/>
                <a:gd name="T74" fmla="*/ 2147483647 w 600"/>
                <a:gd name="T75" fmla="*/ 2147483647 h 477"/>
                <a:gd name="T76" fmla="*/ 2147483647 w 600"/>
                <a:gd name="T77" fmla="*/ 2147483647 h 477"/>
                <a:gd name="T78" fmla="*/ 2147483647 w 600"/>
                <a:gd name="T79" fmla="*/ 2147483647 h 477"/>
                <a:gd name="T80" fmla="*/ 2147483647 w 600"/>
                <a:gd name="T81" fmla="*/ 2147483647 h 477"/>
                <a:gd name="T82" fmla="*/ 2147483647 w 600"/>
                <a:gd name="T83" fmla="*/ 2147483647 h 477"/>
                <a:gd name="T84" fmla="*/ 2147483647 w 600"/>
                <a:gd name="T85" fmla="*/ 2147483647 h 477"/>
                <a:gd name="T86" fmla="*/ 2147483647 w 600"/>
                <a:gd name="T87" fmla="*/ 2147483647 h 477"/>
                <a:gd name="T88" fmla="*/ 2147483647 w 600"/>
                <a:gd name="T89" fmla="*/ 2147483647 h 477"/>
                <a:gd name="T90" fmla="*/ 2147483647 w 600"/>
                <a:gd name="T91" fmla="*/ 2147483647 h 477"/>
                <a:gd name="T92" fmla="*/ 2147483647 w 600"/>
                <a:gd name="T93" fmla="*/ 2147483647 h 477"/>
                <a:gd name="T94" fmla="*/ 2147483647 w 600"/>
                <a:gd name="T95" fmla="*/ 2147483647 h 477"/>
                <a:gd name="T96" fmla="*/ 2147483647 w 600"/>
                <a:gd name="T97" fmla="*/ 2147483647 h 477"/>
                <a:gd name="T98" fmla="*/ 2147483647 w 600"/>
                <a:gd name="T99" fmla="*/ 2147483647 h 477"/>
                <a:gd name="T100" fmla="*/ 2147483647 w 600"/>
                <a:gd name="T101" fmla="*/ 0 h 47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00"/>
                <a:gd name="T154" fmla="*/ 0 h 477"/>
                <a:gd name="T155" fmla="*/ 600 w 600"/>
                <a:gd name="T156" fmla="*/ 477 h 47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00" h="477">
                  <a:moveTo>
                    <a:pt x="269" y="30"/>
                  </a:moveTo>
                  <a:lnTo>
                    <a:pt x="335" y="53"/>
                  </a:lnTo>
                  <a:lnTo>
                    <a:pt x="405" y="75"/>
                  </a:lnTo>
                  <a:lnTo>
                    <a:pt x="470" y="96"/>
                  </a:lnTo>
                  <a:lnTo>
                    <a:pt x="530" y="113"/>
                  </a:lnTo>
                  <a:lnTo>
                    <a:pt x="600" y="134"/>
                  </a:lnTo>
                  <a:lnTo>
                    <a:pt x="564" y="280"/>
                  </a:lnTo>
                  <a:lnTo>
                    <a:pt x="529" y="424"/>
                  </a:lnTo>
                  <a:lnTo>
                    <a:pt x="525" y="432"/>
                  </a:lnTo>
                  <a:lnTo>
                    <a:pt x="530" y="457"/>
                  </a:lnTo>
                  <a:lnTo>
                    <a:pt x="523" y="465"/>
                  </a:lnTo>
                  <a:lnTo>
                    <a:pt x="527" y="477"/>
                  </a:lnTo>
                  <a:lnTo>
                    <a:pt x="363" y="432"/>
                  </a:lnTo>
                  <a:lnTo>
                    <a:pt x="354" y="436"/>
                  </a:lnTo>
                  <a:lnTo>
                    <a:pt x="315" y="428"/>
                  </a:lnTo>
                  <a:lnTo>
                    <a:pt x="307" y="433"/>
                  </a:lnTo>
                  <a:lnTo>
                    <a:pt x="284" y="430"/>
                  </a:lnTo>
                  <a:lnTo>
                    <a:pt x="260" y="434"/>
                  </a:lnTo>
                  <a:lnTo>
                    <a:pt x="240" y="432"/>
                  </a:lnTo>
                  <a:lnTo>
                    <a:pt x="230" y="423"/>
                  </a:lnTo>
                  <a:lnTo>
                    <a:pt x="184" y="426"/>
                  </a:lnTo>
                  <a:lnTo>
                    <a:pt x="176" y="410"/>
                  </a:lnTo>
                  <a:lnTo>
                    <a:pt x="137" y="398"/>
                  </a:lnTo>
                  <a:lnTo>
                    <a:pt x="120" y="403"/>
                  </a:lnTo>
                  <a:lnTo>
                    <a:pt x="95" y="403"/>
                  </a:lnTo>
                  <a:lnTo>
                    <a:pt x="63" y="380"/>
                  </a:lnTo>
                  <a:lnTo>
                    <a:pt x="69" y="341"/>
                  </a:lnTo>
                  <a:lnTo>
                    <a:pt x="67" y="329"/>
                  </a:lnTo>
                  <a:lnTo>
                    <a:pt x="50" y="306"/>
                  </a:lnTo>
                  <a:lnTo>
                    <a:pt x="43" y="297"/>
                  </a:lnTo>
                  <a:lnTo>
                    <a:pt x="37" y="285"/>
                  </a:lnTo>
                  <a:lnTo>
                    <a:pt x="7" y="276"/>
                  </a:lnTo>
                  <a:lnTo>
                    <a:pt x="0" y="264"/>
                  </a:lnTo>
                  <a:lnTo>
                    <a:pt x="2" y="252"/>
                  </a:lnTo>
                  <a:lnTo>
                    <a:pt x="9" y="232"/>
                  </a:lnTo>
                  <a:lnTo>
                    <a:pt x="13" y="239"/>
                  </a:lnTo>
                  <a:lnTo>
                    <a:pt x="8" y="255"/>
                  </a:lnTo>
                  <a:lnTo>
                    <a:pt x="13" y="258"/>
                  </a:lnTo>
                  <a:lnTo>
                    <a:pt x="15" y="254"/>
                  </a:lnTo>
                  <a:lnTo>
                    <a:pt x="19" y="237"/>
                  </a:lnTo>
                  <a:lnTo>
                    <a:pt x="24" y="226"/>
                  </a:lnTo>
                  <a:lnTo>
                    <a:pt x="24" y="222"/>
                  </a:lnTo>
                  <a:lnTo>
                    <a:pt x="18" y="221"/>
                  </a:lnTo>
                  <a:lnTo>
                    <a:pt x="14" y="218"/>
                  </a:lnTo>
                  <a:lnTo>
                    <a:pt x="13" y="213"/>
                  </a:lnTo>
                  <a:lnTo>
                    <a:pt x="16" y="203"/>
                  </a:lnTo>
                  <a:lnTo>
                    <a:pt x="24" y="196"/>
                  </a:lnTo>
                  <a:lnTo>
                    <a:pt x="29" y="189"/>
                  </a:lnTo>
                  <a:lnTo>
                    <a:pt x="26" y="180"/>
                  </a:lnTo>
                  <a:lnTo>
                    <a:pt x="17" y="187"/>
                  </a:lnTo>
                  <a:lnTo>
                    <a:pt x="15" y="185"/>
                  </a:lnTo>
                  <a:lnTo>
                    <a:pt x="16" y="164"/>
                  </a:lnTo>
                  <a:lnTo>
                    <a:pt x="24" y="114"/>
                  </a:lnTo>
                  <a:lnTo>
                    <a:pt x="22" y="88"/>
                  </a:lnTo>
                  <a:lnTo>
                    <a:pt x="17" y="70"/>
                  </a:lnTo>
                  <a:lnTo>
                    <a:pt x="15" y="56"/>
                  </a:lnTo>
                  <a:lnTo>
                    <a:pt x="16" y="45"/>
                  </a:lnTo>
                  <a:lnTo>
                    <a:pt x="21" y="31"/>
                  </a:lnTo>
                  <a:lnTo>
                    <a:pt x="31" y="20"/>
                  </a:lnTo>
                  <a:lnTo>
                    <a:pt x="38" y="15"/>
                  </a:lnTo>
                  <a:lnTo>
                    <a:pt x="50" y="29"/>
                  </a:lnTo>
                  <a:lnTo>
                    <a:pt x="83" y="59"/>
                  </a:lnTo>
                  <a:lnTo>
                    <a:pt x="95" y="63"/>
                  </a:lnTo>
                  <a:lnTo>
                    <a:pt x="111" y="73"/>
                  </a:lnTo>
                  <a:lnTo>
                    <a:pt x="130" y="79"/>
                  </a:lnTo>
                  <a:lnTo>
                    <a:pt x="145" y="95"/>
                  </a:lnTo>
                  <a:lnTo>
                    <a:pt x="161" y="98"/>
                  </a:lnTo>
                  <a:lnTo>
                    <a:pt x="161" y="111"/>
                  </a:lnTo>
                  <a:lnTo>
                    <a:pt x="155" y="122"/>
                  </a:lnTo>
                  <a:lnTo>
                    <a:pt x="152" y="125"/>
                  </a:lnTo>
                  <a:lnTo>
                    <a:pt x="143" y="127"/>
                  </a:lnTo>
                  <a:lnTo>
                    <a:pt x="138" y="131"/>
                  </a:lnTo>
                  <a:lnTo>
                    <a:pt x="117" y="155"/>
                  </a:lnTo>
                  <a:lnTo>
                    <a:pt x="112" y="172"/>
                  </a:lnTo>
                  <a:lnTo>
                    <a:pt x="123" y="174"/>
                  </a:lnTo>
                  <a:lnTo>
                    <a:pt x="127" y="166"/>
                  </a:lnTo>
                  <a:lnTo>
                    <a:pt x="124" y="163"/>
                  </a:lnTo>
                  <a:lnTo>
                    <a:pt x="130" y="158"/>
                  </a:lnTo>
                  <a:lnTo>
                    <a:pt x="145" y="151"/>
                  </a:lnTo>
                  <a:lnTo>
                    <a:pt x="163" y="135"/>
                  </a:lnTo>
                  <a:lnTo>
                    <a:pt x="172" y="134"/>
                  </a:lnTo>
                  <a:lnTo>
                    <a:pt x="174" y="136"/>
                  </a:lnTo>
                  <a:lnTo>
                    <a:pt x="176" y="148"/>
                  </a:lnTo>
                  <a:lnTo>
                    <a:pt x="177" y="148"/>
                  </a:lnTo>
                  <a:lnTo>
                    <a:pt x="185" y="131"/>
                  </a:lnTo>
                  <a:lnTo>
                    <a:pt x="192" y="109"/>
                  </a:lnTo>
                  <a:lnTo>
                    <a:pt x="193" y="84"/>
                  </a:lnTo>
                  <a:lnTo>
                    <a:pt x="192" y="78"/>
                  </a:lnTo>
                  <a:lnTo>
                    <a:pt x="187" y="72"/>
                  </a:lnTo>
                  <a:lnTo>
                    <a:pt x="182" y="63"/>
                  </a:lnTo>
                  <a:lnTo>
                    <a:pt x="183" y="61"/>
                  </a:lnTo>
                  <a:lnTo>
                    <a:pt x="189" y="60"/>
                  </a:lnTo>
                  <a:lnTo>
                    <a:pt x="198" y="53"/>
                  </a:lnTo>
                  <a:lnTo>
                    <a:pt x="202" y="41"/>
                  </a:lnTo>
                  <a:lnTo>
                    <a:pt x="207" y="40"/>
                  </a:lnTo>
                  <a:lnTo>
                    <a:pt x="211" y="45"/>
                  </a:lnTo>
                  <a:lnTo>
                    <a:pt x="213" y="44"/>
                  </a:lnTo>
                  <a:lnTo>
                    <a:pt x="211" y="37"/>
                  </a:lnTo>
                  <a:lnTo>
                    <a:pt x="201" y="29"/>
                  </a:lnTo>
                  <a:lnTo>
                    <a:pt x="191" y="26"/>
                  </a:lnTo>
                  <a:lnTo>
                    <a:pt x="187" y="14"/>
                  </a:lnTo>
                  <a:lnTo>
                    <a:pt x="186" y="0"/>
                  </a:lnTo>
                  <a:lnTo>
                    <a:pt x="269" y="30"/>
                  </a:lnTo>
                  <a:close/>
                </a:path>
              </a:pathLst>
            </a:custGeom>
            <a:solidFill>
              <a:schemeClr val="bg1"/>
            </a:solidFill>
            <a:ln w="6350">
              <a:solidFill>
                <a:srgbClr val="969696"/>
              </a:solidFill>
              <a:round/>
              <a:headEnd/>
              <a:tailEnd/>
            </a:ln>
          </p:spPr>
          <p:txBody>
            <a:bodyPr/>
            <a:lstStyle/>
            <a:p>
              <a:endParaRPr lang="en-US"/>
            </a:p>
          </p:txBody>
        </p:sp>
        <p:sp>
          <p:nvSpPr>
            <p:cNvPr id="187" name="Freeform 274"/>
            <p:cNvSpPr>
              <a:spLocks/>
            </p:cNvSpPr>
            <p:nvPr/>
          </p:nvSpPr>
          <p:spPr bwMode="gray">
            <a:xfrm>
              <a:off x="2702866" y="1486786"/>
              <a:ext cx="1385049" cy="940221"/>
            </a:xfrm>
            <a:custGeom>
              <a:avLst/>
              <a:gdLst>
                <a:gd name="T0" fmla="*/ 2147483647 w 927"/>
                <a:gd name="T1" fmla="*/ 2147483647 h 602"/>
                <a:gd name="T2" fmla="*/ 2147483647 w 927"/>
                <a:gd name="T3" fmla="*/ 2147483647 h 602"/>
                <a:gd name="T4" fmla="*/ 2147483647 w 927"/>
                <a:gd name="T5" fmla="*/ 2147483647 h 602"/>
                <a:gd name="T6" fmla="*/ 2147483647 w 927"/>
                <a:gd name="T7" fmla="*/ 2147483647 h 602"/>
                <a:gd name="T8" fmla="*/ 2147483647 w 927"/>
                <a:gd name="T9" fmla="*/ 2147483647 h 602"/>
                <a:gd name="T10" fmla="*/ 2147483647 w 927"/>
                <a:gd name="T11" fmla="*/ 2147483647 h 602"/>
                <a:gd name="T12" fmla="*/ 2147483647 w 927"/>
                <a:gd name="T13" fmla="*/ 2147483647 h 602"/>
                <a:gd name="T14" fmla="*/ 2147483647 w 927"/>
                <a:gd name="T15" fmla="*/ 2147483647 h 602"/>
                <a:gd name="T16" fmla="*/ 2147483647 w 927"/>
                <a:gd name="T17" fmla="*/ 2147483647 h 602"/>
                <a:gd name="T18" fmla="*/ 2147483647 w 927"/>
                <a:gd name="T19" fmla="*/ 2147483647 h 602"/>
                <a:gd name="T20" fmla="*/ 2147483647 w 927"/>
                <a:gd name="T21" fmla="*/ 2147483647 h 602"/>
                <a:gd name="T22" fmla="*/ 2147483647 w 927"/>
                <a:gd name="T23" fmla="*/ 2147483647 h 602"/>
                <a:gd name="T24" fmla="*/ 2147483647 w 927"/>
                <a:gd name="T25" fmla="*/ 2147483647 h 602"/>
                <a:gd name="T26" fmla="*/ 2147483647 w 927"/>
                <a:gd name="T27" fmla="*/ 2147483647 h 602"/>
                <a:gd name="T28" fmla="*/ 2147483647 w 927"/>
                <a:gd name="T29" fmla="*/ 2147483647 h 602"/>
                <a:gd name="T30" fmla="*/ 2147483647 w 927"/>
                <a:gd name="T31" fmla="*/ 2147483647 h 602"/>
                <a:gd name="T32" fmla="*/ 2147483647 w 927"/>
                <a:gd name="T33" fmla="*/ 2147483647 h 602"/>
                <a:gd name="T34" fmla="*/ 2147483647 w 927"/>
                <a:gd name="T35" fmla="*/ 2147483647 h 602"/>
                <a:gd name="T36" fmla="*/ 2147483647 w 927"/>
                <a:gd name="T37" fmla="*/ 2147483647 h 602"/>
                <a:gd name="T38" fmla="*/ 2147483647 w 927"/>
                <a:gd name="T39" fmla="*/ 2147483647 h 602"/>
                <a:gd name="T40" fmla="*/ 2147483647 w 927"/>
                <a:gd name="T41" fmla="*/ 2147483647 h 602"/>
                <a:gd name="T42" fmla="*/ 2147483647 w 927"/>
                <a:gd name="T43" fmla="*/ 2147483647 h 602"/>
                <a:gd name="T44" fmla="*/ 2147483647 w 927"/>
                <a:gd name="T45" fmla="*/ 2147483647 h 602"/>
                <a:gd name="T46" fmla="*/ 2147483647 w 927"/>
                <a:gd name="T47" fmla="*/ 2147483647 h 602"/>
                <a:gd name="T48" fmla="*/ 2147483647 w 927"/>
                <a:gd name="T49" fmla="*/ 2147483647 h 602"/>
                <a:gd name="T50" fmla="*/ 2147483647 w 927"/>
                <a:gd name="T51" fmla="*/ 2147483647 h 602"/>
                <a:gd name="T52" fmla="*/ 2147483647 w 927"/>
                <a:gd name="T53" fmla="*/ 2147483647 h 602"/>
                <a:gd name="T54" fmla="*/ 2147483647 w 927"/>
                <a:gd name="T55" fmla="*/ 2147483647 h 602"/>
                <a:gd name="T56" fmla="*/ 2147483647 w 927"/>
                <a:gd name="T57" fmla="*/ 2147483647 h 602"/>
                <a:gd name="T58" fmla="*/ 2147483647 w 927"/>
                <a:gd name="T59" fmla="*/ 2147483647 h 602"/>
                <a:gd name="T60" fmla="*/ 2147483647 w 927"/>
                <a:gd name="T61" fmla="*/ 2147483647 h 602"/>
                <a:gd name="T62" fmla="*/ 2147483647 w 927"/>
                <a:gd name="T63" fmla="*/ 2147483647 h 602"/>
                <a:gd name="T64" fmla="*/ 2147483647 w 927"/>
                <a:gd name="T65" fmla="*/ 2147483647 h 602"/>
                <a:gd name="T66" fmla="*/ 2147483647 w 927"/>
                <a:gd name="T67" fmla="*/ 2147483647 h 602"/>
                <a:gd name="T68" fmla="*/ 2147483647 w 927"/>
                <a:gd name="T69" fmla="*/ 2147483647 h 602"/>
                <a:gd name="T70" fmla="*/ 2147483647 w 927"/>
                <a:gd name="T71" fmla="*/ 2147483647 h 602"/>
                <a:gd name="T72" fmla="*/ 2147483647 w 927"/>
                <a:gd name="T73" fmla="*/ 2147483647 h 602"/>
                <a:gd name="T74" fmla="*/ 2147483647 w 927"/>
                <a:gd name="T75" fmla="*/ 2147483647 h 602"/>
                <a:gd name="T76" fmla="*/ 2147483647 w 927"/>
                <a:gd name="T77" fmla="*/ 2147483647 h 602"/>
                <a:gd name="T78" fmla="*/ 2147483647 w 927"/>
                <a:gd name="T79" fmla="*/ 2147483647 h 602"/>
                <a:gd name="T80" fmla="*/ 2147483647 w 927"/>
                <a:gd name="T81" fmla="*/ 2147483647 h 602"/>
                <a:gd name="T82" fmla="*/ 2147483647 w 927"/>
                <a:gd name="T83" fmla="*/ 2147483647 h 602"/>
                <a:gd name="T84" fmla="*/ 2147483647 w 927"/>
                <a:gd name="T85" fmla="*/ 2147483647 h 602"/>
                <a:gd name="T86" fmla="*/ 2147483647 w 927"/>
                <a:gd name="T87" fmla="*/ 0 h 602"/>
                <a:gd name="T88" fmla="*/ 2147483647 w 927"/>
                <a:gd name="T89" fmla="*/ 2147483647 h 602"/>
                <a:gd name="T90" fmla="*/ 2147483647 w 927"/>
                <a:gd name="T91" fmla="*/ 2147483647 h 602"/>
                <a:gd name="T92" fmla="*/ 2147483647 w 927"/>
                <a:gd name="T93" fmla="*/ 2147483647 h 602"/>
                <a:gd name="T94" fmla="*/ 2147483647 w 927"/>
                <a:gd name="T95" fmla="*/ 2147483647 h 602"/>
                <a:gd name="T96" fmla="*/ 2147483647 w 927"/>
                <a:gd name="T97" fmla="*/ 2147483647 h 602"/>
                <a:gd name="T98" fmla="*/ 2147483647 w 927"/>
                <a:gd name="T99" fmla="*/ 2147483647 h 602"/>
                <a:gd name="T100" fmla="*/ 2147483647 w 927"/>
                <a:gd name="T101" fmla="*/ 2147483647 h 602"/>
                <a:gd name="T102" fmla="*/ 2147483647 w 927"/>
                <a:gd name="T103" fmla="*/ 2147483647 h 602"/>
                <a:gd name="T104" fmla="*/ 2147483647 w 927"/>
                <a:gd name="T105" fmla="*/ 2147483647 h 6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27"/>
                <a:gd name="T160" fmla="*/ 0 h 602"/>
                <a:gd name="T161" fmla="*/ 927 w 927"/>
                <a:gd name="T162" fmla="*/ 602 h 60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27" h="602">
                  <a:moveTo>
                    <a:pt x="821" y="597"/>
                  </a:moveTo>
                  <a:lnTo>
                    <a:pt x="742" y="590"/>
                  </a:lnTo>
                  <a:lnTo>
                    <a:pt x="667" y="583"/>
                  </a:lnTo>
                  <a:lnTo>
                    <a:pt x="599" y="576"/>
                  </a:lnTo>
                  <a:lnTo>
                    <a:pt x="527" y="567"/>
                  </a:lnTo>
                  <a:lnTo>
                    <a:pt x="449" y="557"/>
                  </a:lnTo>
                  <a:lnTo>
                    <a:pt x="375" y="545"/>
                  </a:lnTo>
                  <a:lnTo>
                    <a:pt x="323" y="538"/>
                  </a:lnTo>
                  <a:lnTo>
                    <a:pt x="315" y="596"/>
                  </a:lnTo>
                  <a:lnTo>
                    <a:pt x="304" y="584"/>
                  </a:lnTo>
                  <a:lnTo>
                    <a:pt x="298" y="565"/>
                  </a:lnTo>
                  <a:lnTo>
                    <a:pt x="294" y="562"/>
                  </a:lnTo>
                  <a:lnTo>
                    <a:pt x="285" y="566"/>
                  </a:lnTo>
                  <a:lnTo>
                    <a:pt x="285" y="571"/>
                  </a:lnTo>
                  <a:lnTo>
                    <a:pt x="279" y="577"/>
                  </a:lnTo>
                  <a:lnTo>
                    <a:pt x="282" y="585"/>
                  </a:lnTo>
                  <a:lnTo>
                    <a:pt x="266" y="580"/>
                  </a:lnTo>
                  <a:lnTo>
                    <a:pt x="254" y="583"/>
                  </a:lnTo>
                  <a:lnTo>
                    <a:pt x="249" y="576"/>
                  </a:lnTo>
                  <a:lnTo>
                    <a:pt x="231" y="577"/>
                  </a:lnTo>
                  <a:lnTo>
                    <a:pt x="219" y="571"/>
                  </a:lnTo>
                  <a:lnTo>
                    <a:pt x="212" y="574"/>
                  </a:lnTo>
                  <a:lnTo>
                    <a:pt x="205" y="583"/>
                  </a:lnTo>
                  <a:lnTo>
                    <a:pt x="182" y="571"/>
                  </a:lnTo>
                  <a:lnTo>
                    <a:pt x="176" y="573"/>
                  </a:lnTo>
                  <a:lnTo>
                    <a:pt x="169" y="578"/>
                  </a:lnTo>
                  <a:lnTo>
                    <a:pt x="170" y="584"/>
                  </a:lnTo>
                  <a:lnTo>
                    <a:pt x="168" y="586"/>
                  </a:lnTo>
                  <a:lnTo>
                    <a:pt x="155" y="572"/>
                  </a:lnTo>
                  <a:lnTo>
                    <a:pt x="157" y="564"/>
                  </a:lnTo>
                  <a:lnTo>
                    <a:pt x="152" y="554"/>
                  </a:lnTo>
                  <a:lnTo>
                    <a:pt x="155" y="549"/>
                  </a:lnTo>
                  <a:lnTo>
                    <a:pt x="151" y="534"/>
                  </a:lnTo>
                  <a:lnTo>
                    <a:pt x="143" y="527"/>
                  </a:lnTo>
                  <a:lnTo>
                    <a:pt x="135" y="528"/>
                  </a:lnTo>
                  <a:lnTo>
                    <a:pt x="128" y="519"/>
                  </a:lnTo>
                  <a:lnTo>
                    <a:pt x="126" y="511"/>
                  </a:lnTo>
                  <a:lnTo>
                    <a:pt x="130" y="508"/>
                  </a:lnTo>
                  <a:lnTo>
                    <a:pt x="132" y="501"/>
                  </a:lnTo>
                  <a:lnTo>
                    <a:pt x="129" y="488"/>
                  </a:lnTo>
                  <a:lnTo>
                    <a:pt x="124" y="487"/>
                  </a:lnTo>
                  <a:lnTo>
                    <a:pt x="123" y="476"/>
                  </a:lnTo>
                  <a:lnTo>
                    <a:pt x="116" y="463"/>
                  </a:lnTo>
                  <a:lnTo>
                    <a:pt x="118" y="454"/>
                  </a:lnTo>
                  <a:lnTo>
                    <a:pt x="115" y="448"/>
                  </a:lnTo>
                  <a:lnTo>
                    <a:pt x="117" y="440"/>
                  </a:lnTo>
                  <a:lnTo>
                    <a:pt x="112" y="436"/>
                  </a:lnTo>
                  <a:lnTo>
                    <a:pt x="116" y="427"/>
                  </a:lnTo>
                  <a:lnTo>
                    <a:pt x="102" y="414"/>
                  </a:lnTo>
                  <a:lnTo>
                    <a:pt x="101" y="419"/>
                  </a:lnTo>
                  <a:lnTo>
                    <a:pt x="91" y="426"/>
                  </a:lnTo>
                  <a:lnTo>
                    <a:pt x="80" y="428"/>
                  </a:lnTo>
                  <a:lnTo>
                    <a:pt x="72" y="433"/>
                  </a:lnTo>
                  <a:lnTo>
                    <a:pt x="62" y="422"/>
                  </a:lnTo>
                  <a:lnTo>
                    <a:pt x="55" y="420"/>
                  </a:lnTo>
                  <a:lnTo>
                    <a:pt x="62" y="404"/>
                  </a:lnTo>
                  <a:lnTo>
                    <a:pt x="59" y="395"/>
                  </a:lnTo>
                  <a:lnTo>
                    <a:pt x="76" y="384"/>
                  </a:lnTo>
                  <a:lnTo>
                    <a:pt x="74" y="380"/>
                  </a:lnTo>
                  <a:lnTo>
                    <a:pt x="76" y="373"/>
                  </a:lnTo>
                  <a:lnTo>
                    <a:pt x="71" y="370"/>
                  </a:lnTo>
                  <a:lnTo>
                    <a:pt x="75" y="358"/>
                  </a:lnTo>
                  <a:lnTo>
                    <a:pt x="73" y="352"/>
                  </a:lnTo>
                  <a:lnTo>
                    <a:pt x="78" y="350"/>
                  </a:lnTo>
                  <a:lnTo>
                    <a:pt x="78" y="341"/>
                  </a:lnTo>
                  <a:lnTo>
                    <a:pt x="90" y="321"/>
                  </a:lnTo>
                  <a:lnTo>
                    <a:pt x="89" y="313"/>
                  </a:lnTo>
                  <a:lnTo>
                    <a:pt x="95" y="311"/>
                  </a:lnTo>
                  <a:lnTo>
                    <a:pt x="98" y="296"/>
                  </a:lnTo>
                  <a:lnTo>
                    <a:pt x="78" y="295"/>
                  </a:lnTo>
                  <a:lnTo>
                    <a:pt x="74" y="290"/>
                  </a:lnTo>
                  <a:lnTo>
                    <a:pt x="76" y="285"/>
                  </a:lnTo>
                  <a:lnTo>
                    <a:pt x="74" y="281"/>
                  </a:lnTo>
                  <a:lnTo>
                    <a:pt x="66" y="283"/>
                  </a:lnTo>
                  <a:lnTo>
                    <a:pt x="67" y="277"/>
                  </a:lnTo>
                  <a:lnTo>
                    <a:pt x="57" y="266"/>
                  </a:lnTo>
                  <a:lnTo>
                    <a:pt x="58" y="257"/>
                  </a:lnTo>
                  <a:lnTo>
                    <a:pt x="50" y="247"/>
                  </a:lnTo>
                  <a:lnTo>
                    <a:pt x="36" y="211"/>
                  </a:lnTo>
                  <a:lnTo>
                    <a:pt x="24" y="203"/>
                  </a:lnTo>
                  <a:lnTo>
                    <a:pt x="20" y="191"/>
                  </a:lnTo>
                  <a:lnTo>
                    <a:pt x="10" y="183"/>
                  </a:lnTo>
                  <a:lnTo>
                    <a:pt x="18" y="179"/>
                  </a:lnTo>
                  <a:lnTo>
                    <a:pt x="12" y="169"/>
                  </a:lnTo>
                  <a:lnTo>
                    <a:pt x="18" y="164"/>
                  </a:lnTo>
                  <a:lnTo>
                    <a:pt x="17" y="152"/>
                  </a:lnTo>
                  <a:lnTo>
                    <a:pt x="0" y="113"/>
                  </a:lnTo>
                  <a:lnTo>
                    <a:pt x="26" y="0"/>
                  </a:lnTo>
                  <a:lnTo>
                    <a:pt x="174" y="36"/>
                  </a:lnTo>
                  <a:lnTo>
                    <a:pt x="268" y="56"/>
                  </a:lnTo>
                  <a:lnTo>
                    <a:pt x="337" y="69"/>
                  </a:lnTo>
                  <a:lnTo>
                    <a:pt x="409" y="83"/>
                  </a:lnTo>
                  <a:lnTo>
                    <a:pt x="476" y="94"/>
                  </a:lnTo>
                  <a:lnTo>
                    <a:pt x="521" y="101"/>
                  </a:lnTo>
                  <a:lnTo>
                    <a:pt x="594" y="112"/>
                  </a:lnTo>
                  <a:lnTo>
                    <a:pt x="660" y="120"/>
                  </a:lnTo>
                  <a:lnTo>
                    <a:pt x="723" y="129"/>
                  </a:lnTo>
                  <a:lnTo>
                    <a:pt x="792" y="136"/>
                  </a:lnTo>
                  <a:lnTo>
                    <a:pt x="866" y="142"/>
                  </a:lnTo>
                  <a:lnTo>
                    <a:pt x="927" y="149"/>
                  </a:lnTo>
                  <a:lnTo>
                    <a:pt x="918" y="253"/>
                  </a:lnTo>
                  <a:lnTo>
                    <a:pt x="911" y="365"/>
                  </a:lnTo>
                  <a:lnTo>
                    <a:pt x="904" y="465"/>
                  </a:lnTo>
                  <a:lnTo>
                    <a:pt x="902" y="495"/>
                  </a:lnTo>
                  <a:lnTo>
                    <a:pt x="894" y="602"/>
                  </a:lnTo>
                  <a:lnTo>
                    <a:pt x="821" y="597"/>
                  </a:lnTo>
                  <a:close/>
                </a:path>
              </a:pathLst>
            </a:custGeom>
            <a:solidFill>
              <a:schemeClr val="bg1"/>
            </a:solidFill>
            <a:ln w="6350">
              <a:solidFill>
                <a:srgbClr val="95989C"/>
              </a:solidFill>
              <a:round/>
              <a:headEnd/>
              <a:tailEnd/>
            </a:ln>
          </p:spPr>
          <p:txBody>
            <a:bodyPr/>
            <a:lstStyle/>
            <a:p>
              <a:endParaRPr lang="en-US"/>
            </a:p>
          </p:txBody>
        </p:sp>
        <p:sp>
          <p:nvSpPr>
            <p:cNvPr id="188" name="Freeform 275"/>
            <p:cNvSpPr>
              <a:spLocks/>
            </p:cNvSpPr>
            <p:nvPr/>
          </p:nvSpPr>
          <p:spPr bwMode="gray">
            <a:xfrm>
              <a:off x="7085119" y="1950648"/>
              <a:ext cx="826249" cy="762173"/>
            </a:xfrm>
            <a:custGeom>
              <a:avLst/>
              <a:gdLst>
                <a:gd name="T0" fmla="*/ 2147483647 w 553"/>
                <a:gd name="T1" fmla="*/ 2147483647 h 488"/>
                <a:gd name="T2" fmla="*/ 2147483647 w 553"/>
                <a:gd name="T3" fmla="*/ 2147483647 h 488"/>
                <a:gd name="T4" fmla="*/ 2147483647 w 553"/>
                <a:gd name="T5" fmla="*/ 2147483647 h 488"/>
                <a:gd name="T6" fmla="*/ 2147483647 w 553"/>
                <a:gd name="T7" fmla="*/ 2147483647 h 488"/>
                <a:gd name="T8" fmla="*/ 2147483647 w 553"/>
                <a:gd name="T9" fmla="*/ 2147483647 h 488"/>
                <a:gd name="T10" fmla="*/ 2147483647 w 553"/>
                <a:gd name="T11" fmla="*/ 2147483647 h 488"/>
                <a:gd name="T12" fmla="*/ 2147483647 w 553"/>
                <a:gd name="T13" fmla="*/ 2147483647 h 488"/>
                <a:gd name="T14" fmla="*/ 2147483647 w 553"/>
                <a:gd name="T15" fmla="*/ 2147483647 h 488"/>
                <a:gd name="T16" fmla="*/ 2147483647 w 553"/>
                <a:gd name="T17" fmla="*/ 2147483647 h 488"/>
                <a:gd name="T18" fmla="*/ 2147483647 w 553"/>
                <a:gd name="T19" fmla="*/ 2147483647 h 488"/>
                <a:gd name="T20" fmla="*/ 2147483647 w 553"/>
                <a:gd name="T21" fmla="*/ 2147483647 h 488"/>
                <a:gd name="T22" fmla="*/ 2147483647 w 553"/>
                <a:gd name="T23" fmla="*/ 2147483647 h 488"/>
                <a:gd name="T24" fmla="*/ 2147483647 w 553"/>
                <a:gd name="T25" fmla="*/ 2147483647 h 488"/>
                <a:gd name="T26" fmla="*/ 2147483647 w 553"/>
                <a:gd name="T27" fmla="*/ 2147483647 h 488"/>
                <a:gd name="T28" fmla="*/ 2147483647 w 553"/>
                <a:gd name="T29" fmla="*/ 2147483647 h 488"/>
                <a:gd name="T30" fmla="*/ 2147483647 w 553"/>
                <a:gd name="T31" fmla="*/ 2147483647 h 488"/>
                <a:gd name="T32" fmla="*/ 2147483647 w 553"/>
                <a:gd name="T33" fmla="*/ 2147483647 h 488"/>
                <a:gd name="T34" fmla="*/ 2147483647 w 553"/>
                <a:gd name="T35" fmla="*/ 2147483647 h 488"/>
                <a:gd name="T36" fmla="*/ 2147483647 w 553"/>
                <a:gd name="T37" fmla="*/ 2147483647 h 488"/>
                <a:gd name="T38" fmla="*/ 2147483647 w 553"/>
                <a:gd name="T39" fmla="*/ 2147483647 h 488"/>
                <a:gd name="T40" fmla="*/ 2147483647 w 553"/>
                <a:gd name="T41" fmla="*/ 2147483647 h 488"/>
                <a:gd name="T42" fmla="*/ 2147483647 w 553"/>
                <a:gd name="T43" fmla="*/ 2147483647 h 488"/>
                <a:gd name="T44" fmla="*/ 2147483647 w 553"/>
                <a:gd name="T45" fmla="*/ 2147483647 h 488"/>
                <a:gd name="T46" fmla="*/ 2147483647 w 553"/>
                <a:gd name="T47" fmla="*/ 2147483647 h 488"/>
                <a:gd name="T48" fmla="*/ 2147483647 w 553"/>
                <a:gd name="T49" fmla="*/ 2147483647 h 488"/>
                <a:gd name="T50" fmla="*/ 2147483647 w 553"/>
                <a:gd name="T51" fmla="*/ 2147483647 h 488"/>
                <a:gd name="T52" fmla="*/ 2147483647 w 553"/>
                <a:gd name="T53" fmla="*/ 2147483647 h 488"/>
                <a:gd name="T54" fmla="*/ 2147483647 w 553"/>
                <a:gd name="T55" fmla="*/ 2147483647 h 488"/>
                <a:gd name="T56" fmla="*/ 2147483647 w 553"/>
                <a:gd name="T57" fmla="*/ 2147483647 h 488"/>
                <a:gd name="T58" fmla="*/ 2147483647 w 553"/>
                <a:gd name="T59" fmla="*/ 2147483647 h 488"/>
                <a:gd name="T60" fmla="*/ 2147483647 w 553"/>
                <a:gd name="T61" fmla="*/ 2147483647 h 488"/>
                <a:gd name="T62" fmla="*/ 2147483647 w 553"/>
                <a:gd name="T63" fmla="*/ 2147483647 h 488"/>
                <a:gd name="T64" fmla="*/ 2147483647 w 553"/>
                <a:gd name="T65" fmla="*/ 2147483647 h 488"/>
                <a:gd name="T66" fmla="*/ 2147483647 w 553"/>
                <a:gd name="T67" fmla="*/ 2147483647 h 488"/>
                <a:gd name="T68" fmla="*/ 2147483647 w 553"/>
                <a:gd name="T69" fmla="*/ 2147483647 h 488"/>
                <a:gd name="T70" fmla="*/ 2147483647 w 553"/>
                <a:gd name="T71" fmla="*/ 2147483647 h 488"/>
                <a:gd name="T72" fmla="*/ 2147483647 w 553"/>
                <a:gd name="T73" fmla="*/ 2147483647 h 488"/>
                <a:gd name="T74" fmla="*/ 2147483647 w 553"/>
                <a:gd name="T75" fmla="*/ 2147483647 h 488"/>
                <a:gd name="T76" fmla="*/ 2147483647 w 553"/>
                <a:gd name="T77" fmla="*/ 2147483647 h 488"/>
                <a:gd name="T78" fmla="*/ 2147483647 w 553"/>
                <a:gd name="T79" fmla="*/ 2147483647 h 488"/>
                <a:gd name="T80" fmla="*/ 2147483647 w 553"/>
                <a:gd name="T81" fmla="*/ 2147483647 h 488"/>
                <a:gd name="T82" fmla="*/ 2147483647 w 553"/>
                <a:gd name="T83" fmla="*/ 2147483647 h 48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53"/>
                <a:gd name="T127" fmla="*/ 0 h 488"/>
                <a:gd name="T128" fmla="*/ 553 w 553"/>
                <a:gd name="T129" fmla="*/ 488 h 48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53" h="488">
                  <a:moveTo>
                    <a:pt x="370" y="377"/>
                  </a:moveTo>
                  <a:lnTo>
                    <a:pt x="306" y="395"/>
                  </a:lnTo>
                  <a:lnTo>
                    <a:pt x="226" y="417"/>
                  </a:lnTo>
                  <a:lnTo>
                    <a:pt x="150" y="437"/>
                  </a:lnTo>
                  <a:lnTo>
                    <a:pt x="80" y="454"/>
                  </a:lnTo>
                  <a:lnTo>
                    <a:pt x="7" y="471"/>
                  </a:lnTo>
                  <a:lnTo>
                    <a:pt x="0" y="442"/>
                  </a:lnTo>
                  <a:lnTo>
                    <a:pt x="22" y="418"/>
                  </a:lnTo>
                  <a:lnTo>
                    <a:pt x="33" y="400"/>
                  </a:lnTo>
                  <a:lnTo>
                    <a:pt x="39" y="398"/>
                  </a:lnTo>
                  <a:lnTo>
                    <a:pt x="42" y="393"/>
                  </a:lnTo>
                  <a:lnTo>
                    <a:pt x="47" y="383"/>
                  </a:lnTo>
                  <a:lnTo>
                    <a:pt x="61" y="361"/>
                  </a:lnTo>
                  <a:lnTo>
                    <a:pt x="52" y="344"/>
                  </a:lnTo>
                  <a:lnTo>
                    <a:pt x="42" y="334"/>
                  </a:lnTo>
                  <a:lnTo>
                    <a:pt x="35" y="321"/>
                  </a:lnTo>
                  <a:lnTo>
                    <a:pt x="48" y="310"/>
                  </a:lnTo>
                  <a:lnTo>
                    <a:pt x="76" y="295"/>
                  </a:lnTo>
                  <a:lnTo>
                    <a:pt x="107" y="283"/>
                  </a:lnTo>
                  <a:lnTo>
                    <a:pt x="118" y="280"/>
                  </a:lnTo>
                  <a:lnTo>
                    <a:pt x="140" y="280"/>
                  </a:lnTo>
                  <a:lnTo>
                    <a:pt x="156" y="287"/>
                  </a:lnTo>
                  <a:lnTo>
                    <a:pt x="170" y="277"/>
                  </a:lnTo>
                  <a:lnTo>
                    <a:pt x="176" y="277"/>
                  </a:lnTo>
                  <a:lnTo>
                    <a:pt x="205" y="269"/>
                  </a:lnTo>
                  <a:lnTo>
                    <a:pt x="218" y="261"/>
                  </a:lnTo>
                  <a:lnTo>
                    <a:pt x="236" y="236"/>
                  </a:lnTo>
                  <a:lnTo>
                    <a:pt x="259" y="224"/>
                  </a:lnTo>
                  <a:lnTo>
                    <a:pt x="259" y="214"/>
                  </a:lnTo>
                  <a:lnTo>
                    <a:pt x="252" y="200"/>
                  </a:lnTo>
                  <a:lnTo>
                    <a:pt x="244" y="193"/>
                  </a:lnTo>
                  <a:lnTo>
                    <a:pt x="241" y="190"/>
                  </a:lnTo>
                  <a:lnTo>
                    <a:pt x="242" y="185"/>
                  </a:lnTo>
                  <a:lnTo>
                    <a:pt x="248" y="184"/>
                  </a:lnTo>
                  <a:lnTo>
                    <a:pt x="252" y="179"/>
                  </a:lnTo>
                  <a:lnTo>
                    <a:pt x="250" y="173"/>
                  </a:lnTo>
                  <a:lnTo>
                    <a:pt x="245" y="169"/>
                  </a:lnTo>
                  <a:lnTo>
                    <a:pt x="234" y="172"/>
                  </a:lnTo>
                  <a:lnTo>
                    <a:pt x="230" y="165"/>
                  </a:lnTo>
                  <a:lnTo>
                    <a:pt x="233" y="153"/>
                  </a:lnTo>
                  <a:lnTo>
                    <a:pt x="257" y="128"/>
                  </a:lnTo>
                  <a:lnTo>
                    <a:pt x="262" y="111"/>
                  </a:lnTo>
                  <a:lnTo>
                    <a:pt x="261" y="102"/>
                  </a:lnTo>
                  <a:lnTo>
                    <a:pt x="262" y="102"/>
                  </a:lnTo>
                  <a:lnTo>
                    <a:pt x="263" y="92"/>
                  </a:lnTo>
                  <a:lnTo>
                    <a:pt x="286" y="68"/>
                  </a:lnTo>
                  <a:lnTo>
                    <a:pt x="303" y="40"/>
                  </a:lnTo>
                  <a:lnTo>
                    <a:pt x="325" y="33"/>
                  </a:lnTo>
                  <a:lnTo>
                    <a:pt x="430" y="0"/>
                  </a:lnTo>
                  <a:lnTo>
                    <a:pt x="436" y="7"/>
                  </a:lnTo>
                  <a:lnTo>
                    <a:pt x="434" y="14"/>
                  </a:lnTo>
                  <a:lnTo>
                    <a:pt x="440" y="21"/>
                  </a:lnTo>
                  <a:lnTo>
                    <a:pt x="442" y="40"/>
                  </a:lnTo>
                  <a:lnTo>
                    <a:pt x="455" y="56"/>
                  </a:lnTo>
                  <a:lnTo>
                    <a:pt x="454" y="67"/>
                  </a:lnTo>
                  <a:lnTo>
                    <a:pt x="461" y="78"/>
                  </a:lnTo>
                  <a:lnTo>
                    <a:pt x="456" y="85"/>
                  </a:lnTo>
                  <a:lnTo>
                    <a:pt x="457" y="103"/>
                  </a:lnTo>
                  <a:lnTo>
                    <a:pt x="474" y="136"/>
                  </a:lnTo>
                  <a:lnTo>
                    <a:pt x="473" y="149"/>
                  </a:lnTo>
                  <a:lnTo>
                    <a:pt x="477" y="155"/>
                  </a:lnTo>
                  <a:lnTo>
                    <a:pt x="483" y="147"/>
                  </a:lnTo>
                  <a:lnTo>
                    <a:pt x="492" y="154"/>
                  </a:lnTo>
                  <a:lnTo>
                    <a:pt x="513" y="235"/>
                  </a:lnTo>
                  <a:lnTo>
                    <a:pt x="519" y="244"/>
                  </a:lnTo>
                  <a:lnTo>
                    <a:pt x="523" y="327"/>
                  </a:lnTo>
                  <a:lnTo>
                    <a:pt x="525" y="326"/>
                  </a:lnTo>
                  <a:lnTo>
                    <a:pt x="545" y="409"/>
                  </a:lnTo>
                  <a:lnTo>
                    <a:pt x="553" y="417"/>
                  </a:lnTo>
                  <a:lnTo>
                    <a:pt x="538" y="436"/>
                  </a:lnTo>
                  <a:lnTo>
                    <a:pt x="547" y="443"/>
                  </a:lnTo>
                  <a:lnTo>
                    <a:pt x="543" y="462"/>
                  </a:lnTo>
                  <a:lnTo>
                    <a:pt x="534" y="464"/>
                  </a:lnTo>
                  <a:lnTo>
                    <a:pt x="526" y="488"/>
                  </a:lnTo>
                  <a:lnTo>
                    <a:pt x="527" y="454"/>
                  </a:lnTo>
                  <a:lnTo>
                    <a:pt x="447" y="431"/>
                  </a:lnTo>
                  <a:lnTo>
                    <a:pt x="442" y="425"/>
                  </a:lnTo>
                  <a:lnTo>
                    <a:pt x="420" y="424"/>
                  </a:lnTo>
                  <a:lnTo>
                    <a:pt x="408" y="413"/>
                  </a:lnTo>
                  <a:lnTo>
                    <a:pt x="405" y="394"/>
                  </a:lnTo>
                  <a:lnTo>
                    <a:pt x="400" y="393"/>
                  </a:lnTo>
                  <a:lnTo>
                    <a:pt x="401" y="389"/>
                  </a:lnTo>
                  <a:lnTo>
                    <a:pt x="385" y="388"/>
                  </a:lnTo>
                  <a:lnTo>
                    <a:pt x="381" y="380"/>
                  </a:lnTo>
                  <a:lnTo>
                    <a:pt x="370" y="377"/>
                  </a:lnTo>
                  <a:close/>
                </a:path>
              </a:pathLst>
            </a:custGeom>
            <a:solidFill>
              <a:schemeClr val="bg1"/>
            </a:solidFill>
            <a:ln w="6350">
              <a:solidFill>
                <a:srgbClr val="969696"/>
              </a:solidFill>
              <a:round/>
              <a:headEnd/>
              <a:tailEnd/>
            </a:ln>
          </p:spPr>
          <p:txBody>
            <a:bodyPr/>
            <a:lstStyle/>
            <a:p>
              <a:endParaRPr lang="en-US"/>
            </a:p>
          </p:txBody>
        </p:sp>
        <p:sp>
          <p:nvSpPr>
            <p:cNvPr id="189" name="Freeform 276"/>
            <p:cNvSpPr>
              <a:spLocks/>
            </p:cNvSpPr>
            <p:nvPr/>
          </p:nvSpPr>
          <p:spPr bwMode="gray">
            <a:xfrm>
              <a:off x="4854398" y="1658587"/>
              <a:ext cx="868083" cy="1049549"/>
            </a:xfrm>
            <a:custGeom>
              <a:avLst/>
              <a:gdLst>
                <a:gd name="T0" fmla="*/ 2147483647 w 581"/>
                <a:gd name="T1" fmla="*/ 2147483647 h 672"/>
                <a:gd name="T2" fmla="*/ 2147483647 w 581"/>
                <a:gd name="T3" fmla="*/ 2147483647 h 672"/>
                <a:gd name="T4" fmla="*/ 2147483647 w 581"/>
                <a:gd name="T5" fmla="*/ 2147483647 h 672"/>
                <a:gd name="T6" fmla="*/ 2147483647 w 581"/>
                <a:gd name="T7" fmla="*/ 2147483647 h 672"/>
                <a:gd name="T8" fmla="*/ 2147483647 w 581"/>
                <a:gd name="T9" fmla="*/ 2147483647 h 672"/>
                <a:gd name="T10" fmla="*/ 2147483647 w 581"/>
                <a:gd name="T11" fmla="*/ 2147483647 h 672"/>
                <a:gd name="T12" fmla="*/ 2147483647 w 581"/>
                <a:gd name="T13" fmla="*/ 2147483647 h 672"/>
                <a:gd name="T14" fmla="*/ 2147483647 w 581"/>
                <a:gd name="T15" fmla="*/ 2147483647 h 672"/>
                <a:gd name="T16" fmla="*/ 2147483647 w 581"/>
                <a:gd name="T17" fmla="*/ 2147483647 h 672"/>
                <a:gd name="T18" fmla="*/ 2147483647 w 581"/>
                <a:gd name="T19" fmla="*/ 2147483647 h 672"/>
                <a:gd name="T20" fmla="*/ 2147483647 w 581"/>
                <a:gd name="T21" fmla="*/ 2147483647 h 672"/>
                <a:gd name="T22" fmla="*/ 2147483647 w 581"/>
                <a:gd name="T23" fmla="*/ 2147483647 h 672"/>
                <a:gd name="T24" fmla="*/ 2147483647 w 581"/>
                <a:gd name="T25" fmla="*/ 2147483647 h 672"/>
                <a:gd name="T26" fmla="*/ 2147483647 w 581"/>
                <a:gd name="T27" fmla="*/ 2147483647 h 672"/>
                <a:gd name="T28" fmla="*/ 2147483647 w 581"/>
                <a:gd name="T29" fmla="*/ 2147483647 h 672"/>
                <a:gd name="T30" fmla="*/ 2147483647 w 581"/>
                <a:gd name="T31" fmla="*/ 2147483647 h 672"/>
                <a:gd name="T32" fmla="*/ 2147483647 w 581"/>
                <a:gd name="T33" fmla="*/ 2147483647 h 672"/>
                <a:gd name="T34" fmla="*/ 2147483647 w 581"/>
                <a:gd name="T35" fmla="*/ 2147483647 h 672"/>
                <a:gd name="T36" fmla="*/ 2147483647 w 581"/>
                <a:gd name="T37" fmla="*/ 2147483647 h 672"/>
                <a:gd name="T38" fmla="*/ 2147483647 w 581"/>
                <a:gd name="T39" fmla="*/ 2147483647 h 672"/>
                <a:gd name="T40" fmla="*/ 2147483647 w 581"/>
                <a:gd name="T41" fmla="*/ 2147483647 h 672"/>
                <a:gd name="T42" fmla="*/ 2147483647 w 581"/>
                <a:gd name="T43" fmla="*/ 2147483647 h 672"/>
                <a:gd name="T44" fmla="*/ 2147483647 w 581"/>
                <a:gd name="T45" fmla="*/ 2147483647 h 672"/>
                <a:gd name="T46" fmla="*/ 2147483647 w 581"/>
                <a:gd name="T47" fmla="*/ 2147483647 h 672"/>
                <a:gd name="T48" fmla="*/ 2147483647 w 581"/>
                <a:gd name="T49" fmla="*/ 2147483647 h 672"/>
                <a:gd name="T50" fmla="*/ 2147483647 w 581"/>
                <a:gd name="T51" fmla="*/ 2147483647 h 672"/>
                <a:gd name="T52" fmla="*/ 2147483647 w 581"/>
                <a:gd name="T53" fmla="*/ 2147483647 h 672"/>
                <a:gd name="T54" fmla="*/ 2147483647 w 581"/>
                <a:gd name="T55" fmla="*/ 2147483647 h 672"/>
                <a:gd name="T56" fmla="*/ 2147483647 w 581"/>
                <a:gd name="T57" fmla="*/ 2147483647 h 672"/>
                <a:gd name="T58" fmla="*/ 2147483647 w 581"/>
                <a:gd name="T59" fmla="*/ 2147483647 h 672"/>
                <a:gd name="T60" fmla="*/ 2147483647 w 581"/>
                <a:gd name="T61" fmla="*/ 2147483647 h 672"/>
                <a:gd name="T62" fmla="*/ 2147483647 w 581"/>
                <a:gd name="T63" fmla="*/ 2147483647 h 672"/>
                <a:gd name="T64" fmla="*/ 2147483647 w 581"/>
                <a:gd name="T65" fmla="*/ 2147483647 h 672"/>
                <a:gd name="T66" fmla="*/ 2147483647 w 581"/>
                <a:gd name="T67" fmla="*/ 2147483647 h 672"/>
                <a:gd name="T68" fmla="*/ 2147483647 w 581"/>
                <a:gd name="T69" fmla="*/ 0 h 672"/>
                <a:gd name="T70" fmla="*/ 2147483647 w 581"/>
                <a:gd name="T71" fmla="*/ 2147483647 h 672"/>
                <a:gd name="T72" fmla="*/ 0 w 581"/>
                <a:gd name="T73" fmla="*/ 2147483647 h 672"/>
                <a:gd name="T74" fmla="*/ 2147483647 w 581"/>
                <a:gd name="T75" fmla="*/ 2147483647 h 672"/>
                <a:gd name="T76" fmla="*/ 2147483647 w 581"/>
                <a:gd name="T77" fmla="*/ 2147483647 h 672"/>
                <a:gd name="T78" fmla="*/ 2147483647 w 581"/>
                <a:gd name="T79" fmla="*/ 2147483647 h 672"/>
                <a:gd name="T80" fmla="*/ 2147483647 w 581"/>
                <a:gd name="T81" fmla="*/ 2147483647 h 672"/>
                <a:gd name="T82" fmla="*/ 2147483647 w 581"/>
                <a:gd name="T83" fmla="*/ 2147483647 h 672"/>
                <a:gd name="T84" fmla="*/ 2147483647 w 581"/>
                <a:gd name="T85" fmla="*/ 2147483647 h 672"/>
                <a:gd name="T86" fmla="*/ 2147483647 w 581"/>
                <a:gd name="T87" fmla="*/ 2147483647 h 672"/>
                <a:gd name="T88" fmla="*/ 2147483647 w 581"/>
                <a:gd name="T89" fmla="*/ 2147483647 h 672"/>
                <a:gd name="T90" fmla="*/ 2147483647 w 581"/>
                <a:gd name="T91" fmla="*/ 2147483647 h 672"/>
                <a:gd name="T92" fmla="*/ 2147483647 w 581"/>
                <a:gd name="T93" fmla="*/ 2147483647 h 672"/>
                <a:gd name="T94" fmla="*/ 2147483647 w 581"/>
                <a:gd name="T95" fmla="*/ 2147483647 h 67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1"/>
                <a:gd name="T145" fmla="*/ 0 h 672"/>
                <a:gd name="T146" fmla="*/ 581 w 581"/>
                <a:gd name="T147" fmla="*/ 672 h 67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1" h="672">
                  <a:moveTo>
                    <a:pt x="102" y="671"/>
                  </a:moveTo>
                  <a:lnTo>
                    <a:pt x="179" y="668"/>
                  </a:lnTo>
                  <a:lnTo>
                    <a:pt x="260" y="664"/>
                  </a:lnTo>
                  <a:lnTo>
                    <a:pt x="334" y="659"/>
                  </a:lnTo>
                  <a:lnTo>
                    <a:pt x="404" y="654"/>
                  </a:lnTo>
                  <a:lnTo>
                    <a:pt x="480" y="648"/>
                  </a:lnTo>
                  <a:lnTo>
                    <a:pt x="514" y="645"/>
                  </a:lnTo>
                  <a:lnTo>
                    <a:pt x="507" y="613"/>
                  </a:lnTo>
                  <a:lnTo>
                    <a:pt x="498" y="599"/>
                  </a:lnTo>
                  <a:lnTo>
                    <a:pt x="458" y="576"/>
                  </a:lnTo>
                  <a:lnTo>
                    <a:pt x="451" y="561"/>
                  </a:lnTo>
                  <a:lnTo>
                    <a:pt x="433" y="545"/>
                  </a:lnTo>
                  <a:lnTo>
                    <a:pt x="420" y="539"/>
                  </a:lnTo>
                  <a:lnTo>
                    <a:pt x="405" y="541"/>
                  </a:lnTo>
                  <a:lnTo>
                    <a:pt x="396" y="530"/>
                  </a:lnTo>
                  <a:lnTo>
                    <a:pt x="377" y="525"/>
                  </a:lnTo>
                  <a:lnTo>
                    <a:pt x="370" y="515"/>
                  </a:lnTo>
                  <a:lnTo>
                    <a:pt x="373" y="496"/>
                  </a:lnTo>
                  <a:lnTo>
                    <a:pt x="368" y="479"/>
                  </a:lnTo>
                  <a:lnTo>
                    <a:pt x="372" y="474"/>
                  </a:lnTo>
                  <a:lnTo>
                    <a:pt x="370" y="454"/>
                  </a:lnTo>
                  <a:lnTo>
                    <a:pt x="376" y="438"/>
                  </a:lnTo>
                  <a:lnTo>
                    <a:pt x="368" y="424"/>
                  </a:lnTo>
                  <a:lnTo>
                    <a:pt x="356" y="422"/>
                  </a:lnTo>
                  <a:lnTo>
                    <a:pt x="355" y="407"/>
                  </a:lnTo>
                  <a:lnTo>
                    <a:pt x="363" y="400"/>
                  </a:lnTo>
                  <a:lnTo>
                    <a:pt x="369" y="383"/>
                  </a:lnTo>
                  <a:lnTo>
                    <a:pt x="395" y="368"/>
                  </a:lnTo>
                  <a:lnTo>
                    <a:pt x="400" y="361"/>
                  </a:lnTo>
                  <a:lnTo>
                    <a:pt x="395" y="296"/>
                  </a:lnTo>
                  <a:lnTo>
                    <a:pt x="401" y="296"/>
                  </a:lnTo>
                  <a:lnTo>
                    <a:pt x="404" y="286"/>
                  </a:lnTo>
                  <a:lnTo>
                    <a:pt x="412" y="292"/>
                  </a:lnTo>
                  <a:lnTo>
                    <a:pt x="421" y="280"/>
                  </a:lnTo>
                  <a:lnTo>
                    <a:pt x="470" y="227"/>
                  </a:lnTo>
                  <a:lnTo>
                    <a:pt x="526" y="174"/>
                  </a:lnTo>
                  <a:lnTo>
                    <a:pt x="552" y="161"/>
                  </a:lnTo>
                  <a:lnTo>
                    <a:pt x="581" y="129"/>
                  </a:lnTo>
                  <a:lnTo>
                    <a:pt x="574" y="130"/>
                  </a:lnTo>
                  <a:lnTo>
                    <a:pt x="553" y="123"/>
                  </a:lnTo>
                  <a:lnTo>
                    <a:pt x="518" y="125"/>
                  </a:lnTo>
                  <a:lnTo>
                    <a:pt x="493" y="119"/>
                  </a:lnTo>
                  <a:lnTo>
                    <a:pt x="479" y="121"/>
                  </a:lnTo>
                  <a:lnTo>
                    <a:pt x="463" y="132"/>
                  </a:lnTo>
                  <a:lnTo>
                    <a:pt x="453" y="135"/>
                  </a:lnTo>
                  <a:lnTo>
                    <a:pt x="436" y="127"/>
                  </a:lnTo>
                  <a:lnTo>
                    <a:pt x="423" y="115"/>
                  </a:lnTo>
                  <a:lnTo>
                    <a:pt x="406" y="112"/>
                  </a:lnTo>
                  <a:lnTo>
                    <a:pt x="396" y="104"/>
                  </a:lnTo>
                  <a:lnTo>
                    <a:pt x="383" y="101"/>
                  </a:lnTo>
                  <a:lnTo>
                    <a:pt x="375" y="98"/>
                  </a:lnTo>
                  <a:lnTo>
                    <a:pt x="368" y="89"/>
                  </a:lnTo>
                  <a:lnTo>
                    <a:pt x="353" y="82"/>
                  </a:lnTo>
                  <a:lnTo>
                    <a:pt x="340" y="78"/>
                  </a:lnTo>
                  <a:lnTo>
                    <a:pt x="303" y="77"/>
                  </a:lnTo>
                  <a:lnTo>
                    <a:pt x="293" y="86"/>
                  </a:lnTo>
                  <a:lnTo>
                    <a:pt x="278" y="88"/>
                  </a:lnTo>
                  <a:lnTo>
                    <a:pt x="268" y="84"/>
                  </a:lnTo>
                  <a:lnTo>
                    <a:pt x="268" y="82"/>
                  </a:lnTo>
                  <a:lnTo>
                    <a:pt x="265" y="80"/>
                  </a:lnTo>
                  <a:lnTo>
                    <a:pt x="247" y="75"/>
                  </a:lnTo>
                  <a:lnTo>
                    <a:pt x="240" y="72"/>
                  </a:lnTo>
                  <a:lnTo>
                    <a:pt x="226" y="75"/>
                  </a:lnTo>
                  <a:lnTo>
                    <a:pt x="220" y="75"/>
                  </a:lnTo>
                  <a:lnTo>
                    <a:pt x="218" y="73"/>
                  </a:lnTo>
                  <a:lnTo>
                    <a:pt x="206" y="75"/>
                  </a:lnTo>
                  <a:lnTo>
                    <a:pt x="193" y="47"/>
                  </a:lnTo>
                  <a:lnTo>
                    <a:pt x="191" y="45"/>
                  </a:lnTo>
                  <a:lnTo>
                    <a:pt x="172" y="1"/>
                  </a:lnTo>
                  <a:lnTo>
                    <a:pt x="161" y="0"/>
                  </a:lnTo>
                  <a:lnTo>
                    <a:pt x="156" y="0"/>
                  </a:lnTo>
                  <a:lnTo>
                    <a:pt x="158" y="49"/>
                  </a:lnTo>
                  <a:lnTo>
                    <a:pt x="75" y="52"/>
                  </a:lnTo>
                  <a:lnTo>
                    <a:pt x="0" y="54"/>
                  </a:lnTo>
                  <a:lnTo>
                    <a:pt x="10" y="88"/>
                  </a:lnTo>
                  <a:lnTo>
                    <a:pt x="6" y="101"/>
                  </a:lnTo>
                  <a:lnTo>
                    <a:pt x="8" y="145"/>
                  </a:lnTo>
                  <a:lnTo>
                    <a:pt x="32" y="209"/>
                  </a:lnTo>
                  <a:lnTo>
                    <a:pt x="35" y="273"/>
                  </a:lnTo>
                  <a:lnTo>
                    <a:pt x="37" y="284"/>
                  </a:lnTo>
                  <a:lnTo>
                    <a:pt x="40" y="285"/>
                  </a:lnTo>
                  <a:lnTo>
                    <a:pt x="38" y="316"/>
                  </a:lnTo>
                  <a:lnTo>
                    <a:pt x="45" y="339"/>
                  </a:lnTo>
                  <a:lnTo>
                    <a:pt x="55" y="353"/>
                  </a:lnTo>
                  <a:lnTo>
                    <a:pt x="58" y="370"/>
                  </a:lnTo>
                  <a:lnTo>
                    <a:pt x="59" y="395"/>
                  </a:lnTo>
                  <a:lnTo>
                    <a:pt x="57" y="407"/>
                  </a:lnTo>
                  <a:lnTo>
                    <a:pt x="58" y="407"/>
                  </a:lnTo>
                  <a:lnTo>
                    <a:pt x="52" y="418"/>
                  </a:lnTo>
                  <a:lnTo>
                    <a:pt x="38" y="429"/>
                  </a:lnTo>
                  <a:lnTo>
                    <a:pt x="36" y="436"/>
                  </a:lnTo>
                  <a:lnTo>
                    <a:pt x="50" y="456"/>
                  </a:lnTo>
                  <a:lnTo>
                    <a:pt x="62" y="460"/>
                  </a:lnTo>
                  <a:lnTo>
                    <a:pt x="70" y="468"/>
                  </a:lnTo>
                  <a:lnTo>
                    <a:pt x="73" y="559"/>
                  </a:lnTo>
                  <a:lnTo>
                    <a:pt x="76" y="672"/>
                  </a:lnTo>
                  <a:lnTo>
                    <a:pt x="102" y="671"/>
                  </a:lnTo>
                  <a:close/>
                </a:path>
              </a:pathLst>
            </a:custGeom>
            <a:solidFill>
              <a:schemeClr val="bg1"/>
            </a:solidFill>
            <a:ln w="6350">
              <a:solidFill>
                <a:srgbClr val="95989C"/>
              </a:solidFill>
              <a:round/>
              <a:headEnd/>
              <a:tailEnd/>
            </a:ln>
          </p:spPr>
          <p:txBody>
            <a:bodyPr/>
            <a:lstStyle/>
            <a:p>
              <a:endParaRPr lang="en-US"/>
            </a:p>
          </p:txBody>
        </p:sp>
        <p:sp>
          <p:nvSpPr>
            <p:cNvPr id="190" name="Freeform 277"/>
            <p:cNvSpPr>
              <a:spLocks/>
            </p:cNvSpPr>
            <p:nvPr/>
          </p:nvSpPr>
          <p:spPr bwMode="gray">
            <a:xfrm>
              <a:off x="3995279" y="2784666"/>
              <a:ext cx="1131049" cy="543516"/>
            </a:xfrm>
            <a:custGeom>
              <a:avLst/>
              <a:gdLst>
                <a:gd name="T0" fmla="*/ 2147483647 w 757"/>
                <a:gd name="T1" fmla="*/ 2147483647 h 348"/>
                <a:gd name="T2" fmla="*/ 2147483647 w 757"/>
                <a:gd name="T3" fmla="*/ 2147483647 h 348"/>
                <a:gd name="T4" fmla="*/ 2147483647 w 757"/>
                <a:gd name="T5" fmla="*/ 2147483647 h 348"/>
                <a:gd name="T6" fmla="*/ 2147483647 w 757"/>
                <a:gd name="T7" fmla="*/ 2147483647 h 348"/>
                <a:gd name="T8" fmla="*/ 2147483647 w 757"/>
                <a:gd name="T9" fmla="*/ 2147483647 h 348"/>
                <a:gd name="T10" fmla="*/ 2147483647 w 757"/>
                <a:gd name="T11" fmla="*/ 2147483647 h 348"/>
                <a:gd name="T12" fmla="*/ 2147483647 w 757"/>
                <a:gd name="T13" fmla="*/ 0 h 348"/>
                <a:gd name="T14" fmla="*/ 2147483647 w 757"/>
                <a:gd name="T15" fmla="*/ 2147483647 h 348"/>
                <a:gd name="T16" fmla="*/ 0 w 757"/>
                <a:gd name="T17" fmla="*/ 2147483647 h 348"/>
                <a:gd name="T18" fmla="*/ 2147483647 w 757"/>
                <a:gd name="T19" fmla="*/ 2147483647 h 348"/>
                <a:gd name="T20" fmla="*/ 2147483647 w 757"/>
                <a:gd name="T21" fmla="*/ 2147483647 h 348"/>
                <a:gd name="T22" fmla="*/ 2147483647 w 757"/>
                <a:gd name="T23" fmla="*/ 2147483647 h 348"/>
                <a:gd name="T24" fmla="*/ 2147483647 w 757"/>
                <a:gd name="T25" fmla="*/ 2147483647 h 348"/>
                <a:gd name="T26" fmla="*/ 2147483647 w 757"/>
                <a:gd name="T27" fmla="*/ 2147483647 h 348"/>
                <a:gd name="T28" fmla="*/ 2147483647 w 757"/>
                <a:gd name="T29" fmla="*/ 2147483647 h 348"/>
                <a:gd name="T30" fmla="*/ 2147483647 w 757"/>
                <a:gd name="T31" fmla="*/ 2147483647 h 348"/>
                <a:gd name="T32" fmla="*/ 2147483647 w 757"/>
                <a:gd name="T33" fmla="*/ 2147483647 h 348"/>
                <a:gd name="T34" fmla="*/ 2147483647 w 757"/>
                <a:gd name="T35" fmla="*/ 2147483647 h 348"/>
                <a:gd name="T36" fmla="*/ 2147483647 w 757"/>
                <a:gd name="T37" fmla="*/ 2147483647 h 348"/>
                <a:gd name="T38" fmla="*/ 2147483647 w 757"/>
                <a:gd name="T39" fmla="*/ 2147483647 h 348"/>
                <a:gd name="T40" fmla="*/ 2147483647 w 757"/>
                <a:gd name="T41" fmla="*/ 2147483647 h 348"/>
                <a:gd name="T42" fmla="*/ 2147483647 w 757"/>
                <a:gd name="T43" fmla="*/ 2147483647 h 348"/>
                <a:gd name="T44" fmla="*/ 2147483647 w 757"/>
                <a:gd name="T45" fmla="*/ 2147483647 h 348"/>
                <a:gd name="T46" fmla="*/ 2147483647 w 757"/>
                <a:gd name="T47" fmla="*/ 2147483647 h 348"/>
                <a:gd name="T48" fmla="*/ 2147483647 w 757"/>
                <a:gd name="T49" fmla="*/ 2147483647 h 348"/>
                <a:gd name="T50" fmla="*/ 2147483647 w 757"/>
                <a:gd name="T51" fmla="*/ 2147483647 h 348"/>
                <a:gd name="T52" fmla="*/ 2147483647 w 757"/>
                <a:gd name="T53" fmla="*/ 2147483647 h 348"/>
                <a:gd name="T54" fmla="*/ 2147483647 w 757"/>
                <a:gd name="T55" fmla="*/ 2147483647 h 348"/>
                <a:gd name="T56" fmla="*/ 2147483647 w 757"/>
                <a:gd name="T57" fmla="*/ 2147483647 h 348"/>
                <a:gd name="T58" fmla="*/ 2147483647 w 757"/>
                <a:gd name="T59" fmla="*/ 2147483647 h 348"/>
                <a:gd name="T60" fmla="*/ 2147483647 w 757"/>
                <a:gd name="T61" fmla="*/ 2147483647 h 348"/>
                <a:gd name="T62" fmla="*/ 2147483647 w 757"/>
                <a:gd name="T63" fmla="*/ 2147483647 h 348"/>
                <a:gd name="T64" fmla="*/ 2147483647 w 757"/>
                <a:gd name="T65" fmla="*/ 2147483647 h 348"/>
                <a:gd name="T66" fmla="*/ 2147483647 w 757"/>
                <a:gd name="T67" fmla="*/ 2147483647 h 348"/>
                <a:gd name="T68" fmla="*/ 2147483647 w 757"/>
                <a:gd name="T69" fmla="*/ 2147483647 h 348"/>
                <a:gd name="T70" fmla="*/ 2147483647 w 757"/>
                <a:gd name="T71" fmla="*/ 2147483647 h 348"/>
                <a:gd name="T72" fmla="*/ 2147483647 w 757"/>
                <a:gd name="T73" fmla="*/ 2147483647 h 348"/>
                <a:gd name="T74" fmla="*/ 2147483647 w 757"/>
                <a:gd name="T75" fmla="*/ 2147483647 h 348"/>
                <a:gd name="T76" fmla="*/ 2147483647 w 757"/>
                <a:gd name="T77" fmla="*/ 2147483647 h 348"/>
                <a:gd name="T78" fmla="*/ 2147483647 w 757"/>
                <a:gd name="T79" fmla="*/ 2147483647 h 348"/>
                <a:gd name="T80" fmla="*/ 2147483647 w 757"/>
                <a:gd name="T81" fmla="*/ 2147483647 h 348"/>
                <a:gd name="T82" fmla="*/ 2147483647 w 757"/>
                <a:gd name="T83" fmla="*/ 2147483647 h 348"/>
                <a:gd name="T84" fmla="*/ 2147483647 w 757"/>
                <a:gd name="T85" fmla="*/ 2147483647 h 348"/>
                <a:gd name="T86" fmla="*/ 2147483647 w 757"/>
                <a:gd name="T87" fmla="*/ 2147483647 h 348"/>
                <a:gd name="T88" fmla="*/ 2147483647 w 757"/>
                <a:gd name="T89" fmla="*/ 2147483647 h 348"/>
                <a:gd name="T90" fmla="*/ 2147483647 w 757"/>
                <a:gd name="T91" fmla="*/ 2147483647 h 348"/>
                <a:gd name="T92" fmla="*/ 2147483647 w 757"/>
                <a:gd name="T93" fmla="*/ 2147483647 h 348"/>
                <a:gd name="T94" fmla="*/ 2147483647 w 757"/>
                <a:gd name="T95" fmla="*/ 2147483647 h 348"/>
                <a:gd name="T96" fmla="*/ 2147483647 w 757"/>
                <a:gd name="T97" fmla="*/ 2147483647 h 348"/>
                <a:gd name="T98" fmla="*/ 2147483647 w 757"/>
                <a:gd name="T99" fmla="*/ 2147483647 h 348"/>
                <a:gd name="T100" fmla="*/ 2147483647 w 757"/>
                <a:gd name="T101" fmla="*/ 2147483647 h 348"/>
                <a:gd name="T102" fmla="*/ 2147483647 w 757"/>
                <a:gd name="T103" fmla="*/ 2147483647 h 348"/>
                <a:gd name="T104" fmla="*/ 2147483647 w 757"/>
                <a:gd name="T105" fmla="*/ 2147483647 h 348"/>
                <a:gd name="T106" fmla="*/ 2147483647 w 757"/>
                <a:gd name="T107" fmla="*/ 2147483647 h 348"/>
                <a:gd name="T108" fmla="*/ 2147483647 w 757"/>
                <a:gd name="T109" fmla="*/ 2147483647 h 348"/>
                <a:gd name="T110" fmla="*/ 2147483647 w 757"/>
                <a:gd name="T111" fmla="*/ 2147483647 h 348"/>
                <a:gd name="T112" fmla="*/ 2147483647 w 757"/>
                <a:gd name="T113" fmla="*/ 2147483647 h 348"/>
                <a:gd name="T114" fmla="*/ 2147483647 w 757"/>
                <a:gd name="T115" fmla="*/ 2147483647 h 348"/>
                <a:gd name="T116" fmla="*/ 2147483647 w 757"/>
                <a:gd name="T117" fmla="*/ 2147483647 h 348"/>
                <a:gd name="T118" fmla="*/ 2147483647 w 757"/>
                <a:gd name="T119" fmla="*/ 2147483647 h 34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57"/>
                <a:gd name="T181" fmla="*/ 0 h 348"/>
                <a:gd name="T182" fmla="*/ 757 w 757"/>
                <a:gd name="T183" fmla="*/ 348 h 34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57" h="348">
                  <a:moveTo>
                    <a:pt x="449" y="12"/>
                  </a:moveTo>
                  <a:lnTo>
                    <a:pt x="371" y="12"/>
                  </a:lnTo>
                  <a:lnTo>
                    <a:pt x="301" y="11"/>
                  </a:lnTo>
                  <a:lnTo>
                    <a:pt x="226" y="9"/>
                  </a:lnTo>
                  <a:lnTo>
                    <a:pt x="144" y="6"/>
                  </a:lnTo>
                  <a:lnTo>
                    <a:pt x="67" y="3"/>
                  </a:lnTo>
                  <a:lnTo>
                    <a:pt x="13" y="0"/>
                  </a:lnTo>
                  <a:lnTo>
                    <a:pt x="7" y="113"/>
                  </a:lnTo>
                  <a:lnTo>
                    <a:pt x="0" y="228"/>
                  </a:lnTo>
                  <a:lnTo>
                    <a:pt x="89" y="233"/>
                  </a:lnTo>
                  <a:lnTo>
                    <a:pt x="175" y="236"/>
                  </a:lnTo>
                  <a:lnTo>
                    <a:pt x="172" y="346"/>
                  </a:lnTo>
                  <a:lnTo>
                    <a:pt x="253" y="347"/>
                  </a:lnTo>
                  <a:lnTo>
                    <a:pt x="339" y="348"/>
                  </a:lnTo>
                  <a:lnTo>
                    <a:pt x="417" y="348"/>
                  </a:lnTo>
                  <a:lnTo>
                    <a:pt x="491" y="348"/>
                  </a:lnTo>
                  <a:lnTo>
                    <a:pt x="572" y="346"/>
                  </a:lnTo>
                  <a:lnTo>
                    <a:pt x="658" y="343"/>
                  </a:lnTo>
                  <a:lnTo>
                    <a:pt x="739" y="341"/>
                  </a:lnTo>
                  <a:lnTo>
                    <a:pt x="756" y="340"/>
                  </a:lnTo>
                  <a:lnTo>
                    <a:pt x="757" y="331"/>
                  </a:lnTo>
                  <a:lnTo>
                    <a:pt x="750" y="322"/>
                  </a:lnTo>
                  <a:lnTo>
                    <a:pt x="750" y="317"/>
                  </a:lnTo>
                  <a:lnTo>
                    <a:pt x="734" y="310"/>
                  </a:lnTo>
                  <a:lnTo>
                    <a:pt x="730" y="287"/>
                  </a:lnTo>
                  <a:lnTo>
                    <a:pt x="723" y="284"/>
                  </a:lnTo>
                  <a:lnTo>
                    <a:pt x="723" y="278"/>
                  </a:lnTo>
                  <a:lnTo>
                    <a:pt x="721" y="271"/>
                  </a:lnTo>
                  <a:lnTo>
                    <a:pt x="712" y="263"/>
                  </a:lnTo>
                  <a:lnTo>
                    <a:pt x="717" y="246"/>
                  </a:lnTo>
                  <a:lnTo>
                    <a:pt x="711" y="227"/>
                  </a:lnTo>
                  <a:lnTo>
                    <a:pt x="712" y="213"/>
                  </a:lnTo>
                  <a:lnTo>
                    <a:pt x="706" y="210"/>
                  </a:lnTo>
                  <a:lnTo>
                    <a:pt x="709" y="198"/>
                  </a:lnTo>
                  <a:lnTo>
                    <a:pt x="702" y="195"/>
                  </a:lnTo>
                  <a:lnTo>
                    <a:pt x="705" y="182"/>
                  </a:lnTo>
                  <a:lnTo>
                    <a:pt x="698" y="179"/>
                  </a:lnTo>
                  <a:lnTo>
                    <a:pt x="698" y="171"/>
                  </a:lnTo>
                  <a:lnTo>
                    <a:pt x="690" y="173"/>
                  </a:lnTo>
                  <a:lnTo>
                    <a:pt x="688" y="156"/>
                  </a:lnTo>
                  <a:lnTo>
                    <a:pt x="691" y="143"/>
                  </a:lnTo>
                  <a:lnTo>
                    <a:pt x="683" y="132"/>
                  </a:lnTo>
                  <a:lnTo>
                    <a:pt x="683" y="123"/>
                  </a:lnTo>
                  <a:lnTo>
                    <a:pt x="674" y="117"/>
                  </a:lnTo>
                  <a:lnTo>
                    <a:pt x="673" y="108"/>
                  </a:lnTo>
                  <a:lnTo>
                    <a:pt x="665" y="101"/>
                  </a:lnTo>
                  <a:lnTo>
                    <a:pt x="666" y="90"/>
                  </a:lnTo>
                  <a:lnTo>
                    <a:pt x="659" y="80"/>
                  </a:lnTo>
                  <a:lnTo>
                    <a:pt x="659" y="66"/>
                  </a:lnTo>
                  <a:lnTo>
                    <a:pt x="653" y="65"/>
                  </a:lnTo>
                  <a:lnTo>
                    <a:pt x="640" y="63"/>
                  </a:lnTo>
                  <a:lnTo>
                    <a:pt x="633" y="47"/>
                  </a:lnTo>
                  <a:lnTo>
                    <a:pt x="597" y="35"/>
                  </a:lnTo>
                  <a:lnTo>
                    <a:pt x="586" y="25"/>
                  </a:lnTo>
                  <a:lnTo>
                    <a:pt x="535" y="27"/>
                  </a:lnTo>
                  <a:lnTo>
                    <a:pt x="529" y="36"/>
                  </a:lnTo>
                  <a:lnTo>
                    <a:pt x="522" y="36"/>
                  </a:lnTo>
                  <a:lnTo>
                    <a:pt x="490" y="22"/>
                  </a:lnTo>
                  <a:lnTo>
                    <a:pt x="481" y="12"/>
                  </a:lnTo>
                  <a:lnTo>
                    <a:pt x="449" y="12"/>
                  </a:lnTo>
                  <a:close/>
                </a:path>
              </a:pathLst>
            </a:custGeom>
            <a:solidFill>
              <a:schemeClr val="bg1"/>
            </a:solidFill>
            <a:ln w="6350">
              <a:solidFill>
                <a:srgbClr val="95989C"/>
              </a:solidFill>
              <a:round/>
              <a:headEnd/>
              <a:tailEnd/>
            </a:ln>
          </p:spPr>
          <p:txBody>
            <a:bodyPr/>
            <a:lstStyle/>
            <a:p>
              <a:endParaRPr lang="en-US"/>
            </a:p>
          </p:txBody>
        </p:sp>
        <p:sp>
          <p:nvSpPr>
            <p:cNvPr id="191" name="Freeform 278"/>
            <p:cNvSpPr>
              <a:spLocks/>
            </p:cNvSpPr>
            <p:nvPr/>
          </p:nvSpPr>
          <p:spPr bwMode="gray">
            <a:xfrm>
              <a:off x="5075528" y="3181371"/>
              <a:ext cx="944283" cy="791848"/>
            </a:xfrm>
            <a:custGeom>
              <a:avLst/>
              <a:gdLst>
                <a:gd name="T0" fmla="*/ 2147483647 w 632"/>
                <a:gd name="T1" fmla="*/ 2147483647 h 507"/>
                <a:gd name="T2" fmla="*/ 2147483647 w 632"/>
                <a:gd name="T3" fmla="*/ 2147483647 h 507"/>
                <a:gd name="T4" fmla="*/ 0 w 632"/>
                <a:gd name="T5" fmla="*/ 2147483647 h 507"/>
                <a:gd name="T6" fmla="*/ 2147483647 w 632"/>
                <a:gd name="T7" fmla="*/ 2147483647 h 507"/>
                <a:gd name="T8" fmla="*/ 2147483647 w 632"/>
                <a:gd name="T9" fmla="*/ 2147483647 h 507"/>
                <a:gd name="T10" fmla="*/ 2147483647 w 632"/>
                <a:gd name="T11" fmla="*/ 2147483647 h 507"/>
                <a:gd name="T12" fmla="*/ 2147483647 w 632"/>
                <a:gd name="T13" fmla="*/ 2147483647 h 507"/>
                <a:gd name="T14" fmla="*/ 2147483647 w 632"/>
                <a:gd name="T15" fmla="*/ 2147483647 h 507"/>
                <a:gd name="T16" fmla="*/ 2147483647 w 632"/>
                <a:gd name="T17" fmla="*/ 2147483647 h 507"/>
                <a:gd name="T18" fmla="*/ 2147483647 w 632"/>
                <a:gd name="T19" fmla="*/ 2147483647 h 507"/>
                <a:gd name="T20" fmla="*/ 2147483647 w 632"/>
                <a:gd name="T21" fmla="*/ 2147483647 h 507"/>
                <a:gd name="T22" fmla="*/ 2147483647 w 632"/>
                <a:gd name="T23" fmla="*/ 2147483647 h 507"/>
                <a:gd name="T24" fmla="*/ 2147483647 w 632"/>
                <a:gd name="T25" fmla="*/ 2147483647 h 507"/>
                <a:gd name="T26" fmla="*/ 2147483647 w 632"/>
                <a:gd name="T27" fmla="*/ 2147483647 h 507"/>
                <a:gd name="T28" fmla="*/ 2147483647 w 632"/>
                <a:gd name="T29" fmla="*/ 2147483647 h 507"/>
                <a:gd name="T30" fmla="*/ 2147483647 w 632"/>
                <a:gd name="T31" fmla="*/ 2147483647 h 507"/>
                <a:gd name="T32" fmla="*/ 2147483647 w 632"/>
                <a:gd name="T33" fmla="*/ 2147483647 h 507"/>
                <a:gd name="T34" fmla="*/ 2147483647 w 632"/>
                <a:gd name="T35" fmla="*/ 2147483647 h 507"/>
                <a:gd name="T36" fmla="*/ 2147483647 w 632"/>
                <a:gd name="T37" fmla="*/ 2147483647 h 507"/>
                <a:gd name="T38" fmla="*/ 2147483647 w 632"/>
                <a:gd name="T39" fmla="*/ 2147483647 h 507"/>
                <a:gd name="T40" fmla="*/ 2147483647 w 632"/>
                <a:gd name="T41" fmla="*/ 2147483647 h 507"/>
                <a:gd name="T42" fmla="*/ 2147483647 w 632"/>
                <a:gd name="T43" fmla="*/ 2147483647 h 507"/>
                <a:gd name="T44" fmla="*/ 2147483647 w 632"/>
                <a:gd name="T45" fmla="*/ 2147483647 h 507"/>
                <a:gd name="T46" fmla="*/ 2147483647 w 632"/>
                <a:gd name="T47" fmla="*/ 2147483647 h 507"/>
                <a:gd name="T48" fmla="*/ 2147483647 w 632"/>
                <a:gd name="T49" fmla="*/ 2147483647 h 507"/>
                <a:gd name="T50" fmla="*/ 2147483647 w 632"/>
                <a:gd name="T51" fmla="*/ 2147483647 h 507"/>
                <a:gd name="T52" fmla="*/ 2147483647 w 632"/>
                <a:gd name="T53" fmla="*/ 2147483647 h 507"/>
                <a:gd name="T54" fmla="*/ 2147483647 w 632"/>
                <a:gd name="T55" fmla="*/ 2147483647 h 507"/>
                <a:gd name="T56" fmla="*/ 2147483647 w 632"/>
                <a:gd name="T57" fmla="*/ 2147483647 h 507"/>
                <a:gd name="T58" fmla="*/ 2147483647 w 632"/>
                <a:gd name="T59" fmla="*/ 2147483647 h 507"/>
                <a:gd name="T60" fmla="*/ 2147483647 w 632"/>
                <a:gd name="T61" fmla="*/ 2147483647 h 507"/>
                <a:gd name="T62" fmla="*/ 2147483647 w 632"/>
                <a:gd name="T63" fmla="*/ 2147483647 h 507"/>
                <a:gd name="T64" fmla="*/ 2147483647 w 632"/>
                <a:gd name="T65" fmla="*/ 2147483647 h 507"/>
                <a:gd name="T66" fmla="*/ 2147483647 w 632"/>
                <a:gd name="T67" fmla="*/ 2147483647 h 507"/>
                <a:gd name="T68" fmla="*/ 2147483647 w 632"/>
                <a:gd name="T69" fmla="*/ 2147483647 h 507"/>
                <a:gd name="T70" fmla="*/ 2147483647 w 632"/>
                <a:gd name="T71" fmla="*/ 2147483647 h 507"/>
                <a:gd name="T72" fmla="*/ 2147483647 w 632"/>
                <a:gd name="T73" fmla="*/ 2147483647 h 507"/>
                <a:gd name="T74" fmla="*/ 2147483647 w 632"/>
                <a:gd name="T75" fmla="*/ 2147483647 h 507"/>
                <a:gd name="T76" fmla="*/ 2147483647 w 632"/>
                <a:gd name="T77" fmla="*/ 0 h 50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32"/>
                <a:gd name="T118" fmla="*/ 0 h 507"/>
                <a:gd name="T119" fmla="*/ 632 w 632"/>
                <a:gd name="T120" fmla="*/ 507 h 50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32" h="507">
                  <a:moveTo>
                    <a:pt x="298" y="4"/>
                  </a:moveTo>
                  <a:lnTo>
                    <a:pt x="221" y="10"/>
                  </a:lnTo>
                  <a:lnTo>
                    <a:pt x="136" y="15"/>
                  </a:lnTo>
                  <a:lnTo>
                    <a:pt x="55" y="20"/>
                  </a:lnTo>
                  <a:lnTo>
                    <a:pt x="0" y="22"/>
                  </a:lnTo>
                  <a:lnTo>
                    <a:pt x="0" y="30"/>
                  </a:lnTo>
                  <a:lnTo>
                    <a:pt x="7" y="32"/>
                  </a:lnTo>
                  <a:lnTo>
                    <a:pt x="11" y="56"/>
                  </a:lnTo>
                  <a:lnTo>
                    <a:pt x="28" y="63"/>
                  </a:lnTo>
                  <a:lnTo>
                    <a:pt x="27" y="68"/>
                  </a:lnTo>
                  <a:lnTo>
                    <a:pt x="34" y="77"/>
                  </a:lnTo>
                  <a:lnTo>
                    <a:pt x="34" y="86"/>
                  </a:lnTo>
                  <a:lnTo>
                    <a:pt x="54" y="100"/>
                  </a:lnTo>
                  <a:lnTo>
                    <a:pt x="62" y="104"/>
                  </a:lnTo>
                  <a:lnTo>
                    <a:pt x="76" y="100"/>
                  </a:lnTo>
                  <a:lnTo>
                    <a:pt x="83" y="116"/>
                  </a:lnTo>
                  <a:lnTo>
                    <a:pt x="75" y="117"/>
                  </a:lnTo>
                  <a:lnTo>
                    <a:pt x="63" y="139"/>
                  </a:lnTo>
                  <a:lnTo>
                    <a:pt x="83" y="158"/>
                  </a:lnTo>
                  <a:lnTo>
                    <a:pt x="90" y="177"/>
                  </a:lnTo>
                  <a:lnTo>
                    <a:pt x="110" y="181"/>
                  </a:lnTo>
                  <a:lnTo>
                    <a:pt x="118" y="294"/>
                  </a:lnTo>
                  <a:lnTo>
                    <a:pt x="125" y="425"/>
                  </a:lnTo>
                  <a:lnTo>
                    <a:pt x="128" y="482"/>
                  </a:lnTo>
                  <a:lnTo>
                    <a:pt x="213" y="475"/>
                  </a:lnTo>
                  <a:lnTo>
                    <a:pt x="303" y="469"/>
                  </a:lnTo>
                  <a:lnTo>
                    <a:pt x="384" y="462"/>
                  </a:lnTo>
                  <a:lnTo>
                    <a:pt x="462" y="454"/>
                  </a:lnTo>
                  <a:lnTo>
                    <a:pt x="539" y="447"/>
                  </a:lnTo>
                  <a:lnTo>
                    <a:pt x="550" y="461"/>
                  </a:lnTo>
                  <a:lnTo>
                    <a:pt x="551" y="471"/>
                  </a:lnTo>
                  <a:lnTo>
                    <a:pt x="533" y="493"/>
                  </a:lnTo>
                  <a:lnTo>
                    <a:pt x="525" y="507"/>
                  </a:lnTo>
                  <a:lnTo>
                    <a:pt x="586" y="500"/>
                  </a:lnTo>
                  <a:lnTo>
                    <a:pt x="596" y="484"/>
                  </a:lnTo>
                  <a:lnTo>
                    <a:pt x="587" y="472"/>
                  </a:lnTo>
                  <a:lnTo>
                    <a:pt x="598" y="470"/>
                  </a:lnTo>
                  <a:lnTo>
                    <a:pt x="591" y="462"/>
                  </a:lnTo>
                  <a:lnTo>
                    <a:pt x="600" y="455"/>
                  </a:lnTo>
                  <a:lnTo>
                    <a:pt x="594" y="437"/>
                  </a:lnTo>
                  <a:lnTo>
                    <a:pt x="600" y="436"/>
                  </a:lnTo>
                  <a:lnTo>
                    <a:pt x="603" y="447"/>
                  </a:lnTo>
                  <a:lnTo>
                    <a:pt x="606" y="441"/>
                  </a:lnTo>
                  <a:lnTo>
                    <a:pt x="611" y="426"/>
                  </a:lnTo>
                  <a:lnTo>
                    <a:pt x="623" y="431"/>
                  </a:lnTo>
                  <a:lnTo>
                    <a:pt x="632" y="407"/>
                  </a:lnTo>
                  <a:lnTo>
                    <a:pt x="629" y="385"/>
                  </a:lnTo>
                  <a:lnTo>
                    <a:pt x="622" y="383"/>
                  </a:lnTo>
                  <a:lnTo>
                    <a:pt x="615" y="373"/>
                  </a:lnTo>
                  <a:lnTo>
                    <a:pt x="611" y="375"/>
                  </a:lnTo>
                  <a:lnTo>
                    <a:pt x="615" y="383"/>
                  </a:lnTo>
                  <a:lnTo>
                    <a:pt x="604" y="378"/>
                  </a:lnTo>
                  <a:lnTo>
                    <a:pt x="594" y="357"/>
                  </a:lnTo>
                  <a:lnTo>
                    <a:pt x="589" y="355"/>
                  </a:lnTo>
                  <a:lnTo>
                    <a:pt x="594" y="339"/>
                  </a:lnTo>
                  <a:lnTo>
                    <a:pt x="585" y="323"/>
                  </a:lnTo>
                  <a:lnTo>
                    <a:pt x="584" y="309"/>
                  </a:lnTo>
                  <a:lnTo>
                    <a:pt x="543" y="282"/>
                  </a:lnTo>
                  <a:lnTo>
                    <a:pt x="533" y="281"/>
                  </a:lnTo>
                  <a:lnTo>
                    <a:pt x="501" y="256"/>
                  </a:lnTo>
                  <a:lnTo>
                    <a:pt x="498" y="242"/>
                  </a:lnTo>
                  <a:lnTo>
                    <a:pt x="512" y="209"/>
                  </a:lnTo>
                  <a:lnTo>
                    <a:pt x="510" y="199"/>
                  </a:lnTo>
                  <a:lnTo>
                    <a:pt x="515" y="188"/>
                  </a:lnTo>
                  <a:lnTo>
                    <a:pt x="515" y="184"/>
                  </a:lnTo>
                  <a:lnTo>
                    <a:pt x="500" y="176"/>
                  </a:lnTo>
                  <a:lnTo>
                    <a:pt x="485" y="173"/>
                  </a:lnTo>
                  <a:lnTo>
                    <a:pt x="475" y="183"/>
                  </a:lnTo>
                  <a:lnTo>
                    <a:pt x="469" y="183"/>
                  </a:lnTo>
                  <a:lnTo>
                    <a:pt x="463" y="175"/>
                  </a:lnTo>
                  <a:lnTo>
                    <a:pt x="450" y="138"/>
                  </a:lnTo>
                  <a:lnTo>
                    <a:pt x="426" y="125"/>
                  </a:lnTo>
                  <a:lnTo>
                    <a:pt x="420" y="115"/>
                  </a:lnTo>
                  <a:lnTo>
                    <a:pt x="393" y="95"/>
                  </a:lnTo>
                  <a:lnTo>
                    <a:pt x="376" y="53"/>
                  </a:lnTo>
                  <a:lnTo>
                    <a:pt x="378" y="25"/>
                  </a:lnTo>
                  <a:lnTo>
                    <a:pt x="357" y="5"/>
                  </a:lnTo>
                  <a:lnTo>
                    <a:pt x="352" y="0"/>
                  </a:lnTo>
                  <a:lnTo>
                    <a:pt x="298" y="4"/>
                  </a:lnTo>
                  <a:close/>
                </a:path>
              </a:pathLst>
            </a:custGeom>
            <a:solidFill>
              <a:srgbClr val="92D050"/>
            </a:solidFill>
            <a:ln w="6350">
              <a:solidFill>
                <a:srgbClr val="969696"/>
              </a:solidFill>
              <a:round/>
              <a:headEnd/>
              <a:tailEnd/>
            </a:ln>
          </p:spPr>
          <p:txBody>
            <a:bodyPr/>
            <a:lstStyle/>
            <a:p>
              <a:endParaRPr lang="en-US"/>
            </a:p>
          </p:txBody>
        </p:sp>
        <p:sp>
          <p:nvSpPr>
            <p:cNvPr id="192" name="Freeform 279"/>
            <p:cNvSpPr>
              <a:spLocks/>
            </p:cNvSpPr>
            <p:nvPr/>
          </p:nvSpPr>
          <p:spPr bwMode="gray">
            <a:xfrm>
              <a:off x="4102856" y="3843586"/>
              <a:ext cx="1214719" cy="601304"/>
            </a:xfrm>
            <a:custGeom>
              <a:avLst/>
              <a:gdLst>
                <a:gd name="T0" fmla="*/ 2147483647 w 813"/>
                <a:gd name="T1" fmla="*/ 2147483647 h 385"/>
                <a:gd name="T2" fmla="*/ 2147483647 w 813"/>
                <a:gd name="T3" fmla="*/ 2147483647 h 385"/>
                <a:gd name="T4" fmla="*/ 2147483647 w 813"/>
                <a:gd name="T5" fmla="*/ 2147483647 h 385"/>
                <a:gd name="T6" fmla="*/ 2147483647 w 813"/>
                <a:gd name="T7" fmla="*/ 2147483647 h 385"/>
                <a:gd name="T8" fmla="*/ 2147483647 w 813"/>
                <a:gd name="T9" fmla="*/ 2147483647 h 385"/>
                <a:gd name="T10" fmla="*/ 2147483647 w 813"/>
                <a:gd name="T11" fmla="*/ 2147483647 h 385"/>
                <a:gd name="T12" fmla="*/ 2147483647 w 813"/>
                <a:gd name="T13" fmla="*/ 2147483647 h 385"/>
                <a:gd name="T14" fmla="*/ 2147483647 w 813"/>
                <a:gd name="T15" fmla="*/ 2147483647 h 385"/>
                <a:gd name="T16" fmla="*/ 2147483647 w 813"/>
                <a:gd name="T17" fmla="*/ 2147483647 h 385"/>
                <a:gd name="T18" fmla="*/ 2147483647 w 813"/>
                <a:gd name="T19" fmla="*/ 2147483647 h 385"/>
                <a:gd name="T20" fmla="*/ 2147483647 w 813"/>
                <a:gd name="T21" fmla="*/ 2147483647 h 385"/>
                <a:gd name="T22" fmla="*/ 2147483647 w 813"/>
                <a:gd name="T23" fmla="*/ 2147483647 h 385"/>
                <a:gd name="T24" fmla="*/ 2147483647 w 813"/>
                <a:gd name="T25" fmla="*/ 2147483647 h 385"/>
                <a:gd name="T26" fmla="*/ 2147483647 w 813"/>
                <a:gd name="T27" fmla="*/ 2147483647 h 385"/>
                <a:gd name="T28" fmla="*/ 2147483647 w 813"/>
                <a:gd name="T29" fmla="*/ 2147483647 h 385"/>
                <a:gd name="T30" fmla="*/ 2147483647 w 813"/>
                <a:gd name="T31" fmla="*/ 2147483647 h 385"/>
                <a:gd name="T32" fmla="*/ 2147483647 w 813"/>
                <a:gd name="T33" fmla="*/ 2147483647 h 385"/>
                <a:gd name="T34" fmla="*/ 2147483647 w 813"/>
                <a:gd name="T35" fmla="*/ 2147483647 h 385"/>
                <a:gd name="T36" fmla="*/ 2147483647 w 813"/>
                <a:gd name="T37" fmla="*/ 2147483647 h 385"/>
                <a:gd name="T38" fmla="*/ 2147483647 w 813"/>
                <a:gd name="T39" fmla="*/ 2147483647 h 385"/>
                <a:gd name="T40" fmla="*/ 2147483647 w 813"/>
                <a:gd name="T41" fmla="*/ 2147483647 h 385"/>
                <a:gd name="T42" fmla="*/ 2147483647 w 813"/>
                <a:gd name="T43" fmla="*/ 2147483647 h 385"/>
                <a:gd name="T44" fmla="*/ 2147483647 w 813"/>
                <a:gd name="T45" fmla="*/ 2147483647 h 385"/>
                <a:gd name="T46" fmla="*/ 2147483647 w 813"/>
                <a:gd name="T47" fmla="*/ 2147483647 h 385"/>
                <a:gd name="T48" fmla="*/ 2147483647 w 813"/>
                <a:gd name="T49" fmla="*/ 2147483647 h 385"/>
                <a:gd name="T50" fmla="*/ 2147483647 w 813"/>
                <a:gd name="T51" fmla="*/ 0 h 385"/>
                <a:gd name="T52" fmla="*/ 2147483647 w 813"/>
                <a:gd name="T53" fmla="*/ 2147483647 h 385"/>
                <a:gd name="T54" fmla="*/ 2147483647 w 813"/>
                <a:gd name="T55" fmla="*/ 2147483647 h 385"/>
                <a:gd name="T56" fmla="*/ 2147483647 w 813"/>
                <a:gd name="T57" fmla="*/ 2147483647 h 385"/>
                <a:gd name="T58" fmla="*/ 2147483647 w 813"/>
                <a:gd name="T59" fmla="*/ 2147483647 h 385"/>
                <a:gd name="T60" fmla="*/ 2147483647 w 813"/>
                <a:gd name="T61" fmla="*/ 2147483647 h 385"/>
                <a:gd name="T62" fmla="*/ 2147483647 w 813"/>
                <a:gd name="T63" fmla="*/ 214748364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3"/>
                <a:gd name="T97" fmla="*/ 0 h 385"/>
                <a:gd name="T98" fmla="*/ 813 w 813"/>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3" h="385">
                  <a:moveTo>
                    <a:pt x="51" y="72"/>
                  </a:moveTo>
                  <a:lnTo>
                    <a:pt x="137" y="74"/>
                  </a:lnTo>
                  <a:lnTo>
                    <a:pt x="226" y="74"/>
                  </a:lnTo>
                  <a:lnTo>
                    <a:pt x="279" y="74"/>
                  </a:lnTo>
                  <a:lnTo>
                    <a:pt x="281" y="295"/>
                  </a:lnTo>
                  <a:lnTo>
                    <a:pt x="292" y="295"/>
                  </a:lnTo>
                  <a:lnTo>
                    <a:pt x="316" y="316"/>
                  </a:lnTo>
                  <a:lnTo>
                    <a:pt x="324" y="312"/>
                  </a:lnTo>
                  <a:lnTo>
                    <a:pt x="337" y="316"/>
                  </a:lnTo>
                  <a:lnTo>
                    <a:pt x="342" y="307"/>
                  </a:lnTo>
                  <a:lnTo>
                    <a:pt x="357" y="320"/>
                  </a:lnTo>
                  <a:lnTo>
                    <a:pt x="360" y="335"/>
                  </a:lnTo>
                  <a:lnTo>
                    <a:pt x="379" y="334"/>
                  </a:lnTo>
                  <a:lnTo>
                    <a:pt x="402" y="342"/>
                  </a:lnTo>
                  <a:lnTo>
                    <a:pt x="415" y="340"/>
                  </a:lnTo>
                  <a:lnTo>
                    <a:pt x="429" y="350"/>
                  </a:lnTo>
                  <a:lnTo>
                    <a:pt x="438" y="341"/>
                  </a:lnTo>
                  <a:lnTo>
                    <a:pt x="463" y="340"/>
                  </a:lnTo>
                  <a:lnTo>
                    <a:pt x="465" y="354"/>
                  </a:lnTo>
                  <a:lnTo>
                    <a:pt x="478" y="358"/>
                  </a:lnTo>
                  <a:lnTo>
                    <a:pt x="478" y="368"/>
                  </a:lnTo>
                  <a:lnTo>
                    <a:pt x="486" y="372"/>
                  </a:lnTo>
                  <a:lnTo>
                    <a:pt x="508" y="357"/>
                  </a:lnTo>
                  <a:lnTo>
                    <a:pt x="512" y="359"/>
                  </a:lnTo>
                  <a:lnTo>
                    <a:pt x="513" y="366"/>
                  </a:lnTo>
                  <a:lnTo>
                    <a:pt x="524" y="366"/>
                  </a:lnTo>
                  <a:lnTo>
                    <a:pt x="529" y="375"/>
                  </a:lnTo>
                  <a:lnTo>
                    <a:pt x="551" y="365"/>
                  </a:lnTo>
                  <a:lnTo>
                    <a:pt x="550" y="378"/>
                  </a:lnTo>
                  <a:lnTo>
                    <a:pt x="557" y="385"/>
                  </a:lnTo>
                  <a:lnTo>
                    <a:pt x="564" y="374"/>
                  </a:lnTo>
                  <a:lnTo>
                    <a:pt x="562" y="370"/>
                  </a:lnTo>
                  <a:lnTo>
                    <a:pt x="590" y="361"/>
                  </a:lnTo>
                  <a:lnTo>
                    <a:pt x="600" y="370"/>
                  </a:lnTo>
                  <a:lnTo>
                    <a:pt x="627" y="376"/>
                  </a:lnTo>
                  <a:lnTo>
                    <a:pt x="635" y="384"/>
                  </a:lnTo>
                  <a:lnTo>
                    <a:pt x="637" y="378"/>
                  </a:lnTo>
                  <a:lnTo>
                    <a:pt x="647" y="377"/>
                  </a:lnTo>
                  <a:lnTo>
                    <a:pt x="652" y="370"/>
                  </a:lnTo>
                  <a:lnTo>
                    <a:pt x="671" y="360"/>
                  </a:lnTo>
                  <a:lnTo>
                    <a:pt x="686" y="364"/>
                  </a:lnTo>
                  <a:lnTo>
                    <a:pt x="687" y="359"/>
                  </a:lnTo>
                  <a:lnTo>
                    <a:pt x="704" y="353"/>
                  </a:lnTo>
                  <a:lnTo>
                    <a:pt x="710" y="360"/>
                  </a:lnTo>
                  <a:lnTo>
                    <a:pt x="729" y="360"/>
                  </a:lnTo>
                  <a:lnTo>
                    <a:pt x="738" y="349"/>
                  </a:lnTo>
                  <a:lnTo>
                    <a:pt x="763" y="359"/>
                  </a:lnTo>
                  <a:lnTo>
                    <a:pt x="774" y="371"/>
                  </a:lnTo>
                  <a:lnTo>
                    <a:pt x="813" y="381"/>
                  </a:lnTo>
                  <a:lnTo>
                    <a:pt x="801" y="184"/>
                  </a:lnTo>
                  <a:lnTo>
                    <a:pt x="779" y="57"/>
                  </a:lnTo>
                  <a:lnTo>
                    <a:pt x="776" y="0"/>
                  </a:lnTo>
                  <a:lnTo>
                    <a:pt x="696" y="5"/>
                  </a:lnTo>
                  <a:lnTo>
                    <a:pt x="611" y="9"/>
                  </a:lnTo>
                  <a:lnTo>
                    <a:pt x="521" y="12"/>
                  </a:lnTo>
                  <a:lnTo>
                    <a:pt x="437" y="15"/>
                  </a:lnTo>
                  <a:lnTo>
                    <a:pt x="360" y="15"/>
                  </a:lnTo>
                  <a:lnTo>
                    <a:pt x="279" y="16"/>
                  </a:lnTo>
                  <a:lnTo>
                    <a:pt x="189" y="16"/>
                  </a:lnTo>
                  <a:lnTo>
                    <a:pt x="104" y="15"/>
                  </a:lnTo>
                  <a:lnTo>
                    <a:pt x="92" y="15"/>
                  </a:lnTo>
                  <a:lnTo>
                    <a:pt x="2" y="13"/>
                  </a:lnTo>
                  <a:lnTo>
                    <a:pt x="0" y="71"/>
                  </a:lnTo>
                  <a:lnTo>
                    <a:pt x="51" y="72"/>
                  </a:lnTo>
                  <a:close/>
                </a:path>
              </a:pathLst>
            </a:custGeom>
            <a:solidFill>
              <a:srgbClr val="92D050"/>
            </a:solidFill>
            <a:ln w="6350">
              <a:solidFill>
                <a:srgbClr val="969696"/>
              </a:solidFill>
              <a:round/>
              <a:headEnd/>
              <a:tailEnd/>
            </a:ln>
          </p:spPr>
          <p:txBody>
            <a:bodyPr/>
            <a:lstStyle/>
            <a:p>
              <a:endParaRPr lang="en-US"/>
            </a:p>
          </p:txBody>
        </p:sp>
        <p:sp>
          <p:nvSpPr>
            <p:cNvPr id="193" name="Freeform 280"/>
            <p:cNvSpPr>
              <a:spLocks/>
            </p:cNvSpPr>
            <p:nvPr/>
          </p:nvSpPr>
          <p:spPr bwMode="gray">
            <a:xfrm>
              <a:off x="4948528" y="2665968"/>
              <a:ext cx="835213" cy="556011"/>
            </a:xfrm>
            <a:custGeom>
              <a:avLst/>
              <a:gdLst>
                <a:gd name="T0" fmla="*/ 2147483647 w 559"/>
                <a:gd name="T1" fmla="*/ 2147483647 h 356"/>
                <a:gd name="T2" fmla="*/ 2147483647 w 559"/>
                <a:gd name="T3" fmla="*/ 2147483647 h 356"/>
                <a:gd name="T4" fmla="*/ 2147483647 w 559"/>
                <a:gd name="T5" fmla="*/ 2147483647 h 356"/>
                <a:gd name="T6" fmla="*/ 2147483647 w 559"/>
                <a:gd name="T7" fmla="*/ 2147483647 h 356"/>
                <a:gd name="T8" fmla="*/ 2147483647 w 559"/>
                <a:gd name="T9" fmla="*/ 2147483647 h 356"/>
                <a:gd name="T10" fmla="*/ 2147483647 w 559"/>
                <a:gd name="T11" fmla="*/ 2147483647 h 356"/>
                <a:gd name="T12" fmla="*/ 2147483647 w 559"/>
                <a:gd name="T13" fmla="*/ 2147483647 h 356"/>
                <a:gd name="T14" fmla="*/ 2147483647 w 559"/>
                <a:gd name="T15" fmla="*/ 2147483647 h 356"/>
                <a:gd name="T16" fmla="*/ 2147483647 w 559"/>
                <a:gd name="T17" fmla="*/ 2147483647 h 356"/>
                <a:gd name="T18" fmla="*/ 2147483647 w 559"/>
                <a:gd name="T19" fmla="*/ 2147483647 h 356"/>
                <a:gd name="T20" fmla="*/ 2147483647 w 559"/>
                <a:gd name="T21" fmla="*/ 2147483647 h 356"/>
                <a:gd name="T22" fmla="*/ 2147483647 w 559"/>
                <a:gd name="T23" fmla="*/ 2147483647 h 356"/>
                <a:gd name="T24" fmla="*/ 2147483647 w 559"/>
                <a:gd name="T25" fmla="*/ 2147483647 h 356"/>
                <a:gd name="T26" fmla="*/ 2147483647 w 559"/>
                <a:gd name="T27" fmla="*/ 2147483647 h 356"/>
                <a:gd name="T28" fmla="*/ 2147483647 w 559"/>
                <a:gd name="T29" fmla="*/ 2147483647 h 356"/>
                <a:gd name="T30" fmla="*/ 2147483647 w 559"/>
                <a:gd name="T31" fmla="*/ 2147483647 h 356"/>
                <a:gd name="T32" fmla="*/ 2147483647 w 559"/>
                <a:gd name="T33" fmla="*/ 2147483647 h 356"/>
                <a:gd name="T34" fmla="*/ 2147483647 w 559"/>
                <a:gd name="T35" fmla="*/ 2147483647 h 356"/>
                <a:gd name="T36" fmla="*/ 2147483647 w 559"/>
                <a:gd name="T37" fmla="*/ 2147483647 h 356"/>
                <a:gd name="T38" fmla="*/ 2147483647 w 559"/>
                <a:gd name="T39" fmla="*/ 2147483647 h 356"/>
                <a:gd name="T40" fmla="*/ 2147483647 w 559"/>
                <a:gd name="T41" fmla="*/ 2147483647 h 356"/>
                <a:gd name="T42" fmla="*/ 2147483647 w 559"/>
                <a:gd name="T43" fmla="*/ 2147483647 h 356"/>
                <a:gd name="T44" fmla="*/ 2147483647 w 559"/>
                <a:gd name="T45" fmla="*/ 2147483647 h 356"/>
                <a:gd name="T46" fmla="*/ 2147483647 w 559"/>
                <a:gd name="T47" fmla="*/ 2147483647 h 356"/>
                <a:gd name="T48" fmla="*/ 2147483647 w 559"/>
                <a:gd name="T49" fmla="*/ 2147483647 h 356"/>
                <a:gd name="T50" fmla="*/ 2147483647 w 559"/>
                <a:gd name="T51" fmla="*/ 2147483647 h 356"/>
                <a:gd name="T52" fmla="*/ 2147483647 w 559"/>
                <a:gd name="T53" fmla="*/ 2147483647 h 356"/>
                <a:gd name="T54" fmla="*/ 2147483647 w 559"/>
                <a:gd name="T55" fmla="*/ 2147483647 h 356"/>
                <a:gd name="T56" fmla="*/ 2147483647 w 559"/>
                <a:gd name="T57" fmla="*/ 2147483647 h 356"/>
                <a:gd name="T58" fmla="*/ 2147483647 w 559"/>
                <a:gd name="T59" fmla="*/ 2147483647 h 356"/>
                <a:gd name="T60" fmla="*/ 2147483647 w 559"/>
                <a:gd name="T61" fmla="*/ 2147483647 h 356"/>
                <a:gd name="T62" fmla="*/ 2147483647 w 559"/>
                <a:gd name="T63" fmla="*/ 2147483647 h 356"/>
                <a:gd name="T64" fmla="*/ 2147483647 w 559"/>
                <a:gd name="T65" fmla="*/ 2147483647 h 356"/>
                <a:gd name="T66" fmla="*/ 2147483647 w 559"/>
                <a:gd name="T67" fmla="*/ 2147483647 h 356"/>
                <a:gd name="T68" fmla="*/ 2147483647 w 559"/>
                <a:gd name="T69" fmla="*/ 2147483647 h 356"/>
                <a:gd name="T70" fmla="*/ 2147483647 w 559"/>
                <a:gd name="T71" fmla="*/ 2147483647 h 356"/>
                <a:gd name="T72" fmla="*/ 2147483647 w 559"/>
                <a:gd name="T73" fmla="*/ 2147483647 h 356"/>
                <a:gd name="T74" fmla="*/ 2147483647 w 559"/>
                <a:gd name="T75" fmla="*/ 2147483647 h 35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59"/>
                <a:gd name="T115" fmla="*/ 0 h 356"/>
                <a:gd name="T116" fmla="*/ 559 w 559"/>
                <a:gd name="T117" fmla="*/ 356 h 35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59" h="356">
                  <a:moveTo>
                    <a:pt x="40" y="26"/>
                  </a:moveTo>
                  <a:lnTo>
                    <a:pt x="117" y="23"/>
                  </a:lnTo>
                  <a:lnTo>
                    <a:pt x="197" y="19"/>
                  </a:lnTo>
                  <a:lnTo>
                    <a:pt x="271" y="14"/>
                  </a:lnTo>
                  <a:lnTo>
                    <a:pt x="341" y="9"/>
                  </a:lnTo>
                  <a:lnTo>
                    <a:pt x="417" y="3"/>
                  </a:lnTo>
                  <a:lnTo>
                    <a:pt x="451" y="0"/>
                  </a:lnTo>
                  <a:lnTo>
                    <a:pt x="464" y="66"/>
                  </a:lnTo>
                  <a:lnTo>
                    <a:pt x="474" y="84"/>
                  </a:lnTo>
                  <a:lnTo>
                    <a:pt x="505" y="92"/>
                  </a:lnTo>
                  <a:lnTo>
                    <a:pt x="511" y="102"/>
                  </a:lnTo>
                  <a:lnTo>
                    <a:pt x="511" y="111"/>
                  </a:lnTo>
                  <a:lnTo>
                    <a:pt x="529" y="123"/>
                  </a:lnTo>
                  <a:lnTo>
                    <a:pt x="534" y="134"/>
                  </a:lnTo>
                  <a:lnTo>
                    <a:pt x="555" y="147"/>
                  </a:lnTo>
                  <a:lnTo>
                    <a:pt x="559" y="160"/>
                  </a:lnTo>
                  <a:lnTo>
                    <a:pt x="557" y="180"/>
                  </a:lnTo>
                  <a:lnTo>
                    <a:pt x="548" y="190"/>
                  </a:lnTo>
                  <a:lnTo>
                    <a:pt x="546" y="208"/>
                  </a:lnTo>
                  <a:lnTo>
                    <a:pt x="520" y="225"/>
                  </a:lnTo>
                  <a:lnTo>
                    <a:pt x="489" y="235"/>
                  </a:lnTo>
                  <a:lnTo>
                    <a:pt x="485" y="254"/>
                  </a:lnTo>
                  <a:lnTo>
                    <a:pt x="499" y="268"/>
                  </a:lnTo>
                  <a:lnTo>
                    <a:pt x="501" y="284"/>
                  </a:lnTo>
                  <a:lnTo>
                    <a:pt x="491" y="299"/>
                  </a:lnTo>
                  <a:lnTo>
                    <a:pt x="488" y="318"/>
                  </a:lnTo>
                  <a:lnTo>
                    <a:pt x="466" y="332"/>
                  </a:lnTo>
                  <a:lnTo>
                    <a:pt x="471" y="350"/>
                  </a:lnTo>
                  <a:lnTo>
                    <a:pt x="463" y="356"/>
                  </a:lnTo>
                  <a:lnTo>
                    <a:pt x="441" y="336"/>
                  </a:lnTo>
                  <a:lnTo>
                    <a:pt x="437" y="331"/>
                  </a:lnTo>
                  <a:lnTo>
                    <a:pt x="383" y="335"/>
                  </a:lnTo>
                  <a:lnTo>
                    <a:pt x="306" y="341"/>
                  </a:lnTo>
                  <a:lnTo>
                    <a:pt x="221" y="347"/>
                  </a:lnTo>
                  <a:lnTo>
                    <a:pt x="140" y="351"/>
                  </a:lnTo>
                  <a:lnTo>
                    <a:pt x="85" y="354"/>
                  </a:lnTo>
                  <a:lnTo>
                    <a:pt x="84" y="348"/>
                  </a:lnTo>
                  <a:lnTo>
                    <a:pt x="74" y="340"/>
                  </a:lnTo>
                  <a:lnTo>
                    <a:pt x="79" y="322"/>
                  </a:lnTo>
                  <a:lnTo>
                    <a:pt x="73" y="303"/>
                  </a:lnTo>
                  <a:lnTo>
                    <a:pt x="74" y="289"/>
                  </a:lnTo>
                  <a:lnTo>
                    <a:pt x="68" y="287"/>
                  </a:lnTo>
                  <a:lnTo>
                    <a:pt x="71" y="274"/>
                  </a:lnTo>
                  <a:lnTo>
                    <a:pt x="65" y="271"/>
                  </a:lnTo>
                  <a:lnTo>
                    <a:pt x="67" y="258"/>
                  </a:lnTo>
                  <a:lnTo>
                    <a:pt x="61" y="255"/>
                  </a:lnTo>
                  <a:lnTo>
                    <a:pt x="60" y="247"/>
                  </a:lnTo>
                  <a:lnTo>
                    <a:pt x="52" y="249"/>
                  </a:lnTo>
                  <a:lnTo>
                    <a:pt x="50" y="232"/>
                  </a:lnTo>
                  <a:lnTo>
                    <a:pt x="53" y="219"/>
                  </a:lnTo>
                  <a:lnTo>
                    <a:pt x="45" y="208"/>
                  </a:lnTo>
                  <a:lnTo>
                    <a:pt x="45" y="199"/>
                  </a:lnTo>
                  <a:lnTo>
                    <a:pt x="36" y="192"/>
                  </a:lnTo>
                  <a:lnTo>
                    <a:pt x="36" y="184"/>
                  </a:lnTo>
                  <a:lnTo>
                    <a:pt x="27" y="176"/>
                  </a:lnTo>
                  <a:lnTo>
                    <a:pt x="28" y="166"/>
                  </a:lnTo>
                  <a:lnTo>
                    <a:pt x="21" y="156"/>
                  </a:lnTo>
                  <a:lnTo>
                    <a:pt x="22" y="141"/>
                  </a:lnTo>
                  <a:lnTo>
                    <a:pt x="15" y="140"/>
                  </a:lnTo>
                  <a:lnTo>
                    <a:pt x="15" y="134"/>
                  </a:lnTo>
                  <a:lnTo>
                    <a:pt x="9" y="127"/>
                  </a:lnTo>
                  <a:lnTo>
                    <a:pt x="11" y="124"/>
                  </a:lnTo>
                  <a:lnTo>
                    <a:pt x="0" y="115"/>
                  </a:lnTo>
                  <a:lnTo>
                    <a:pt x="8" y="101"/>
                  </a:lnTo>
                  <a:lnTo>
                    <a:pt x="12" y="84"/>
                  </a:lnTo>
                  <a:lnTo>
                    <a:pt x="11" y="84"/>
                  </a:lnTo>
                  <a:lnTo>
                    <a:pt x="15" y="70"/>
                  </a:lnTo>
                  <a:lnTo>
                    <a:pt x="12" y="59"/>
                  </a:lnTo>
                  <a:lnTo>
                    <a:pt x="4" y="58"/>
                  </a:lnTo>
                  <a:lnTo>
                    <a:pt x="6" y="55"/>
                  </a:lnTo>
                  <a:lnTo>
                    <a:pt x="3" y="52"/>
                  </a:lnTo>
                  <a:lnTo>
                    <a:pt x="8" y="51"/>
                  </a:lnTo>
                  <a:lnTo>
                    <a:pt x="8" y="42"/>
                  </a:lnTo>
                  <a:lnTo>
                    <a:pt x="2" y="34"/>
                  </a:lnTo>
                  <a:lnTo>
                    <a:pt x="1" y="28"/>
                  </a:lnTo>
                  <a:lnTo>
                    <a:pt x="14" y="27"/>
                  </a:lnTo>
                  <a:lnTo>
                    <a:pt x="40" y="26"/>
                  </a:lnTo>
                  <a:close/>
                </a:path>
              </a:pathLst>
            </a:custGeom>
            <a:solidFill>
              <a:schemeClr val="bg1"/>
            </a:solidFill>
            <a:ln w="6350">
              <a:solidFill>
                <a:srgbClr val="95989C"/>
              </a:solidFill>
              <a:round/>
              <a:headEnd/>
              <a:tailEnd/>
            </a:ln>
          </p:spPr>
          <p:txBody>
            <a:bodyPr/>
            <a:lstStyle/>
            <a:p>
              <a:endParaRPr lang="en-US"/>
            </a:p>
          </p:txBody>
        </p:sp>
        <p:sp>
          <p:nvSpPr>
            <p:cNvPr id="194" name="Freeform 281"/>
            <p:cNvSpPr>
              <a:spLocks/>
            </p:cNvSpPr>
            <p:nvPr/>
          </p:nvSpPr>
          <p:spPr bwMode="gray">
            <a:xfrm>
              <a:off x="4014703" y="2258330"/>
              <a:ext cx="956236" cy="626294"/>
            </a:xfrm>
            <a:custGeom>
              <a:avLst/>
              <a:gdLst>
                <a:gd name="T0" fmla="*/ 2147483647 w 640"/>
                <a:gd name="T1" fmla="*/ 2147483647 h 401"/>
                <a:gd name="T2" fmla="*/ 2147483647 w 640"/>
                <a:gd name="T3" fmla="*/ 2147483647 h 401"/>
                <a:gd name="T4" fmla="*/ 2147483647 w 640"/>
                <a:gd name="T5" fmla="*/ 2147483647 h 401"/>
                <a:gd name="T6" fmla="*/ 2147483647 w 640"/>
                <a:gd name="T7" fmla="*/ 2147483647 h 401"/>
                <a:gd name="T8" fmla="*/ 2147483647 w 640"/>
                <a:gd name="T9" fmla="*/ 2147483647 h 401"/>
                <a:gd name="T10" fmla="*/ 2147483647 w 640"/>
                <a:gd name="T11" fmla="*/ 2147483647 h 401"/>
                <a:gd name="T12" fmla="*/ 2147483647 w 640"/>
                <a:gd name="T13" fmla="*/ 2147483647 h 401"/>
                <a:gd name="T14" fmla="*/ 2147483647 w 640"/>
                <a:gd name="T15" fmla="*/ 2147483647 h 401"/>
                <a:gd name="T16" fmla="*/ 2147483647 w 640"/>
                <a:gd name="T17" fmla="*/ 0 h 401"/>
                <a:gd name="T18" fmla="*/ 2147483647 w 640"/>
                <a:gd name="T19" fmla="*/ 2147483647 h 401"/>
                <a:gd name="T20" fmla="*/ 2147483647 w 640"/>
                <a:gd name="T21" fmla="*/ 2147483647 h 401"/>
                <a:gd name="T22" fmla="*/ 0 w 640"/>
                <a:gd name="T23" fmla="*/ 2147483647 h 401"/>
                <a:gd name="T24" fmla="*/ 2147483647 w 640"/>
                <a:gd name="T25" fmla="*/ 2147483647 h 401"/>
                <a:gd name="T26" fmla="*/ 2147483647 w 640"/>
                <a:gd name="T27" fmla="*/ 2147483647 h 401"/>
                <a:gd name="T28" fmla="*/ 2147483647 w 640"/>
                <a:gd name="T29" fmla="*/ 2147483647 h 401"/>
                <a:gd name="T30" fmla="*/ 2147483647 w 640"/>
                <a:gd name="T31" fmla="*/ 2147483647 h 401"/>
                <a:gd name="T32" fmla="*/ 2147483647 w 640"/>
                <a:gd name="T33" fmla="*/ 2147483647 h 401"/>
                <a:gd name="T34" fmla="*/ 2147483647 w 640"/>
                <a:gd name="T35" fmla="*/ 2147483647 h 401"/>
                <a:gd name="T36" fmla="*/ 2147483647 w 640"/>
                <a:gd name="T37" fmla="*/ 2147483647 h 401"/>
                <a:gd name="T38" fmla="*/ 2147483647 w 640"/>
                <a:gd name="T39" fmla="*/ 2147483647 h 401"/>
                <a:gd name="T40" fmla="*/ 2147483647 w 640"/>
                <a:gd name="T41" fmla="*/ 2147483647 h 401"/>
                <a:gd name="T42" fmla="*/ 2147483647 w 640"/>
                <a:gd name="T43" fmla="*/ 2147483647 h 401"/>
                <a:gd name="T44" fmla="*/ 2147483647 w 640"/>
                <a:gd name="T45" fmla="*/ 2147483647 h 401"/>
                <a:gd name="T46" fmla="*/ 2147483647 w 640"/>
                <a:gd name="T47" fmla="*/ 2147483647 h 401"/>
                <a:gd name="T48" fmla="*/ 2147483647 w 640"/>
                <a:gd name="T49" fmla="*/ 2147483647 h 401"/>
                <a:gd name="T50" fmla="*/ 2147483647 w 640"/>
                <a:gd name="T51" fmla="*/ 2147483647 h 401"/>
                <a:gd name="T52" fmla="*/ 2147483647 w 640"/>
                <a:gd name="T53" fmla="*/ 2147483647 h 401"/>
                <a:gd name="T54" fmla="*/ 2147483647 w 640"/>
                <a:gd name="T55" fmla="*/ 2147483647 h 401"/>
                <a:gd name="T56" fmla="*/ 2147483647 w 640"/>
                <a:gd name="T57" fmla="*/ 2147483647 h 401"/>
                <a:gd name="T58" fmla="*/ 2147483647 w 640"/>
                <a:gd name="T59" fmla="*/ 2147483647 h 401"/>
                <a:gd name="T60" fmla="*/ 2147483647 w 640"/>
                <a:gd name="T61" fmla="*/ 2147483647 h 401"/>
                <a:gd name="T62" fmla="*/ 2147483647 w 640"/>
                <a:gd name="T63" fmla="*/ 2147483647 h 401"/>
                <a:gd name="T64" fmla="*/ 2147483647 w 640"/>
                <a:gd name="T65" fmla="*/ 2147483647 h 401"/>
                <a:gd name="T66" fmla="*/ 2147483647 w 640"/>
                <a:gd name="T67" fmla="*/ 2147483647 h 401"/>
                <a:gd name="T68" fmla="*/ 2147483647 w 640"/>
                <a:gd name="T69" fmla="*/ 2147483647 h 401"/>
                <a:gd name="T70" fmla="*/ 2147483647 w 640"/>
                <a:gd name="T71" fmla="*/ 2147483647 h 401"/>
                <a:gd name="T72" fmla="*/ 2147483647 w 640"/>
                <a:gd name="T73" fmla="*/ 2147483647 h 401"/>
                <a:gd name="T74" fmla="*/ 2147483647 w 640"/>
                <a:gd name="T75" fmla="*/ 2147483647 h 401"/>
                <a:gd name="T76" fmla="*/ 2147483647 w 640"/>
                <a:gd name="T77" fmla="*/ 2147483647 h 401"/>
                <a:gd name="T78" fmla="*/ 2147483647 w 640"/>
                <a:gd name="T79" fmla="*/ 2147483647 h 401"/>
                <a:gd name="T80" fmla="*/ 2147483647 w 640"/>
                <a:gd name="T81" fmla="*/ 2147483647 h 401"/>
                <a:gd name="T82" fmla="*/ 2147483647 w 640"/>
                <a:gd name="T83" fmla="*/ 2147483647 h 401"/>
                <a:gd name="T84" fmla="*/ 2147483647 w 640"/>
                <a:gd name="T85" fmla="*/ 2147483647 h 401"/>
                <a:gd name="T86" fmla="*/ 2147483647 w 640"/>
                <a:gd name="T87" fmla="*/ 2147483647 h 401"/>
                <a:gd name="T88" fmla="*/ 2147483647 w 640"/>
                <a:gd name="T89" fmla="*/ 2147483647 h 401"/>
                <a:gd name="T90" fmla="*/ 2147483647 w 640"/>
                <a:gd name="T91" fmla="*/ 2147483647 h 401"/>
                <a:gd name="T92" fmla="*/ 2147483647 w 640"/>
                <a:gd name="T93" fmla="*/ 2147483647 h 401"/>
                <a:gd name="T94" fmla="*/ 2147483647 w 640"/>
                <a:gd name="T95" fmla="*/ 2147483647 h 401"/>
                <a:gd name="T96" fmla="*/ 2147483647 w 640"/>
                <a:gd name="T97" fmla="*/ 2147483647 h 401"/>
                <a:gd name="T98" fmla="*/ 2147483647 w 640"/>
                <a:gd name="T99" fmla="*/ 2147483647 h 401"/>
                <a:gd name="T100" fmla="*/ 2147483647 w 640"/>
                <a:gd name="T101" fmla="*/ 2147483647 h 401"/>
                <a:gd name="T102" fmla="*/ 2147483647 w 640"/>
                <a:gd name="T103" fmla="*/ 2147483647 h 401"/>
                <a:gd name="T104" fmla="*/ 2147483647 w 640"/>
                <a:gd name="T105" fmla="*/ 2147483647 h 401"/>
                <a:gd name="T106" fmla="*/ 2147483647 w 640"/>
                <a:gd name="T107" fmla="*/ 2147483647 h 401"/>
                <a:gd name="T108" fmla="*/ 2147483647 w 640"/>
                <a:gd name="T109" fmla="*/ 2147483647 h 401"/>
                <a:gd name="T110" fmla="*/ 2147483647 w 640"/>
                <a:gd name="T111" fmla="*/ 2147483647 h 40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40"/>
                <a:gd name="T169" fmla="*/ 0 h 401"/>
                <a:gd name="T170" fmla="*/ 640 w 640"/>
                <a:gd name="T171" fmla="*/ 401 h 40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40" h="401">
                  <a:moveTo>
                    <a:pt x="588" y="14"/>
                  </a:moveTo>
                  <a:lnTo>
                    <a:pt x="514" y="15"/>
                  </a:lnTo>
                  <a:lnTo>
                    <a:pt x="436" y="15"/>
                  </a:lnTo>
                  <a:lnTo>
                    <a:pt x="363" y="15"/>
                  </a:lnTo>
                  <a:lnTo>
                    <a:pt x="295" y="12"/>
                  </a:lnTo>
                  <a:lnTo>
                    <a:pt x="224" y="10"/>
                  </a:lnTo>
                  <a:lnTo>
                    <a:pt x="146" y="7"/>
                  </a:lnTo>
                  <a:lnTo>
                    <a:pt x="73" y="3"/>
                  </a:lnTo>
                  <a:lnTo>
                    <a:pt x="22" y="0"/>
                  </a:lnTo>
                  <a:lnTo>
                    <a:pt x="14" y="107"/>
                  </a:lnTo>
                  <a:lnTo>
                    <a:pt x="7" y="219"/>
                  </a:lnTo>
                  <a:lnTo>
                    <a:pt x="0" y="336"/>
                  </a:lnTo>
                  <a:lnTo>
                    <a:pt x="54" y="339"/>
                  </a:lnTo>
                  <a:lnTo>
                    <a:pt x="131" y="343"/>
                  </a:lnTo>
                  <a:lnTo>
                    <a:pt x="213" y="345"/>
                  </a:lnTo>
                  <a:lnTo>
                    <a:pt x="288" y="347"/>
                  </a:lnTo>
                  <a:lnTo>
                    <a:pt x="358" y="348"/>
                  </a:lnTo>
                  <a:lnTo>
                    <a:pt x="436" y="348"/>
                  </a:lnTo>
                  <a:lnTo>
                    <a:pt x="468" y="348"/>
                  </a:lnTo>
                  <a:lnTo>
                    <a:pt x="477" y="358"/>
                  </a:lnTo>
                  <a:lnTo>
                    <a:pt x="509" y="373"/>
                  </a:lnTo>
                  <a:lnTo>
                    <a:pt x="516" y="372"/>
                  </a:lnTo>
                  <a:lnTo>
                    <a:pt x="522" y="363"/>
                  </a:lnTo>
                  <a:lnTo>
                    <a:pt x="573" y="361"/>
                  </a:lnTo>
                  <a:lnTo>
                    <a:pt x="584" y="371"/>
                  </a:lnTo>
                  <a:lnTo>
                    <a:pt x="620" y="383"/>
                  </a:lnTo>
                  <a:lnTo>
                    <a:pt x="627" y="400"/>
                  </a:lnTo>
                  <a:lnTo>
                    <a:pt x="640" y="401"/>
                  </a:lnTo>
                  <a:lnTo>
                    <a:pt x="640" y="395"/>
                  </a:lnTo>
                  <a:lnTo>
                    <a:pt x="634" y="388"/>
                  </a:lnTo>
                  <a:lnTo>
                    <a:pt x="636" y="385"/>
                  </a:lnTo>
                  <a:lnTo>
                    <a:pt x="625" y="376"/>
                  </a:lnTo>
                  <a:lnTo>
                    <a:pt x="633" y="362"/>
                  </a:lnTo>
                  <a:lnTo>
                    <a:pt x="636" y="345"/>
                  </a:lnTo>
                  <a:lnTo>
                    <a:pt x="640" y="331"/>
                  </a:lnTo>
                  <a:lnTo>
                    <a:pt x="637" y="320"/>
                  </a:lnTo>
                  <a:lnTo>
                    <a:pt x="628" y="319"/>
                  </a:lnTo>
                  <a:lnTo>
                    <a:pt x="631" y="317"/>
                  </a:lnTo>
                  <a:lnTo>
                    <a:pt x="628" y="313"/>
                  </a:lnTo>
                  <a:lnTo>
                    <a:pt x="632" y="312"/>
                  </a:lnTo>
                  <a:lnTo>
                    <a:pt x="633" y="303"/>
                  </a:lnTo>
                  <a:lnTo>
                    <a:pt x="626" y="295"/>
                  </a:lnTo>
                  <a:lnTo>
                    <a:pt x="626" y="289"/>
                  </a:lnTo>
                  <a:lnTo>
                    <a:pt x="638" y="288"/>
                  </a:lnTo>
                  <a:lnTo>
                    <a:pt x="635" y="176"/>
                  </a:lnTo>
                  <a:lnTo>
                    <a:pt x="633" y="84"/>
                  </a:lnTo>
                  <a:lnTo>
                    <a:pt x="625" y="76"/>
                  </a:lnTo>
                  <a:lnTo>
                    <a:pt x="613" y="72"/>
                  </a:lnTo>
                  <a:lnTo>
                    <a:pt x="598" y="52"/>
                  </a:lnTo>
                  <a:lnTo>
                    <a:pt x="600" y="45"/>
                  </a:lnTo>
                  <a:lnTo>
                    <a:pt x="614" y="34"/>
                  </a:lnTo>
                  <a:lnTo>
                    <a:pt x="621" y="24"/>
                  </a:lnTo>
                  <a:lnTo>
                    <a:pt x="620" y="24"/>
                  </a:lnTo>
                  <a:lnTo>
                    <a:pt x="622" y="12"/>
                  </a:lnTo>
                  <a:lnTo>
                    <a:pt x="588" y="14"/>
                  </a:lnTo>
                  <a:close/>
                </a:path>
              </a:pathLst>
            </a:custGeom>
            <a:solidFill>
              <a:schemeClr val="bg1"/>
            </a:solidFill>
            <a:ln w="6350">
              <a:solidFill>
                <a:srgbClr val="95989C"/>
              </a:solidFill>
              <a:round/>
              <a:headEnd/>
              <a:tailEnd/>
            </a:ln>
          </p:spPr>
          <p:txBody>
            <a:bodyPr/>
            <a:lstStyle/>
            <a:p>
              <a:endParaRPr lang="en-US"/>
            </a:p>
          </p:txBody>
        </p:sp>
        <p:sp>
          <p:nvSpPr>
            <p:cNvPr id="195" name="Freeform 282"/>
            <p:cNvSpPr>
              <a:spLocks/>
            </p:cNvSpPr>
            <p:nvPr/>
          </p:nvSpPr>
          <p:spPr bwMode="gray">
            <a:xfrm>
              <a:off x="4049067" y="1719499"/>
              <a:ext cx="893484" cy="562258"/>
            </a:xfrm>
            <a:custGeom>
              <a:avLst/>
              <a:gdLst>
                <a:gd name="T0" fmla="*/ 2147483647 w 598"/>
                <a:gd name="T1" fmla="*/ 2147483647 h 360"/>
                <a:gd name="T2" fmla="*/ 2147483647 w 598"/>
                <a:gd name="T3" fmla="*/ 2147483647 h 360"/>
                <a:gd name="T4" fmla="*/ 2147483647 w 598"/>
                <a:gd name="T5" fmla="*/ 2147483647 h 360"/>
                <a:gd name="T6" fmla="*/ 2147483647 w 598"/>
                <a:gd name="T7" fmla="*/ 2147483647 h 360"/>
                <a:gd name="T8" fmla="*/ 2147483647 w 598"/>
                <a:gd name="T9" fmla="*/ 2147483647 h 360"/>
                <a:gd name="T10" fmla="*/ 2147483647 w 598"/>
                <a:gd name="T11" fmla="*/ 2147483647 h 360"/>
                <a:gd name="T12" fmla="*/ 2147483647 w 598"/>
                <a:gd name="T13" fmla="*/ 0 h 360"/>
                <a:gd name="T14" fmla="*/ 2147483647 w 598"/>
                <a:gd name="T15" fmla="*/ 2147483647 h 360"/>
                <a:gd name="T16" fmla="*/ 2147483647 w 598"/>
                <a:gd name="T17" fmla="*/ 2147483647 h 360"/>
                <a:gd name="T18" fmla="*/ 2147483647 w 598"/>
                <a:gd name="T19" fmla="*/ 2147483647 h 360"/>
                <a:gd name="T20" fmla="*/ 0 w 598"/>
                <a:gd name="T21" fmla="*/ 2147483647 h 360"/>
                <a:gd name="T22" fmla="*/ 2147483647 w 598"/>
                <a:gd name="T23" fmla="*/ 2147483647 h 360"/>
                <a:gd name="T24" fmla="*/ 2147483647 w 598"/>
                <a:gd name="T25" fmla="*/ 2147483647 h 360"/>
                <a:gd name="T26" fmla="*/ 2147483647 w 598"/>
                <a:gd name="T27" fmla="*/ 2147483647 h 360"/>
                <a:gd name="T28" fmla="*/ 2147483647 w 598"/>
                <a:gd name="T29" fmla="*/ 2147483647 h 360"/>
                <a:gd name="T30" fmla="*/ 2147483647 w 598"/>
                <a:gd name="T31" fmla="*/ 2147483647 h 360"/>
                <a:gd name="T32" fmla="*/ 2147483647 w 598"/>
                <a:gd name="T33" fmla="*/ 2147483647 h 360"/>
                <a:gd name="T34" fmla="*/ 2147483647 w 598"/>
                <a:gd name="T35" fmla="*/ 2147483647 h 360"/>
                <a:gd name="T36" fmla="*/ 2147483647 w 598"/>
                <a:gd name="T37" fmla="*/ 2147483647 h 360"/>
                <a:gd name="T38" fmla="*/ 2147483647 w 598"/>
                <a:gd name="T39" fmla="*/ 2147483647 h 360"/>
                <a:gd name="T40" fmla="*/ 2147483647 w 598"/>
                <a:gd name="T41" fmla="*/ 2147483647 h 360"/>
                <a:gd name="T42" fmla="*/ 2147483647 w 598"/>
                <a:gd name="T43" fmla="*/ 2147483647 h 360"/>
                <a:gd name="T44" fmla="*/ 2147483647 w 598"/>
                <a:gd name="T45" fmla="*/ 2147483647 h 360"/>
                <a:gd name="T46" fmla="*/ 2147483647 w 598"/>
                <a:gd name="T47" fmla="*/ 2147483647 h 360"/>
                <a:gd name="T48" fmla="*/ 2147483647 w 598"/>
                <a:gd name="T49" fmla="*/ 2147483647 h 360"/>
                <a:gd name="T50" fmla="*/ 2147483647 w 598"/>
                <a:gd name="T51" fmla="*/ 2147483647 h 360"/>
                <a:gd name="T52" fmla="*/ 2147483647 w 598"/>
                <a:gd name="T53" fmla="*/ 2147483647 h 360"/>
                <a:gd name="T54" fmla="*/ 2147483647 w 598"/>
                <a:gd name="T55" fmla="*/ 2147483647 h 360"/>
                <a:gd name="T56" fmla="*/ 2147483647 w 598"/>
                <a:gd name="T57" fmla="*/ 2147483647 h 360"/>
                <a:gd name="T58" fmla="*/ 2147483647 w 598"/>
                <a:gd name="T59" fmla="*/ 2147483647 h 360"/>
                <a:gd name="T60" fmla="*/ 2147483647 w 598"/>
                <a:gd name="T61" fmla="*/ 2147483647 h 360"/>
                <a:gd name="T62" fmla="*/ 2147483647 w 598"/>
                <a:gd name="T63" fmla="*/ 2147483647 h 360"/>
                <a:gd name="T64" fmla="*/ 2147483647 w 598"/>
                <a:gd name="T65" fmla="*/ 2147483647 h 36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98"/>
                <a:gd name="T100" fmla="*/ 0 h 360"/>
                <a:gd name="T101" fmla="*/ 598 w 598"/>
                <a:gd name="T102" fmla="*/ 360 h 36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98" h="360">
                  <a:moveTo>
                    <a:pt x="523" y="16"/>
                  </a:moveTo>
                  <a:lnTo>
                    <a:pt x="459" y="16"/>
                  </a:lnTo>
                  <a:lnTo>
                    <a:pt x="393" y="16"/>
                  </a:lnTo>
                  <a:lnTo>
                    <a:pt x="319" y="14"/>
                  </a:lnTo>
                  <a:lnTo>
                    <a:pt x="250" y="12"/>
                  </a:lnTo>
                  <a:lnTo>
                    <a:pt x="226" y="11"/>
                  </a:lnTo>
                  <a:lnTo>
                    <a:pt x="25" y="0"/>
                  </a:lnTo>
                  <a:lnTo>
                    <a:pt x="16" y="104"/>
                  </a:lnTo>
                  <a:lnTo>
                    <a:pt x="9" y="215"/>
                  </a:lnTo>
                  <a:lnTo>
                    <a:pt x="2" y="316"/>
                  </a:lnTo>
                  <a:lnTo>
                    <a:pt x="0" y="345"/>
                  </a:lnTo>
                  <a:lnTo>
                    <a:pt x="51" y="348"/>
                  </a:lnTo>
                  <a:lnTo>
                    <a:pt x="124" y="352"/>
                  </a:lnTo>
                  <a:lnTo>
                    <a:pt x="201" y="355"/>
                  </a:lnTo>
                  <a:lnTo>
                    <a:pt x="272" y="357"/>
                  </a:lnTo>
                  <a:lnTo>
                    <a:pt x="340" y="360"/>
                  </a:lnTo>
                  <a:lnTo>
                    <a:pt x="413" y="360"/>
                  </a:lnTo>
                  <a:lnTo>
                    <a:pt x="491" y="360"/>
                  </a:lnTo>
                  <a:lnTo>
                    <a:pt x="564" y="359"/>
                  </a:lnTo>
                  <a:lnTo>
                    <a:pt x="598" y="357"/>
                  </a:lnTo>
                  <a:lnTo>
                    <a:pt x="597" y="332"/>
                  </a:lnTo>
                  <a:lnTo>
                    <a:pt x="594" y="315"/>
                  </a:lnTo>
                  <a:lnTo>
                    <a:pt x="585" y="301"/>
                  </a:lnTo>
                  <a:lnTo>
                    <a:pt x="577" y="278"/>
                  </a:lnTo>
                  <a:lnTo>
                    <a:pt x="579" y="247"/>
                  </a:lnTo>
                  <a:lnTo>
                    <a:pt x="576" y="246"/>
                  </a:lnTo>
                  <a:lnTo>
                    <a:pt x="574" y="235"/>
                  </a:lnTo>
                  <a:lnTo>
                    <a:pt x="571" y="171"/>
                  </a:lnTo>
                  <a:lnTo>
                    <a:pt x="547" y="107"/>
                  </a:lnTo>
                  <a:lnTo>
                    <a:pt x="545" y="63"/>
                  </a:lnTo>
                  <a:lnTo>
                    <a:pt x="549" y="50"/>
                  </a:lnTo>
                  <a:lnTo>
                    <a:pt x="539" y="16"/>
                  </a:lnTo>
                  <a:lnTo>
                    <a:pt x="523" y="16"/>
                  </a:lnTo>
                  <a:close/>
                </a:path>
              </a:pathLst>
            </a:custGeom>
            <a:solidFill>
              <a:schemeClr val="bg1"/>
            </a:solidFill>
            <a:ln w="6350">
              <a:solidFill>
                <a:srgbClr val="95989C"/>
              </a:solidFill>
              <a:round/>
              <a:headEnd/>
              <a:tailEnd/>
            </a:ln>
          </p:spPr>
          <p:txBody>
            <a:bodyPr/>
            <a:lstStyle/>
            <a:p>
              <a:endParaRPr lang="en-US"/>
            </a:p>
          </p:txBody>
        </p:sp>
        <p:sp>
          <p:nvSpPr>
            <p:cNvPr id="196" name="Freeform 283"/>
            <p:cNvSpPr>
              <a:spLocks/>
            </p:cNvSpPr>
            <p:nvPr/>
          </p:nvSpPr>
          <p:spPr bwMode="gray">
            <a:xfrm>
              <a:off x="3275114" y="3082975"/>
              <a:ext cx="981637" cy="785599"/>
            </a:xfrm>
            <a:custGeom>
              <a:avLst/>
              <a:gdLst>
                <a:gd name="T0" fmla="*/ 2147483647 w 657"/>
                <a:gd name="T1" fmla="*/ 2147483647 h 503"/>
                <a:gd name="T2" fmla="*/ 2147483647 w 657"/>
                <a:gd name="T3" fmla="*/ 2147483647 h 503"/>
                <a:gd name="T4" fmla="*/ 2147483647 w 657"/>
                <a:gd name="T5" fmla="*/ 2147483647 h 503"/>
                <a:gd name="T6" fmla="*/ 2147483647 w 657"/>
                <a:gd name="T7" fmla="*/ 2147483647 h 503"/>
                <a:gd name="T8" fmla="*/ 2147483647 w 657"/>
                <a:gd name="T9" fmla="*/ 2147483647 h 503"/>
                <a:gd name="T10" fmla="*/ 0 w 657"/>
                <a:gd name="T11" fmla="*/ 2147483647 h 503"/>
                <a:gd name="T12" fmla="*/ 2147483647 w 657"/>
                <a:gd name="T13" fmla="*/ 2147483647 h 503"/>
                <a:gd name="T14" fmla="*/ 2147483647 w 657"/>
                <a:gd name="T15" fmla="*/ 2147483647 h 503"/>
                <a:gd name="T16" fmla="*/ 2147483647 w 657"/>
                <a:gd name="T17" fmla="*/ 2147483647 h 503"/>
                <a:gd name="T18" fmla="*/ 2147483647 w 657"/>
                <a:gd name="T19" fmla="*/ 2147483647 h 503"/>
                <a:gd name="T20" fmla="*/ 2147483647 w 657"/>
                <a:gd name="T21" fmla="*/ 0 h 503"/>
                <a:gd name="T22" fmla="*/ 2147483647 w 657"/>
                <a:gd name="T23" fmla="*/ 2147483647 h 503"/>
                <a:gd name="T24" fmla="*/ 2147483647 w 657"/>
                <a:gd name="T25" fmla="*/ 2147483647 h 503"/>
                <a:gd name="T26" fmla="*/ 2147483647 w 657"/>
                <a:gd name="T27" fmla="*/ 2147483647 h 503"/>
                <a:gd name="T28" fmla="*/ 2147483647 w 657"/>
                <a:gd name="T29" fmla="*/ 2147483647 h 503"/>
                <a:gd name="T30" fmla="*/ 2147483647 w 657"/>
                <a:gd name="T31" fmla="*/ 2147483647 h 503"/>
                <a:gd name="T32" fmla="*/ 2147483647 w 657"/>
                <a:gd name="T33" fmla="*/ 2147483647 h 503"/>
                <a:gd name="T34" fmla="*/ 2147483647 w 657"/>
                <a:gd name="T35" fmla="*/ 2147483647 h 503"/>
                <a:gd name="T36" fmla="*/ 2147483647 w 657"/>
                <a:gd name="T37" fmla="*/ 2147483647 h 503"/>
                <a:gd name="T38" fmla="*/ 2147483647 w 657"/>
                <a:gd name="T39" fmla="*/ 2147483647 h 503"/>
                <a:gd name="T40" fmla="*/ 2147483647 w 657"/>
                <a:gd name="T41" fmla="*/ 2147483647 h 503"/>
                <a:gd name="T42" fmla="*/ 2147483647 w 657"/>
                <a:gd name="T43" fmla="*/ 2147483647 h 503"/>
                <a:gd name="T44" fmla="*/ 2147483647 w 657"/>
                <a:gd name="T45" fmla="*/ 2147483647 h 503"/>
                <a:gd name="T46" fmla="*/ 2147483647 w 657"/>
                <a:gd name="T47" fmla="*/ 2147483647 h 503"/>
                <a:gd name="T48" fmla="*/ 2147483647 w 657"/>
                <a:gd name="T49" fmla="*/ 2147483647 h 503"/>
                <a:gd name="T50" fmla="*/ 2147483647 w 657"/>
                <a:gd name="T51" fmla="*/ 2147483647 h 50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57"/>
                <a:gd name="T79" fmla="*/ 0 h 503"/>
                <a:gd name="T80" fmla="*/ 657 w 657"/>
                <a:gd name="T81" fmla="*/ 503 h 50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57" h="503">
                  <a:moveTo>
                    <a:pt x="454" y="497"/>
                  </a:moveTo>
                  <a:lnTo>
                    <a:pt x="377" y="492"/>
                  </a:lnTo>
                  <a:lnTo>
                    <a:pt x="297" y="488"/>
                  </a:lnTo>
                  <a:lnTo>
                    <a:pt x="207" y="482"/>
                  </a:lnTo>
                  <a:lnTo>
                    <a:pt x="94" y="473"/>
                  </a:lnTo>
                  <a:lnTo>
                    <a:pt x="0" y="464"/>
                  </a:lnTo>
                  <a:lnTo>
                    <a:pt x="4" y="419"/>
                  </a:lnTo>
                  <a:lnTo>
                    <a:pt x="13" y="322"/>
                  </a:lnTo>
                  <a:lnTo>
                    <a:pt x="24" y="219"/>
                  </a:lnTo>
                  <a:lnTo>
                    <a:pt x="35" y="106"/>
                  </a:lnTo>
                  <a:lnTo>
                    <a:pt x="46" y="0"/>
                  </a:lnTo>
                  <a:lnTo>
                    <a:pt x="102" y="6"/>
                  </a:lnTo>
                  <a:lnTo>
                    <a:pt x="181" y="15"/>
                  </a:lnTo>
                  <a:lnTo>
                    <a:pt x="265" y="22"/>
                  </a:lnTo>
                  <a:lnTo>
                    <a:pt x="341" y="28"/>
                  </a:lnTo>
                  <a:lnTo>
                    <a:pt x="414" y="33"/>
                  </a:lnTo>
                  <a:lnTo>
                    <a:pt x="482" y="37"/>
                  </a:lnTo>
                  <a:lnTo>
                    <a:pt x="571" y="42"/>
                  </a:lnTo>
                  <a:lnTo>
                    <a:pt x="657" y="45"/>
                  </a:lnTo>
                  <a:lnTo>
                    <a:pt x="654" y="156"/>
                  </a:lnTo>
                  <a:lnTo>
                    <a:pt x="651" y="261"/>
                  </a:lnTo>
                  <a:lnTo>
                    <a:pt x="649" y="372"/>
                  </a:lnTo>
                  <a:lnTo>
                    <a:pt x="647" y="474"/>
                  </a:lnTo>
                  <a:lnTo>
                    <a:pt x="646" y="503"/>
                  </a:lnTo>
                  <a:lnTo>
                    <a:pt x="555" y="501"/>
                  </a:lnTo>
                  <a:lnTo>
                    <a:pt x="454" y="497"/>
                  </a:lnTo>
                  <a:close/>
                </a:path>
              </a:pathLst>
            </a:custGeom>
            <a:solidFill>
              <a:srgbClr val="C6EDB1"/>
            </a:solidFill>
            <a:ln w="6350">
              <a:solidFill>
                <a:srgbClr val="969696"/>
              </a:solidFill>
              <a:round/>
              <a:headEnd/>
              <a:tailEnd/>
            </a:ln>
          </p:spPr>
          <p:txBody>
            <a:bodyPr/>
            <a:lstStyle/>
            <a:p>
              <a:endParaRPr lang="en-US"/>
            </a:p>
          </p:txBody>
        </p:sp>
        <p:sp>
          <p:nvSpPr>
            <p:cNvPr id="197" name="Freeform 284"/>
            <p:cNvSpPr>
              <a:spLocks/>
            </p:cNvSpPr>
            <p:nvPr/>
          </p:nvSpPr>
          <p:spPr bwMode="gray">
            <a:xfrm>
              <a:off x="3085360" y="2325488"/>
              <a:ext cx="951754" cy="815276"/>
            </a:xfrm>
            <a:custGeom>
              <a:avLst/>
              <a:gdLst>
                <a:gd name="T0" fmla="*/ 2147483647 w 637"/>
                <a:gd name="T1" fmla="*/ 2147483647 h 522"/>
                <a:gd name="T2" fmla="*/ 2147483647 w 637"/>
                <a:gd name="T3" fmla="*/ 2147483647 h 522"/>
                <a:gd name="T4" fmla="*/ 2147483647 w 637"/>
                <a:gd name="T5" fmla="*/ 2147483647 h 522"/>
                <a:gd name="T6" fmla="*/ 2147483647 w 637"/>
                <a:gd name="T7" fmla="*/ 2147483647 h 522"/>
                <a:gd name="T8" fmla="*/ 2147483647 w 637"/>
                <a:gd name="T9" fmla="*/ 2147483647 h 522"/>
                <a:gd name="T10" fmla="*/ 2147483647 w 637"/>
                <a:gd name="T11" fmla="*/ 2147483647 h 522"/>
                <a:gd name="T12" fmla="*/ 2147483647 w 637"/>
                <a:gd name="T13" fmla="*/ 2147483647 h 522"/>
                <a:gd name="T14" fmla="*/ 2147483647 w 637"/>
                <a:gd name="T15" fmla="*/ 0 h 522"/>
                <a:gd name="T16" fmla="*/ 2147483647 w 637"/>
                <a:gd name="T17" fmla="*/ 2147483647 h 522"/>
                <a:gd name="T18" fmla="*/ 2147483647 w 637"/>
                <a:gd name="T19" fmla="*/ 2147483647 h 522"/>
                <a:gd name="T20" fmla="*/ 2147483647 w 637"/>
                <a:gd name="T21" fmla="*/ 2147483647 h 522"/>
                <a:gd name="T22" fmla="*/ 0 w 637"/>
                <a:gd name="T23" fmla="*/ 2147483647 h 522"/>
                <a:gd name="T24" fmla="*/ 2147483647 w 637"/>
                <a:gd name="T25" fmla="*/ 2147483647 h 522"/>
                <a:gd name="T26" fmla="*/ 2147483647 w 637"/>
                <a:gd name="T27" fmla="*/ 2147483647 h 522"/>
                <a:gd name="T28" fmla="*/ 2147483647 w 637"/>
                <a:gd name="T29" fmla="*/ 2147483647 h 522"/>
                <a:gd name="T30" fmla="*/ 2147483647 w 637"/>
                <a:gd name="T31" fmla="*/ 2147483647 h 522"/>
                <a:gd name="T32" fmla="*/ 2147483647 w 637"/>
                <a:gd name="T33" fmla="*/ 2147483647 h 522"/>
                <a:gd name="T34" fmla="*/ 2147483647 w 637"/>
                <a:gd name="T35" fmla="*/ 2147483647 h 522"/>
                <a:gd name="T36" fmla="*/ 2147483647 w 637"/>
                <a:gd name="T37" fmla="*/ 2147483647 h 522"/>
                <a:gd name="T38" fmla="*/ 2147483647 w 637"/>
                <a:gd name="T39" fmla="*/ 2147483647 h 522"/>
                <a:gd name="T40" fmla="*/ 2147483647 w 637"/>
                <a:gd name="T41" fmla="*/ 2147483647 h 522"/>
                <a:gd name="T42" fmla="*/ 2147483647 w 637"/>
                <a:gd name="T43" fmla="*/ 2147483647 h 522"/>
                <a:gd name="T44" fmla="*/ 2147483647 w 637"/>
                <a:gd name="T45" fmla="*/ 2147483647 h 522"/>
                <a:gd name="T46" fmla="*/ 2147483647 w 637"/>
                <a:gd name="T47" fmla="*/ 2147483647 h 522"/>
                <a:gd name="T48" fmla="*/ 2147483647 w 637"/>
                <a:gd name="T49" fmla="*/ 2147483647 h 5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37"/>
                <a:gd name="T76" fmla="*/ 0 h 522"/>
                <a:gd name="T77" fmla="*/ 637 w 637"/>
                <a:gd name="T78" fmla="*/ 522 h 5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37" h="522">
                  <a:moveTo>
                    <a:pt x="564" y="59"/>
                  </a:moveTo>
                  <a:lnTo>
                    <a:pt x="485" y="52"/>
                  </a:lnTo>
                  <a:lnTo>
                    <a:pt x="410" y="45"/>
                  </a:lnTo>
                  <a:lnTo>
                    <a:pt x="342" y="38"/>
                  </a:lnTo>
                  <a:lnTo>
                    <a:pt x="271" y="29"/>
                  </a:lnTo>
                  <a:lnTo>
                    <a:pt x="192" y="19"/>
                  </a:lnTo>
                  <a:lnTo>
                    <a:pt x="118" y="7"/>
                  </a:lnTo>
                  <a:lnTo>
                    <a:pt x="67" y="0"/>
                  </a:lnTo>
                  <a:lnTo>
                    <a:pt x="58" y="58"/>
                  </a:lnTo>
                  <a:lnTo>
                    <a:pt x="38" y="195"/>
                  </a:lnTo>
                  <a:lnTo>
                    <a:pt x="16" y="346"/>
                  </a:lnTo>
                  <a:lnTo>
                    <a:pt x="0" y="462"/>
                  </a:lnTo>
                  <a:lnTo>
                    <a:pt x="84" y="474"/>
                  </a:lnTo>
                  <a:lnTo>
                    <a:pt x="173" y="485"/>
                  </a:lnTo>
                  <a:lnTo>
                    <a:pt x="229" y="491"/>
                  </a:lnTo>
                  <a:lnTo>
                    <a:pt x="308" y="501"/>
                  </a:lnTo>
                  <a:lnTo>
                    <a:pt x="392" y="508"/>
                  </a:lnTo>
                  <a:lnTo>
                    <a:pt x="468" y="514"/>
                  </a:lnTo>
                  <a:lnTo>
                    <a:pt x="541" y="518"/>
                  </a:lnTo>
                  <a:lnTo>
                    <a:pt x="610" y="522"/>
                  </a:lnTo>
                  <a:lnTo>
                    <a:pt x="617" y="407"/>
                  </a:lnTo>
                  <a:lnTo>
                    <a:pt x="623" y="293"/>
                  </a:lnTo>
                  <a:lnTo>
                    <a:pt x="630" y="176"/>
                  </a:lnTo>
                  <a:lnTo>
                    <a:pt x="637" y="64"/>
                  </a:lnTo>
                  <a:lnTo>
                    <a:pt x="564" y="59"/>
                  </a:lnTo>
                  <a:close/>
                </a:path>
              </a:pathLst>
            </a:custGeom>
            <a:solidFill>
              <a:schemeClr val="bg1"/>
            </a:solidFill>
            <a:ln w="6350">
              <a:solidFill>
                <a:srgbClr val="95989C"/>
              </a:solidFill>
              <a:round/>
              <a:headEnd/>
              <a:tailEnd/>
            </a:ln>
          </p:spPr>
          <p:txBody>
            <a:bodyPr/>
            <a:lstStyle/>
            <a:p>
              <a:endParaRPr lang="en-US"/>
            </a:p>
          </p:txBody>
        </p:sp>
        <p:sp>
          <p:nvSpPr>
            <p:cNvPr id="198" name="Freeform 285"/>
            <p:cNvSpPr>
              <a:spLocks/>
            </p:cNvSpPr>
            <p:nvPr/>
          </p:nvSpPr>
          <p:spPr bwMode="gray">
            <a:xfrm>
              <a:off x="2381630" y="3710831"/>
              <a:ext cx="893484" cy="1127641"/>
            </a:xfrm>
            <a:custGeom>
              <a:avLst/>
              <a:gdLst>
                <a:gd name="T0" fmla="*/ 2147483647 w 598"/>
                <a:gd name="T1" fmla="*/ 2147483647 h 722"/>
                <a:gd name="T2" fmla="*/ 2147483647 w 598"/>
                <a:gd name="T3" fmla="*/ 2147483647 h 722"/>
                <a:gd name="T4" fmla="*/ 2147483647 w 598"/>
                <a:gd name="T5" fmla="*/ 2147483647 h 722"/>
                <a:gd name="T6" fmla="*/ 2147483647 w 598"/>
                <a:gd name="T7" fmla="*/ 2147483647 h 722"/>
                <a:gd name="T8" fmla="*/ 2147483647 w 598"/>
                <a:gd name="T9" fmla="*/ 2147483647 h 722"/>
                <a:gd name="T10" fmla="*/ 2147483647 w 598"/>
                <a:gd name="T11" fmla="*/ 2147483647 h 722"/>
                <a:gd name="T12" fmla="*/ 2147483647 w 598"/>
                <a:gd name="T13" fmla="*/ 2147483647 h 722"/>
                <a:gd name="T14" fmla="*/ 2147483647 w 598"/>
                <a:gd name="T15" fmla="*/ 2147483647 h 722"/>
                <a:gd name="T16" fmla="*/ 2147483647 w 598"/>
                <a:gd name="T17" fmla="*/ 2147483647 h 722"/>
                <a:gd name="T18" fmla="*/ 2147483647 w 598"/>
                <a:gd name="T19" fmla="*/ 2147483647 h 722"/>
                <a:gd name="T20" fmla="*/ 2147483647 w 598"/>
                <a:gd name="T21" fmla="*/ 2147483647 h 722"/>
                <a:gd name="T22" fmla="*/ 2147483647 w 598"/>
                <a:gd name="T23" fmla="*/ 2147483647 h 722"/>
                <a:gd name="T24" fmla="*/ 2147483647 w 598"/>
                <a:gd name="T25" fmla="*/ 2147483647 h 722"/>
                <a:gd name="T26" fmla="*/ 2147483647 w 598"/>
                <a:gd name="T27" fmla="*/ 2147483647 h 722"/>
                <a:gd name="T28" fmla="*/ 0 w 598"/>
                <a:gd name="T29" fmla="*/ 2147483647 h 722"/>
                <a:gd name="T30" fmla="*/ 2147483647 w 598"/>
                <a:gd name="T31" fmla="*/ 2147483647 h 722"/>
                <a:gd name="T32" fmla="*/ 2147483647 w 598"/>
                <a:gd name="T33" fmla="*/ 2147483647 h 722"/>
                <a:gd name="T34" fmla="*/ 2147483647 w 598"/>
                <a:gd name="T35" fmla="*/ 2147483647 h 722"/>
                <a:gd name="T36" fmla="*/ 2147483647 w 598"/>
                <a:gd name="T37" fmla="*/ 2147483647 h 722"/>
                <a:gd name="T38" fmla="*/ 2147483647 w 598"/>
                <a:gd name="T39" fmla="*/ 2147483647 h 722"/>
                <a:gd name="T40" fmla="*/ 2147483647 w 598"/>
                <a:gd name="T41" fmla="*/ 2147483647 h 722"/>
                <a:gd name="T42" fmla="*/ 2147483647 w 598"/>
                <a:gd name="T43" fmla="*/ 2147483647 h 722"/>
                <a:gd name="T44" fmla="*/ 2147483647 w 598"/>
                <a:gd name="T45" fmla="*/ 2147483647 h 722"/>
                <a:gd name="T46" fmla="*/ 2147483647 w 598"/>
                <a:gd name="T47" fmla="*/ 2147483647 h 722"/>
                <a:gd name="T48" fmla="*/ 2147483647 w 598"/>
                <a:gd name="T49" fmla="*/ 2147483647 h 722"/>
                <a:gd name="T50" fmla="*/ 2147483647 w 598"/>
                <a:gd name="T51" fmla="*/ 2147483647 h 722"/>
                <a:gd name="T52" fmla="*/ 2147483647 w 598"/>
                <a:gd name="T53" fmla="*/ 2147483647 h 722"/>
                <a:gd name="T54" fmla="*/ 2147483647 w 598"/>
                <a:gd name="T55" fmla="*/ 2147483647 h 722"/>
                <a:gd name="T56" fmla="*/ 2147483647 w 598"/>
                <a:gd name="T57" fmla="*/ 2147483647 h 722"/>
                <a:gd name="T58" fmla="*/ 2147483647 w 598"/>
                <a:gd name="T59" fmla="*/ 2147483647 h 722"/>
                <a:gd name="T60" fmla="*/ 2147483647 w 598"/>
                <a:gd name="T61" fmla="*/ 2147483647 h 722"/>
                <a:gd name="T62" fmla="*/ 2147483647 w 598"/>
                <a:gd name="T63" fmla="*/ 2147483647 h 722"/>
                <a:gd name="T64" fmla="*/ 2147483647 w 598"/>
                <a:gd name="T65" fmla="*/ 2147483647 h 722"/>
                <a:gd name="T66" fmla="*/ 2147483647 w 598"/>
                <a:gd name="T67" fmla="*/ 2147483647 h 722"/>
                <a:gd name="T68" fmla="*/ 2147483647 w 598"/>
                <a:gd name="T69" fmla="*/ 2147483647 h 722"/>
                <a:gd name="T70" fmla="*/ 2147483647 w 598"/>
                <a:gd name="T71" fmla="*/ 2147483647 h 722"/>
                <a:gd name="T72" fmla="*/ 2147483647 w 598"/>
                <a:gd name="T73" fmla="*/ 2147483647 h 722"/>
                <a:gd name="T74" fmla="*/ 2147483647 w 598"/>
                <a:gd name="T75" fmla="*/ 2147483647 h 722"/>
                <a:gd name="T76" fmla="*/ 2147483647 w 598"/>
                <a:gd name="T77" fmla="*/ 2147483647 h 722"/>
                <a:gd name="T78" fmla="*/ 2147483647 w 598"/>
                <a:gd name="T79" fmla="*/ 2147483647 h 722"/>
                <a:gd name="T80" fmla="*/ 2147483647 w 598"/>
                <a:gd name="T81" fmla="*/ 2147483647 h 722"/>
                <a:gd name="T82" fmla="*/ 2147483647 w 598"/>
                <a:gd name="T83" fmla="*/ 2147483647 h 722"/>
                <a:gd name="T84" fmla="*/ 2147483647 w 598"/>
                <a:gd name="T85" fmla="*/ 2147483647 h 722"/>
                <a:gd name="T86" fmla="*/ 2147483647 w 598"/>
                <a:gd name="T87" fmla="*/ 2147483647 h 722"/>
                <a:gd name="T88" fmla="*/ 2147483647 w 598"/>
                <a:gd name="T89" fmla="*/ 2147483647 h 722"/>
                <a:gd name="T90" fmla="*/ 2147483647 w 598"/>
                <a:gd name="T91" fmla="*/ 2147483647 h 722"/>
                <a:gd name="T92" fmla="*/ 2147483647 w 598"/>
                <a:gd name="T93" fmla="*/ 2147483647 h 722"/>
                <a:gd name="T94" fmla="*/ 2147483647 w 598"/>
                <a:gd name="T95" fmla="*/ 2147483647 h 722"/>
                <a:gd name="T96" fmla="*/ 2147483647 w 598"/>
                <a:gd name="T97" fmla="*/ 2147483647 h 722"/>
                <a:gd name="T98" fmla="*/ 2147483647 w 598"/>
                <a:gd name="T99" fmla="*/ 0 h 722"/>
                <a:gd name="T100" fmla="*/ 2147483647 w 598"/>
                <a:gd name="T101" fmla="*/ 2147483647 h 72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98"/>
                <a:gd name="T154" fmla="*/ 0 h 722"/>
                <a:gd name="T155" fmla="*/ 598 w 598"/>
                <a:gd name="T156" fmla="*/ 722 h 72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98" h="722">
                  <a:moveTo>
                    <a:pt x="209" y="11"/>
                  </a:moveTo>
                  <a:lnTo>
                    <a:pt x="292" y="24"/>
                  </a:lnTo>
                  <a:lnTo>
                    <a:pt x="382" y="35"/>
                  </a:lnTo>
                  <a:lnTo>
                    <a:pt x="462" y="46"/>
                  </a:lnTo>
                  <a:lnTo>
                    <a:pt x="539" y="55"/>
                  </a:lnTo>
                  <a:lnTo>
                    <a:pt x="598" y="61"/>
                  </a:lnTo>
                  <a:lnTo>
                    <a:pt x="588" y="168"/>
                  </a:lnTo>
                  <a:lnTo>
                    <a:pt x="579" y="280"/>
                  </a:lnTo>
                  <a:lnTo>
                    <a:pt x="570" y="384"/>
                  </a:lnTo>
                  <a:lnTo>
                    <a:pt x="562" y="482"/>
                  </a:lnTo>
                  <a:lnTo>
                    <a:pt x="554" y="588"/>
                  </a:lnTo>
                  <a:lnTo>
                    <a:pt x="545" y="722"/>
                  </a:lnTo>
                  <a:lnTo>
                    <a:pt x="358" y="705"/>
                  </a:lnTo>
                  <a:lnTo>
                    <a:pt x="1" y="516"/>
                  </a:lnTo>
                  <a:lnTo>
                    <a:pt x="0" y="505"/>
                  </a:lnTo>
                  <a:lnTo>
                    <a:pt x="11" y="494"/>
                  </a:lnTo>
                  <a:lnTo>
                    <a:pt x="25" y="498"/>
                  </a:lnTo>
                  <a:lnTo>
                    <a:pt x="35" y="483"/>
                  </a:lnTo>
                  <a:lnTo>
                    <a:pt x="36" y="470"/>
                  </a:lnTo>
                  <a:lnTo>
                    <a:pt x="15" y="453"/>
                  </a:lnTo>
                  <a:lnTo>
                    <a:pt x="20" y="439"/>
                  </a:lnTo>
                  <a:lnTo>
                    <a:pt x="16" y="427"/>
                  </a:lnTo>
                  <a:lnTo>
                    <a:pt x="17" y="415"/>
                  </a:lnTo>
                  <a:lnTo>
                    <a:pt x="26" y="415"/>
                  </a:lnTo>
                  <a:lnTo>
                    <a:pt x="39" y="399"/>
                  </a:lnTo>
                  <a:lnTo>
                    <a:pt x="41" y="386"/>
                  </a:lnTo>
                  <a:lnTo>
                    <a:pt x="45" y="381"/>
                  </a:lnTo>
                  <a:lnTo>
                    <a:pt x="46" y="352"/>
                  </a:lnTo>
                  <a:lnTo>
                    <a:pt x="55" y="346"/>
                  </a:lnTo>
                  <a:lnTo>
                    <a:pt x="60" y="337"/>
                  </a:lnTo>
                  <a:lnTo>
                    <a:pt x="88" y="321"/>
                  </a:lnTo>
                  <a:lnTo>
                    <a:pt x="80" y="297"/>
                  </a:lnTo>
                  <a:lnTo>
                    <a:pt x="68" y="285"/>
                  </a:lnTo>
                  <a:lnTo>
                    <a:pt x="50" y="242"/>
                  </a:lnTo>
                  <a:lnTo>
                    <a:pt x="51" y="228"/>
                  </a:lnTo>
                  <a:lnTo>
                    <a:pt x="53" y="212"/>
                  </a:lnTo>
                  <a:lnTo>
                    <a:pt x="60" y="210"/>
                  </a:lnTo>
                  <a:lnTo>
                    <a:pt x="62" y="188"/>
                  </a:lnTo>
                  <a:lnTo>
                    <a:pt x="59" y="140"/>
                  </a:lnTo>
                  <a:lnTo>
                    <a:pt x="64" y="123"/>
                  </a:lnTo>
                  <a:lnTo>
                    <a:pt x="59" y="113"/>
                  </a:lnTo>
                  <a:lnTo>
                    <a:pt x="64" y="104"/>
                  </a:lnTo>
                  <a:lnTo>
                    <a:pt x="78" y="92"/>
                  </a:lnTo>
                  <a:lnTo>
                    <a:pt x="88" y="97"/>
                  </a:lnTo>
                  <a:lnTo>
                    <a:pt x="96" y="97"/>
                  </a:lnTo>
                  <a:lnTo>
                    <a:pt x="103" y="111"/>
                  </a:lnTo>
                  <a:lnTo>
                    <a:pt x="111" y="113"/>
                  </a:lnTo>
                  <a:lnTo>
                    <a:pt x="117" y="110"/>
                  </a:lnTo>
                  <a:lnTo>
                    <a:pt x="126" y="96"/>
                  </a:lnTo>
                  <a:lnTo>
                    <a:pt x="140" y="0"/>
                  </a:lnTo>
                  <a:lnTo>
                    <a:pt x="209" y="11"/>
                  </a:lnTo>
                  <a:close/>
                </a:path>
              </a:pathLst>
            </a:custGeom>
            <a:solidFill>
              <a:srgbClr val="C6EDB1"/>
            </a:solidFill>
            <a:ln w="6350">
              <a:solidFill>
                <a:srgbClr val="969696"/>
              </a:solidFill>
              <a:round/>
              <a:headEnd/>
              <a:tailEnd/>
            </a:ln>
          </p:spPr>
          <p:txBody>
            <a:bodyPr/>
            <a:lstStyle/>
            <a:p>
              <a:endParaRPr lang="en-US"/>
            </a:p>
          </p:txBody>
        </p:sp>
        <p:sp>
          <p:nvSpPr>
            <p:cNvPr id="199" name="Freeform 286"/>
            <p:cNvSpPr>
              <a:spLocks/>
            </p:cNvSpPr>
            <p:nvPr/>
          </p:nvSpPr>
          <p:spPr bwMode="gray">
            <a:xfrm>
              <a:off x="2354735" y="1458673"/>
              <a:ext cx="817283" cy="1407208"/>
            </a:xfrm>
            <a:custGeom>
              <a:avLst/>
              <a:gdLst>
                <a:gd name="T0" fmla="*/ 2147483647 w 547"/>
                <a:gd name="T1" fmla="*/ 2147483647 h 901"/>
                <a:gd name="T2" fmla="*/ 2147483647 w 547"/>
                <a:gd name="T3" fmla="*/ 2147483647 h 901"/>
                <a:gd name="T4" fmla="*/ 2147483647 w 547"/>
                <a:gd name="T5" fmla="*/ 2147483647 h 901"/>
                <a:gd name="T6" fmla="*/ 2147483647 w 547"/>
                <a:gd name="T7" fmla="*/ 2147483647 h 901"/>
                <a:gd name="T8" fmla="*/ 2147483647 w 547"/>
                <a:gd name="T9" fmla="*/ 2147483647 h 901"/>
                <a:gd name="T10" fmla="*/ 2147483647 w 547"/>
                <a:gd name="T11" fmla="*/ 2147483647 h 901"/>
                <a:gd name="T12" fmla="*/ 2147483647 w 547"/>
                <a:gd name="T13" fmla="*/ 2147483647 h 901"/>
                <a:gd name="T14" fmla="*/ 2147483647 w 547"/>
                <a:gd name="T15" fmla="*/ 2147483647 h 901"/>
                <a:gd name="T16" fmla="*/ 2147483647 w 547"/>
                <a:gd name="T17" fmla="*/ 2147483647 h 901"/>
                <a:gd name="T18" fmla="*/ 2147483647 w 547"/>
                <a:gd name="T19" fmla="*/ 2147483647 h 901"/>
                <a:gd name="T20" fmla="*/ 2147483647 w 547"/>
                <a:gd name="T21" fmla="*/ 2147483647 h 901"/>
                <a:gd name="T22" fmla="*/ 2147483647 w 547"/>
                <a:gd name="T23" fmla="*/ 2147483647 h 901"/>
                <a:gd name="T24" fmla="*/ 2147483647 w 547"/>
                <a:gd name="T25" fmla="*/ 2147483647 h 901"/>
                <a:gd name="T26" fmla="*/ 2147483647 w 547"/>
                <a:gd name="T27" fmla="*/ 2147483647 h 901"/>
                <a:gd name="T28" fmla="*/ 2147483647 w 547"/>
                <a:gd name="T29" fmla="*/ 2147483647 h 901"/>
                <a:gd name="T30" fmla="*/ 2147483647 w 547"/>
                <a:gd name="T31" fmla="*/ 2147483647 h 901"/>
                <a:gd name="T32" fmla="*/ 2147483647 w 547"/>
                <a:gd name="T33" fmla="*/ 2147483647 h 901"/>
                <a:gd name="T34" fmla="*/ 2147483647 w 547"/>
                <a:gd name="T35" fmla="*/ 2147483647 h 901"/>
                <a:gd name="T36" fmla="*/ 2147483647 w 547"/>
                <a:gd name="T37" fmla="*/ 2147483647 h 901"/>
                <a:gd name="T38" fmla="*/ 2147483647 w 547"/>
                <a:gd name="T39" fmla="*/ 2147483647 h 901"/>
                <a:gd name="T40" fmla="*/ 2147483647 w 547"/>
                <a:gd name="T41" fmla="*/ 2147483647 h 901"/>
                <a:gd name="T42" fmla="*/ 2147483647 w 547"/>
                <a:gd name="T43" fmla="*/ 2147483647 h 901"/>
                <a:gd name="T44" fmla="*/ 2147483647 w 547"/>
                <a:gd name="T45" fmla="*/ 2147483647 h 901"/>
                <a:gd name="T46" fmla="*/ 2147483647 w 547"/>
                <a:gd name="T47" fmla="*/ 2147483647 h 901"/>
                <a:gd name="T48" fmla="*/ 2147483647 w 547"/>
                <a:gd name="T49" fmla="*/ 2147483647 h 901"/>
                <a:gd name="T50" fmla="*/ 2147483647 w 547"/>
                <a:gd name="T51" fmla="*/ 2147483647 h 901"/>
                <a:gd name="T52" fmla="*/ 2147483647 w 547"/>
                <a:gd name="T53" fmla="*/ 2147483647 h 901"/>
                <a:gd name="T54" fmla="*/ 2147483647 w 547"/>
                <a:gd name="T55" fmla="*/ 2147483647 h 901"/>
                <a:gd name="T56" fmla="*/ 2147483647 w 547"/>
                <a:gd name="T57" fmla="*/ 2147483647 h 901"/>
                <a:gd name="T58" fmla="*/ 2147483647 w 547"/>
                <a:gd name="T59" fmla="*/ 2147483647 h 901"/>
                <a:gd name="T60" fmla="*/ 2147483647 w 547"/>
                <a:gd name="T61" fmla="*/ 2147483647 h 901"/>
                <a:gd name="T62" fmla="*/ 2147483647 w 547"/>
                <a:gd name="T63" fmla="*/ 2147483647 h 901"/>
                <a:gd name="T64" fmla="*/ 2147483647 w 547"/>
                <a:gd name="T65" fmla="*/ 2147483647 h 901"/>
                <a:gd name="T66" fmla="*/ 2147483647 w 547"/>
                <a:gd name="T67" fmla="*/ 2147483647 h 901"/>
                <a:gd name="T68" fmla="*/ 2147483647 w 547"/>
                <a:gd name="T69" fmla="*/ 2147483647 h 901"/>
                <a:gd name="T70" fmla="*/ 2147483647 w 547"/>
                <a:gd name="T71" fmla="*/ 2147483647 h 901"/>
                <a:gd name="T72" fmla="*/ 2147483647 w 547"/>
                <a:gd name="T73" fmla="*/ 2147483647 h 901"/>
                <a:gd name="T74" fmla="*/ 2147483647 w 547"/>
                <a:gd name="T75" fmla="*/ 2147483647 h 901"/>
                <a:gd name="T76" fmla="*/ 2147483647 w 547"/>
                <a:gd name="T77" fmla="*/ 2147483647 h 901"/>
                <a:gd name="T78" fmla="*/ 2147483647 w 547"/>
                <a:gd name="T79" fmla="*/ 2147483647 h 901"/>
                <a:gd name="T80" fmla="*/ 2147483647 w 547"/>
                <a:gd name="T81" fmla="*/ 2147483647 h 901"/>
                <a:gd name="T82" fmla="*/ 2147483647 w 547"/>
                <a:gd name="T83" fmla="*/ 2147483647 h 901"/>
                <a:gd name="T84" fmla="*/ 2147483647 w 547"/>
                <a:gd name="T85" fmla="*/ 2147483647 h 901"/>
                <a:gd name="T86" fmla="*/ 2147483647 w 547"/>
                <a:gd name="T87" fmla="*/ 2147483647 h 901"/>
                <a:gd name="T88" fmla="*/ 2147483647 w 547"/>
                <a:gd name="T89" fmla="*/ 0 h 901"/>
                <a:gd name="T90" fmla="*/ 2147483647 w 547"/>
                <a:gd name="T91" fmla="*/ 2147483647 h 901"/>
                <a:gd name="T92" fmla="*/ 2147483647 w 547"/>
                <a:gd name="T93" fmla="*/ 2147483647 h 901"/>
                <a:gd name="T94" fmla="*/ 2147483647 w 547"/>
                <a:gd name="T95" fmla="*/ 2147483647 h 901"/>
                <a:gd name="T96" fmla="*/ 2147483647 w 547"/>
                <a:gd name="T97" fmla="*/ 2147483647 h 901"/>
                <a:gd name="T98" fmla="*/ 2147483647 w 547"/>
                <a:gd name="T99" fmla="*/ 2147483647 h 901"/>
                <a:gd name="T100" fmla="*/ 2147483647 w 547"/>
                <a:gd name="T101" fmla="*/ 2147483647 h 901"/>
                <a:gd name="T102" fmla="*/ 2147483647 w 547"/>
                <a:gd name="T103" fmla="*/ 2147483647 h 901"/>
                <a:gd name="T104" fmla="*/ 2147483647 w 547"/>
                <a:gd name="T105" fmla="*/ 2147483647 h 901"/>
                <a:gd name="T106" fmla="*/ 2147483647 w 547"/>
                <a:gd name="T107" fmla="*/ 2147483647 h 901"/>
                <a:gd name="T108" fmla="*/ 2147483647 w 547"/>
                <a:gd name="T109" fmla="*/ 2147483647 h 901"/>
                <a:gd name="T110" fmla="*/ 2147483647 w 547"/>
                <a:gd name="T111" fmla="*/ 2147483647 h 901"/>
                <a:gd name="T112" fmla="*/ 2147483647 w 547"/>
                <a:gd name="T113" fmla="*/ 2147483647 h 90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47"/>
                <a:gd name="T172" fmla="*/ 0 h 901"/>
                <a:gd name="T173" fmla="*/ 547 w 547"/>
                <a:gd name="T174" fmla="*/ 901 h 90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47" h="901">
                  <a:moveTo>
                    <a:pt x="54" y="817"/>
                  </a:moveTo>
                  <a:lnTo>
                    <a:pt x="131" y="833"/>
                  </a:lnTo>
                  <a:lnTo>
                    <a:pt x="213" y="850"/>
                  </a:lnTo>
                  <a:lnTo>
                    <a:pt x="251" y="857"/>
                  </a:lnTo>
                  <a:lnTo>
                    <a:pt x="305" y="868"/>
                  </a:lnTo>
                  <a:lnTo>
                    <a:pt x="382" y="881"/>
                  </a:lnTo>
                  <a:lnTo>
                    <a:pt x="464" y="895"/>
                  </a:lnTo>
                  <a:lnTo>
                    <a:pt x="505" y="901"/>
                  </a:lnTo>
                  <a:lnTo>
                    <a:pt x="527" y="750"/>
                  </a:lnTo>
                  <a:lnTo>
                    <a:pt x="547" y="613"/>
                  </a:lnTo>
                  <a:lnTo>
                    <a:pt x="536" y="601"/>
                  </a:lnTo>
                  <a:lnTo>
                    <a:pt x="530" y="582"/>
                  </a:lnTo>
                  <a:lnTo>
                    <a:pt x="526" y="579"/>
                  </a:lnTo>
                  <a:lnTo>
                    <a:pt x="516" y="582"/>
                  </a:lnTo>
                  <a:lnTo>
                    <a:pt x="518" y="588"/>
                  </a:lnTo>
                  <a:lnTo>
                    <a:pt x="511" y="594"/>
                  </a:lnTo>
                  <a:lnTo>
                    <a:pt x="514" y="602"/>
                  </a:lnTo>
                  <a:lnTo>
                    <a:pt x="498" y="596"/>
                  </a:lnTo>
                  <a:lnTo>
                    <a:pt x="486" y="599"/>
                  </a:lnTo>
                  <a:lnTo>
                    <a:pt x="481" y="593"/>
                  </a:lnTo>
                  <a:lnTo>
                    <a:pt x="463" y="594"/>
                  </a:lnTo>
                  <a:lnTo>
                    <a:pt x="451" y="588"/>
                  </a:lnTo>
                  <a:lnTo>
                    <a:pt x="443" y="591"/>
                  </a:lnTo>
                  <a:lnTo>
                    <a:pt x="438" y="599"/>
                  </a:lnTo>
                  <a:lnTo>
                    <a:pt x="415" y="588"/>
                  </a:lnTo>
                  <a:lnTo>
                    <a:pt x="408" y="590"/>
                  </a:lnTo>
                  <a:lnTo>
                    <a:pt x="401" y="595"/>
                  </a:lnTo>
                  <a:lnTo>
                    <a:pt x="402" y="601"/>
                  </a:lnTo>
                  <a:lnTo>
                    <a:pt x="400" y="603"/>
                  </a:lnTo>
                  <a:lnTo>
                    <a:pt x="388" y="589"/>
                  </a:lnTo>
                  <a:lnTo>
                    <a:pt x="389" y="581"/>
                  </a:lnTo>
                  <a:lnTo>
                    <a:pt x="385" y="571"/>
                  </a:lnTo>
                  <a:lnTo>
                    <a:pt x="388" y="566"/>
                  </a:lnTo>
                  <a:lnTo>
                    <a:pt x="383" y="551"/>
                  </a:lnTo>
                  <a:lnTo>
                    <a:pt x="376" y="544"/>
                  </a:lnTo>
                  <a:lnTo>
                    <a:pt x="367" y="545"/>
                  </a:lnTo>
                  <a:lnTo>
                    <a:pt x="360" y="536"/>
                  </a:lnTo>
                  <a:lnTo>
                    <a:pt x="359" y="528"/>
                  </a:lnTo>
                  <a:lnTo>
                    <a:pt x="362" y="524"/>
                  </a:lnTo>
                  <a:lnTo>
                    <a:pt x="364" y="518"/>
                  </a:lnTo>
                  <a:lnTo>
                    <a:pt x="361" y="505"/>
                  </a:lnTo>
                  <a:lnTo>
                    <a:pt x="357" y="504"/>
                  </a:lnTo>
                  <a:lnTo>
                    <a:pt x="355" y="493"/>
                  </a:lnTo>
                  <a:lnTo>
                    <a:pt x="348" y="480"/>
                  </a:lnTo>
                  <a:lnTo>
                    <a:pt x="350" y="471"/>
                  </a:lnTo>
                  <a:lnTo>
                    <a:pt x="347" y="465"/>
                  </a:lnTo>
                  <a:lnTo>
                    <a:pt x="350" y="457"/>
                  </a:lnTo>
                  <a:lnTo>
                    <a:pt x="344" y="454"/>
                  </a:lnTo>
                  <a:lnTo>
                    <a:pt x="348" y="444"/>
                  </a:lnTo>
                  <a:lnTo>
                    <a:pt x="334" y="431"/>
                  </a:lnTo>
                  <a:lnTo>
                    <a:pt x="333" y="436"/>
                  </a:lnTo>
                  <a:lnTo>
                    <a:pt x="323" y="443"/>
                  </a:lnTo>
                  <a:lnTo>
                    <a:pt x="312" y="445"/>
                  </a:lnTo>
                  <a:lnTo>
                    <a:pt x="304" y="450"/>
                  </a:lnTo>
                  <a:lnTo>
                    <a:pt x="295" y="439"/>
                  </a:lnTo>
                  <a:lnTo>
                    <a:pt x="287" y="437"/>
                  </a:lnTo>
                  <a:lnTo>
                    <a:pt x="295" y="421"/>
                  </a:lnTo>
                  <a:lnTo>
                    <a:pt x="291" y="412"/>
                  </a:lnTo>
                  <a:lnTo>
                    <a:pt x="308" y="402"/>
                  </a:lnTo>
                  <a:lnTo>
                    <a:pt x="306" y="397"/>
                  </a:lnTo>
                  <a:lnTo>
                    <a:pt x="308" y="391"/>
                  </a:lnTo>
                  <a:lnTo>
                    <a:pt x="303" y="388"/>
                  </a:lnTo>
                  <a:lnTo>
                    <a:pt x="308" y="376"/>
                  </a:lnTo>
                  <a:lnTo>
                    <a:pt x="305" y="369"/>
                  </a:lnTo>
                  <a:lnTo>
                    <a:pt x="311" y="367"/>
                  </a:lnTo>
                  <a:lnTo>
                    <a:pt x="311" y="358"/>
                  </a:lnTo>
                  <a:lnTo>
                    <a:pt x="322" y="338"/>
                  </a:lnTo>
                  <a:lnTo>
                    <a:pt x="322" y="330"/>
                  </a:lnTo>
                  <a:lnTo>
                    <a:pt x="327" y="328"/>
                  </a:lnTo>
                  <a:lnTo>
                    <a:pt x="331" y="314"/>
                  </a:lnTo>
                  <a:lnTo>
                    <a:pt x="310" y="312"/>
                  </a:lnTo>
                  <a:lnTo>
                    <a:pt x="306" y="307"/>
                  </a:lnTo>
                  <a:lnTo>
                    <a:pt x="309" y="303"/>
                  </a:lnTo>
                  <a:lnTo>
                    <a:pt x="306" y="298"/>
                  </a:lnTo>
                  <a:lnTo>
                    <a:pt x="298" y="300"/>
                  </a:lnTo>
                  <a:lnTo>
                    <a:pt x="300" y="294"/>
                  </a:lnTo>
                  <a:lnTo>
                    <a:pt x="290" y="283"/>
                  </a:lnTo>
                  <a:lnTo>
                    <a:pt x="291" y="274"/>
                  </a:lnTo>
                  <a:lnTo>
                    <a:pt x="283" y="265"/>
                  </a:lnTo>
                  <a:lnTo>
                    <a:pt x="268" y="229"/>
                  </a:lnTo>
                  <a:lnTo>
                    <a:pt x="256" y="221"/>
                  </a:lnTo>
                  <a:lnTo>
                    <a:pt x="252" y="209"/>
                  </a:lnTo>
                  <a:lnTo>
                    <a:pt x="242" y="201"/>
                  </a:lnTo>
                  <a:lnTo>
                    <a:pt x="250" y="197"/>
                  </a:lnTo>
                  <a:lnTo>
                    <a:pt x="244" y="186"/>
                  </a:lnTo>
                  <a:lnTo>
                    <a:pt x="251" y="181"/>
                  </a:lnTo>
                  <a:lnTo>
                    <a:pt x="249" y="169"/>
                  </a:lnTo>
                  <a:lnTo>
                    <a:pt x="232" y="130"/>
                  </a:lnTo>
                  <a:lnTo>
                    <a:pt x="258" y="18"/>
                  </a:lnTo>
                  <a:lnTo>
                    <a:pt x="187" y="0"/>
                  </a:lnTo>
                  <a:lnTo>
                    <a:pt x="151" y="146"/>
                  </a:lnTo>
                  <a:lnTo>
                    <a:pt x="116" y="290"/>
                  </a:lnTo>
                  <a:lnTo>
                    <a:pt x="112" y="298"/>
                  </a:lnTo>
                  <a:lnTo>
                    <a:pt x="117" y="323"/>
                  </a:lnTo>
                  <a:lnTo>
                    <a:pt x="110" y="331"/>
                  </a:lnTo>
                  <a:lnTo>
                    <a:pt x="114" y="343"/>
                  </a:lnTo>
                  <a:lnTo>
                    <a:pt x="119" y="366"/>
                  </a:lnTo>
                  <a:lnTo>
                    <a:pt x="134" y="377"/>
                  </a:lnTo>
                  <a:lnTo>
                    <a:pt x="138" y="397"/>
                  </a:lnTo>
                  <a:lnTo>
                    <a:pt x="115" y="422"/>
                  </a:lnTo>
                  <a:lnTo>
                    <a:pt x="106" y="443"/>
                  </a:lnTo>
                  <a:lnTo>
                    <a:pt x="92" y="457"/>
                  </a:lnTo>
                  <a:lnTo>
                    <a:pt x="89" y="469"/>
                  </a:lnTo>
                  <a:lnTo>
                    <a:pt x="82" y="479"/>
                  </a:lnTo>
                  <a:lnTo>
                    <a:pt x="70" y="486"/>
                  </a:lnTo>
                  <a:lnTo>
                    <a:pt x="47" y="512"/>
                  </a:lnTo>
                  <a:lnTo>
                    <a:pt x="44" y="535"/>
                  </a:lnTo>
                  <a:lnTo>
                    <a:pt x="61" y="541"/>
                  </a:lnTo>
                  <a:lnTo>
                    <a:pt x="66" y="555"/>
                  </a:lnTo>
                  <a:lnTo>
                    <a:pt x="57" y="562"/>
                  </a:lnTo>
                  <a:lnTo>
                    <a:pt x="59" y="571"/>
                  </a:lnTo>
                  <a:lnTo>
                    <a:pt x="46" y="592"/>
                  </a:lnTo>
                  <a:lnTo>
                    <a:pt x="0" y="804"/>
                  </a:lnTo>
                  <a:lnTo>
                    <a:pt x="54" y="817"/>
                  </a:lnTo>
                  <a:close/>
                </a:path>
              </a:pathLst>
            </a:custGeom>
            <a:solidFill>
              <a:schemeClr val="bg1"/>
            </a:solidFill>
            <a:ln w="6350">
              <a:solidFill>
                <a:srgbClr val="95989C"/>
              </a:solidFill>
              <a:round/>
              <a:headEnd/>
              <a:tailEnd/>
            </a:ln>
          </p:spPr>
          <p:txBody>
            <a:bodyPr/>
            <a:lstStyle/>
            <a:p>
              <a:endParaRPr lang="en-US"/>
            </a:p>
          </p:txBody>
        </p:sp>
        <p:sp>
          <p:nvSpPr>
            <p:cNvPr id="200" name="Freeform 287"/>
            <p:cNvSpPr>
              <a:spLocks/>
            </p:cNvSpPr>
            <p:nvPr/>
          </p:nvSpPr>
          <p:spPr bwMode="gray">
            <a:xfrm>
              <a:off x="1474698" y="1702319"/>
              <a:ext cx="1086225" cy="1012064"/>
            </a:xfrm>
            <a:custGeom>
              <a:avLst/>
              <a:gdLst>
                <a:gd name="T0" fmla="*/ 2147483647 w 727"/>
                <a:gd name="T1" fmla="*/ 2147483647 h 648"/>
                <a:gd name="T2" fmla="*/ 2147483647 w 727"/>
                <a:gd name="T3" fmla="*/ 2147483647 h 648"/>
                <a:gd name="T4" fmla="*/ 2147483647 w 727"/>
                <a:gd name="T5" fmla="*/ 2147483647 h 648"/>
                <a:gd name="T6" fmla="*/ 2147483647 w 727"/>
                <a:gd name="T7" fmla="*/ 2147483647 h 648"/>
                <a:gd name="T8" fmla="*/ 2147483647 w 727"/>
                <a:gd name="T9" fmla="*/ 2147483647 h 648"/>
                <a:gd name="T10" fmla="*/ 2147483647 w 727"/>
                <a:gd name="T11" fmla="*/ 2147483647 h 648"/>
                <a:gd name="T12" fmla="*/ 2147483647 w 727"/>
                <a:gd name="T13" fmla="*/ 2147483647 h 648"/>
                <a:gd name="T14" fmla="*/ 2147483647 w 727"/>
                <a:gd name="T15" fmla="*/ 2147483647 h 648"/>
                <a:gd name="T16" fmla="*/ 2147483647 w 727"/>
                <a:gd name="T17" fmla="*/ 2147483647 h 648"/>
                <a:gd name="T18" fmla="*/ 2147483647 w 727"/>
                <a:gd name="T19" fmla="*/ 2147483647 h 648"/>
                <a:gd name="T20" fmla="*/ 2147483647 w 727"/>
                <a:gd name="T21" fmla="*/ 2147483647 h 648"/>
                <a:gd name="T22" fmla="*/ 2147483647 w 727"/>
                <a:gd name="T23" fmla="*/ 2147483647 h 648"/>
                <a:gd name="T24" fmla="*/ 2147483647 w 727"/>
                <a:gd name="T25" fmla="*/ 2147483647 h 648"/>
                <a:gd name="T26" fmla="*/ 2147483647 w 727"/>
                <a:gd name="T27" fmla="*/ 2147483647 h 648"/>
                <a:gd name="T28" fmla="*/ 2147483647 w 727"/>
                <a:gd name="T29" fmla="*/ 0 h 648"/>
                <a:gd name="T30" fmla="*/ 2147483647 w 727"/>
                <a:gd name="T31" fmla="*/ 2147483647 h 648"/>
                <a:gd name="T32" fmla="*/ 2147483647 w 727"/>
                <a:gd name="T33" fmla="*/ 2147483647 h 648"/>
                <a:gd name="T34" fmla="*/ 2147483647 w 727"/>
                <a:gd name="T35" fmla="*/ 2147483647 h 648"/>
                <a:gd name="T36" fmla="*/ 2147483647 w 727"/>
                <a:gd name="T37" fmla="*/ 2147483647 h 648"/>
                <a:gd name="T38" fmla="*/ 2147483647 w 727"/>
                <a:gd name="T39" fmla="*/ 2147483647 h 648"/>
                <a:gd name="T40" fmla="*/ 2147483647 w 727"/>
                <a:gd name="T41" fmla="*/ 2147483647 h 648"/>
                <a:gd name="T42" fmla="*/ 2147483647 w 727"/>
                <a:gd name="T43" fmla="*/ 2147483647 h 648"/>
                <a:gd name="T44" fmla="*/ 2147483647 w 727"/>
                <a:gd name="T45" fmla="*/ 2147483647 h 648"/>
                <a:gd name="T46" fmla="*/ 2147483647 w 727"/>
                <a:gd name="T47" fmla="*/ 2147483647 h 648"/>
                <a:gd name="T48" fmla="*/ 2147483647 w 727"/>
                <a:gd name="T49" fmla="*/ 2147483647 h 648"/>
                <a:gd name="T50" fmla="*/ 2147483647 w 727"/>
                <a:gd name="T51" fmla="*/ 2147483647 h 648"/>
                <a:gd name="T52" fmla="*/ 2147483647 w 727"/>
                <a:gd name="T53" fmla="*/ 2147483647 h 648"/>
                <a:gd name="T54" fmla="*/ 2147483647 w 727"/>
                <a:gd name="T55" fmla="*/ 2147483647 h 648"/>
                <a:gd name="T56" fmla="*/ 2147483647 w 727"/>
                <a:gd name="T57" fmla="*/ 2147483647 h 648"/>
                <a:gd name="T58" fmla="*/ 2147483647 w 727"/>
                <a:gd name="T59" fmla="*/ 2147483647 h 648"/>
                <a:gd name="T60" fmla="*/ 2147483647 w 727"/>
                <a:gd name="T61" fmla="*/ 2147483647 h 648"/>
                <a:gd name="T62" fmla="*/ 2147483647 w 727"/>
                <a:gd name="T63" fmla="*/ 2147483647 h 648"/>
                <a:gd name="T64" fmla="*/ 2147483647 w 727"/>
                <a:gd name="T65" fmla="*/ 2147483647 h 648"/>
                <a:gd name="T66" fmla="*/ 2147483647 w 727"/>
                <a:gd name="T67" fmla="*/ 2147483647 h 648"/>
                <a:gd name="T68" fmla="*/ 2147483647 w 727"/>
                <a:gd name="T69" fmla="*/ 2147483647 h 64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7"/>
                <a:gd name="T106" fmla="*/ 0 h 648"/>
                <a:gd name="T107" fmla="*/ 727 w 727"/>
                <a:gd name="T108" fmla="*/ 648 h 64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7" h="648">
                  <a:moveTo>
                    <a:pt x="340" y="583"/>
                  </a:moveTo>
                  <a:lnTo>
                    <a:pt x="262" y="560"/>
                  </a:lnTo>
                  <a:lnTo>
                    <a:pt x="182" y="535"/>
                  </a:lnTo>
                  <a:lnTo>
                    <a:pt x="81" y="502"/>
                  </a:lnTo>
                  <a:lnTo>
                    <a:pt x="2" y="475"/>
                  </a:lnTo>
                  <a:lnTo>
                    <a:pt x="2" y="468"/>
                  </a:lnTo>
                  <a:lnTo>
                    <a:pt x="0" y="431"/>
                  </a:lnTo>
                  <a:lnTo>
                    <a:pt x="10" y="390"/>
                  </a:lnTo>
                  <a:lnTo>
                    <a:pt x="13" y="364"/>
                  </a:lnTo>
                  <a:lnTo>
                    <a:pt x="34" y="326"/>
                  </a:lnTo>
                  <a:lnTo>
                    <a:pt x="45" y="313"/>
                  </a:lnTo>
                  <a:lnTo>
                    <a:pt x="58" y="310"/>
                  </a:lnTo>
                  <a:lnTo>
                    <a:pt x="60" y="298"/>
                  </a:lnTo>
                  <a:lnTo>
                    <a:pt x="57" y="296"/>
                  </a:lnTo>
                  <a:lnTo>
                    <a:pt x="58" y="294"/>
                  </a:lnTo>
                  <a:lnTo>
                    <a:pt x="62" y="282"/>
                  </a:lnTo>
                  <a:lnTo>
                    <a:pt x="83" y="246"/>
                  </a:lnTo>
                  <a:lnTo>
                    <a:pt x="90" y="228"/>
                  </a:lnTo>
                  <a:lnTo>
                    <a:pt x="97" y="214"/>
                  </a:lnTo>
                  <a:lnTo>
                    <a:pt x="117" y="148"/>
                  </a:lnTo>
                  <a:lnTo>
                    <a:pt x="129" y="131"/>
                  </a:lnTo>
                  <a:lnTo>
                    <a:pt x="145" y="84"/>
                  </a:lnTo>
                  <a:lnTo>
                    <a:pt x="155" y="72"/>
                  </a:lnTo>
                  <a:lnTo>
                    <a:pt x="159" y="55"/>
                  </a:lnTo>
                  <a:lnTo>
                    <a:pt x="164" y="47"/>
                  </a:lnTo>
                  <a:lnTo>
                    <a:pt x="161" y="42"/>
                  </a:lnTo>
                  <a:lnTo>
                    <a:pt x="163" y="31"/>
                  </a:lnTo>
                  <a:lnTo>
                    <a:pt x="172" y="8"/>
                  </a:lnTo>
                  <a:lnTo>
                    <a:pt x="177" y="2"/>
                  </a:lnTo>
                  <a:lnTo>
                    <a:pt x="182" y="0"/>
                  </a:lnTo>
                  <a:lnTo>
                    <a:pt x="210" y="7"/>
                  </a:lnTo>
                  <a:lnTo>
                    <a:pt x="223" y="19"/>
                  </a:lnTo>
                  <a:lnTo>
                    <a:pt x="227" y="15"/>
                  </a:lnTo>
                  <a:lnTo>
                    <a:pt x="244" y="38"/>
                  </a:lnTo>
                  <a:lnTo>
                    <a:pt x="246" y="50"/>
                  </a:lnTo>
                  <a:lnTo>
                    <a:pt x="240" y="89"/>
                  </a:lnTo>
                  <a:lnTo>
                    <a:pt x="272" y="112"/>
                  </a:lnTo>
                  <a:lnTo>
                    <a:pt x="297" y="112"/>
                  </a:lnTo>
                  <a:lnTo>
                    <a:pt x="314" y="107"/>
                  </a:lnTo>
                  <a:lnTo>
                    <a:pt x="353" y="120"/>
                  </a:lnTo>
                  <a:lnTo>
                    <a:pt x="361" y="135"/>
                  </a:lnTo>
                  <a:lnTo>
                    <a:pt x="407" y="133"/>
                  </a:lnTo>
                  <a:lnTo>
                    <a:pt x="417" y="141"/>
                  </a:lnTo>
                  <a:lnTo>
                    <a:pt x="437" y="144"/>
                  </a:lnTo>
                  <a:lnTo>
                    <a:pt x="461" y="139"/>
                  </a:lnTo>
                  <a:lnTo>
                    <a:pt x="484" y="143"/>
                  </a:lnTo>
                  <a:lnTo>
                    <a:pt x="492" y="137"/>
                  </a:lnTo>
                  <a:lnTo>
                    <a:pt x="531" y="146"/>
                  </a:lnTo>
                  <a:lnTo>
                    <a:pt x="539" y="142"/>
                  </a:lnTo>
                  <a:lnTo>
                    <a:pt x="704" y="186"/>
                  </a:lnTo>
                  <a:lnTo>
                    <a:pt x="709" y="209"/>
                  </a:lnTo>
                  <a:lnTo>
                    <a:pt x="724" y="220"/>
                  </a:lnTo>
                  <a:lnTo>
                    <a:pt x="727" y="240"/>
                  </a:lnTo>
                  <a:lnTo>
                    <a:pt x="705" y="265"/>
                  </a:lnTo>
                  <a:lnTo>
                    <a:pt x="695" y="286"/>
                  </a:lnTo>
                  <a:lnTo>
                    <a:pt x="681" y="300"/>
                  </a:lnTo>
                  <a:lnTo>
                    <a:pt x="679" y="312"/>
                  </a:lnTo>
                  <a:lnTo>
                    <a:pt x="672" y="322"/>
                  </a:lnTo>
                  <a:lnTo>
                    <a:pt x="659" y="329"/>
                  </a:lnTo>
                  <a:lnTo>
                    <a:pt x="637" y="355"/>
                  </a:lnTo>
                  <a:lnTo>
                    <a:pt x="634" y="378"/>
                  </a:lnTo>
                  <a:lnTo>
                    <a:pt x="650" y="385"/>
                  </a:lnTo>
                  <a:lnTo>
                    <a:pt x="655" y="398"/>
                  </a:lnTo>
                  <a:lnTo>
                    <a:pt x="647" y="405"/>
                  </a:lnTo>
                  <a:lnTo>
                    <a:pt x="648" y="415"/>
                  </a:lnTo>
                  <a:lnTo>
                    <a:pt x="636" y="435"/>
                  </a:lnTo>
                  <a:lnTo>
                    <a:pt x="589" y="648"/>
                  </a:lnTo>
                  <a:lnTo>
                    <a:pt x="551" y="639"/>
                  </a:lnTo>
                  <a:lnTo>
                    <a:pt x="469" y="618"/>
                  </a:lnTo>
                  <a:lnTo>
                    <a:pt x="393" y="598"/>
                  </a:lnTo>
                  <a:lnTo>
                    <a:pt x="340" y="583"/>
                  </a:lnTo>
                  <a:close/>
                </a:path>
              </a:pathLst>
            </a:custGeom>
            <a:solidFill>
              <a:schemeClr val="bg1"/>
            </a:solidFill>
            <a:ln w="6350">
              <a:solidFill>
                <a:srgbClr val="969696"/>
              </a:solidFill>
              <a:round/>
              <a:headEnd/>
              <a:tailEnd/>
            </a:ln>
          </p:spPr>
          <p:txBody>
            <a:bodyPr/>
            <a:lstStyle/>
            <a:p>
              <a:endParaRPr lang="en-US"/>
            </a:p>
          </p:txBody>
        </p:sp>
        <p:sp>
          <p:nvSpPr>
            <p:cNvPr id="201" name="Freeform 288"/>
            <p:cNvSpPr>
              <a:spLocks/>
            </p:cNvSpPr>
            <p:nvPr/>
          </p:nvSpPr>
          <p:spPr bwMode="gray">
            <a:xfrm>
              <a:off x="1860181" y="2611302"/>
              <a:ext cx="871072" cy="1455625"/>
            </a:xfrm>
            <a:custGeom>
              <a:avLst/>
              <a:gdLst>
                <a:gd name="T0" fmla="*/ 2147483647 w 583"/>
                <a:gd name="T1" fmla="*/ 2147483647 h 932"/>
                <a:gd name="T2" fmla="*/ 2147483647 w 583"/>
                <a:gd name="T3" fmla="*/ 2147483647 h 932"/>
                <a:gd name="T4" fmla="*/ 2147483647 w 583"/>
                <a:gd name="T5" fmla="*/ 2147483647 h 932"/>
                <a:gd name="T6" fmla="*/ 2147483647 w 583"/>
                <a:gd name="T7" fmla="*/ 2147483647 h 932"/>
                <a:gd name="T8" fmla="*/ 2147483647 w 583"/>
                <a:gd name="T9" fmla="*/ 2147483647 h 932"/>
                <a:gd name="T10" fmla="*/ 2147483647 w 583"/>
                <a:gd name="T11" fmla="*/ 2147483647 h 932"/>
                <a:gd name="T12" fmla="*/ 0 w 583"/>
                <a:gd name="T13" fmla="*/ 2147483647 h 932"/>
                <a:gd name="T14" fmla="*/ 2147483647 w 583"/>
                <a:gd name="T15" fmla="*/ 2147483647 h 932"/>
                <a:gd name="T16" fmla="*/ 2147483647 w 583"/>
                <a:gd name="T17" fmla="*/ 2147483647 h 932"/>
                <a:gd name="T18" fmla="*/ 2147483647 w 583"/>
                <a:gd name="T19" fmla="*/ 0 h 932"/>
                <a:gd name="T20" fmla="*/ 2147483647 w 583"/>
                <a:gd name="T21" fmla="*/ 2147483647 h 932"/>
                <a:gd name="T22" fmla="*/ 2147483647 w 583"/>
                <a:gd name="T23" fmla="*/ 2147483647 h 932"/>
                <a:gd name="T24" fmla="*/ 2147483647 w 583"/>
                <a:gd name="T25" fmla="*/ 2147483647 h 932"/>
                <a:gd name="T26" fmla="*/ 2147483647 w 583"/>
                <a:gd name="T27" fmla="*/ 2147483647 h 932"/>
                <a:gd name="T28" fmla="*/ 2147483647 w 583"/>
                <a:gd name="T29" fmla="*/ 2147483647 h 932"/>
                <a:gd name="T30" fmla="*/ 2147483647 w 583"/>
                <a:gd name="T31" fmla="*/ 2147483647 h 932"/>
                <a:gd name="T32" fmla="*/ 2147483647 w 583"/>
                <a:gd name="T33" fmla="*/ 2147483647 h 932"/>
                <a:gd name="T34" fmla="*/ 2147483647 w 583"/>
                <a:gd name="T35" fmla="*/ 2147483647 h 932"/>
                <a:gd name="T36" fmla="*/ 2147483647 w 583"/>
                <a:gd name="T37" fmla="*/ 2147483647 h 932"/>
                <a:gd name="T38" fmla="*/ 2147483647 w 583"/>
                <a:gd name="T39" fmla="*/ 2147483647 h 932"/>
                <a:gd name="T40" fmla="*/ 2147483647 w 583"/>
                <a:gd name="T41" fmla="*/ 2147483647 h 932"/>
                <a:gd name="T42" fmla="*/ 2147483647 w 583"/>
                <a:gd name="T43" fmla="*/ 2147483647 h 932"/>
                <a:gd name="T44" fmla="*/ 2147483647 w 583"/>
                <a:gd name="T45" fmla="*/ 2147483647 h 932"/>
                <a:gd name="T46" fmla="*/ 2147483647 w 583"/>
                <a:gd name="T47" fmla="*/ 2147483647 h 932"/>
                <a:gd name="T48" fmla="*/ 2147483647 w 583"/>
                <a:gd name="T49" fmla="*/ 2147483647 h 932"/>
                <a:gd name="T50" fmla="*/ 2147483647 w 583"/>
                <a:gd name="T51" fmla="*/ 2147483647 h 932"/>
                <a:gd name="T52" fmla="*/ 2147483647 w 583"/>
                <a:gd name="T53" fmla="*/ 2147483647 h 932"/>
                <a:gd name="T54" fmla="*/ 2147483647 w 583"/>
                <a:gd name="T55" fmla="*/ 2147483647 h 932"/>
                <a:gd name="T56" fmla="*/ 2147483647 w 583"/>
                <a:gd name="T57" fmla="*/ 2147483647 h 932"/>
                <a:gd name="T58" fmla="*/ 2147483647 w 583"/>
                <a:gd name="T59" fmla="*/ 2147483647 h 932"/>
                <a:gd name="T60" fmla="*/ 2147483647 w 583"/>
                <a:gd name="T61" fmla="*/ 2147483647 h 932"/>
                <a:gd name="T62" fmla="*/ 2147483647 w 583"/>
                <a:gd name="T63" fmla="*/ 2147483647 h 932"/>
                <a:gd name="T64" fmla="*/ 2147483647 w 583"/>
                <a:gd name="T65" fmla="*/ 2147483647 h 932"/>
                <a:gd name="T66" fmla="*/ 2147483647 w 583"/>
                <a:gd name="T67" fmla="*/ 2147483647 h 932"/>
                <a:gd name="T68" fmla="*/ 2147483647 w 583"/>
                <a:gd name="T69" fmla="*/ 2147483647 h 932"/>
                <a:gd name="T70" fmla="*/ 2147483647 w 583"/>
                <a:gd name="T71" fmla="*/ 2147483647 h 932"/>
                <a:gd name="T72" fmla="*/ 2147483647 w 583"/>
                <a:gd name="T73" fmla="*/ 2147483647 h 932"/>
                <a:gd name="T74" fmla="*/ 2147483647 w 583"/>
                <a:gd name="T75" fmla="*/ 2147483647 h 932"/>
                <a:gd name="T76" fmla="*/ 2147483647 w 583"/>
                <a:gd name="T77" fmla="*/ 2147483647 h 932"/>
                <a:gd name="T78" fmla="*/ 2147483647 w 583"/>
                <a:gd name="T79" fmla="*/ 2147483647 h 93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83"/>
                <a:gd name="T121" fmla="*/ 0 h 932"/>
                <a:gd name="T122" fmla="*/ 583 w 583"/>
                <a:gd name="T123" fmla="*/ 932 h 93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83" h="932">
                  <a:moveTo>
                    <a:pt x="324" y="829"/>
                  </a:moveTo>
                  <a:lnTo>
                    <a:pt x="264" y="746"/>
                  </a:lnTo>
                  <a:lnTo>
                    <a:pt x="207" y="668"/>
                  </a:lnTo>
                  <a:lnTo>
                    <a:pt x="157" y="596"/>
                  </a:lnTo>
                  <a:lnTo>
                    <a:pt x="105" y="519"/>
                  </a:lnTo>
                  <a:lnTo>
                    <a:pt x="50" y="434"/>
                  </a:lnTo>
                  <a:lnTo>
                    <a:pt x="0" y="353"/>
                  </a:lnTo>
                  <a:lnTo>
                    <a:pt x="27" y="233"/>
                  </a:lnTo>
                  <a:lnTo>
                    <a:pt x="53" y="123"/>
                  </a:lnTo>
                  <a:lnTo>
                    <a:pt x="82" y="0"/>
                  </a:lnTo>
                  <a:lnTo>
                    <a:pt x="135" y="15"/>
                  </a:lnTo>
                  <a:lnTo>
                    <a:pt x="213" y="36"/>
                  </a:lnTo>
                  <a:lnTo>
                    <a:pt x="293" y="56"/>
                  </a:lnTo>
                  <a:lnTo>
                    <a:pt x="332" y="65"/>
                  </a:lnTo>
                  <a:lnTo>
                    <a:pt x="386" y="78"/>
                  </a:lnTo>
                  <a:lnTo>
                    <a:pt x="463" y="95"/>
                  </a:lnTo>
                  <a:lnTo>
                    <a:pt x="544" y="111"/>
                  </a:lnTo>
                  <a:lnTo>
                    <a:pt x="583" y="118"/>
                  </a:lnTo>
                  <a:lnTo>
                    <a:pt x="564" y="226"/>
                  </a:lnTo>
                  <a:lnTo>
                    <a:pt x="546" y="339"/>
                  </a:lnTo>
                  <a:lnTo>
                    <a:pt x="529" y="443"/>
                  </a:lnTo>
                  <a:lnTo>
                    <a:pt x="513" y="540"/>
                  </a:lnTo>
                  <a:lnTo>
                    <a:pt x="497" y="648"/>
                  </a:lnTo>
                  <a:lnTo>
                    <a:pt x="489" y="704"/>
                  </a:lnTo>
                  <a:lnTo>
                    <a:pt x="475" y="800"/>
                  </a:lnTo>
                  <a:lnTo>
                    <a:pt x="466" y="814"/>
                  </a:lnTo>
                  <a:lnTo>
                    <a:pt x="461" y="817"/>
                  </a:lnTo>
                  <a:lnTo>
                    <a:pt x="452" y="815"/>
                  </a:lnTo>
                  <a:lnTo>
                    <a:pt x="446" y="801"/>
                  </a:lnTo>
                  <a:lnTo>
                    <a:pt x="437" y="801"/>
                  </a:lnTo>
                  <a:lnTo>
                    <a:pt x="428" y="795"/>
                  </a:lnTo>
                  <a:lnTo>
                    <a:pt x="414" y="808"/>
                  </a:lnTo>
                  <a:lnTo>
                    <a:pt x="409" y="817"/>
                  </a:lnTo>
                  <a:lnTo>
                    <a:pt x="413" y="827"/>
                  </a:lnTo>
                  <a:lnTo>
                    <a:pt x="408" y="844"/>
                  </a:lnTo>
                  <a:lnTo>
                    <a:pt x="412" y="892"/>
                  </a:lnTo>
                  <a:lnTo>
                    <a:pt x="409" y="914"/>
                  </a:lnTo>
                  <a:lnTo>
                    <a:pt x="402" y="916"/>
                  </a:lnTo>
                  <a:lnTo>
                    <a:pt x="401" y="932"/>
                  </a:lnTo>
                  <a:lnTo>
                    <a:pt x="324" y="829"/>
                  </a:lnTo>
                  <a:close/>
                </a:path>
              </a:pathLst>
            </a:custGeom>
            <a:solidFill>
              <a:srgbClr val="C6EDB1"/>
            </a:solidFill>
            <a:ln w="6350">
              <a:solidFill>
                <a:srgbClr val="969696"/>
              </a:solidFill>
              <a:round/>
              <a:headEnd/>
              <a:tailEnd/>
            </a:ln>
          </p:spPr>
          <p:txBody>
            <a:bodyPr/>
            <a:lstStyle/>
            <a:p>
              <a:endParaRPr lang="en-US"/>
            </a:p>
          </p:txBody>
        </p:sp>
        <p:sp>
          <p:nvSpPr>
            <p:cNvPr id="202" name="Freeform 289"/>
            <p:cNvSpPr>
              <a:spLocks/>
            </p:cNvSpPr>
            <p:nvPr/>
          </p:nvSpPr>
          <p:spPr bwMode="gray">
            <a:xfrm>
              <a:off x="5008291" y="5408540"/>
              <a:ext cx="85165" cy="109328"/>
            </a:xfrm>
            <a:custGeom>
              <a:avLst/>
              <a:gdLst>
                <a:gd name="T0" fmla="*/ 2147483647 w 57"/>
                <a:gd name="T1" fmla="*/ 2147483647 h 70"/>
                <a:gd name="T2" fmla="*/ 2147483647 w 57"/>
                <a:gd name="T3" fmla="*/ 2147483647 h 70"/>
                <a:gd name="T4" fmla="*/ 2147483647 w 57"/>
                <a:gd name="T5" fmla="*/ 2147483647 h 70"/>
                <a:gd name="T6" fmla="*/ 2147483647 w 57"/>
                <a:gd name="T7" fmla="*/ 2147483647 h 70"/>
                <a:gd name="T8" fmla="*/ 2147483647 w 57"/>
                <a:gd name="T9" fmla="*/ 2147483647 h 70"/>
                <a:gd name="T10" fmla="*/ 2147483647 w 57"/>
                <a:gd name="T11" fmla="*/ 2147483647 h 70"/>
                <a:gd name="T12" fmla="*/ 2147483647 w 57"/>
                <a:gd name="T13" fmla="*/ 2147483647 h 70"/>
                <a:gd name="T14" fmla="*/ 2147483647 w 57"/>
                <a:gd name="T15" fmla="*/ 0 h 70"/>
                <a:gd name="T16" fmla="*/ 2147483647 w 57"/>
                <a:gd name="T17" fmla="*/ 2147483647 h 70"/>
                <a:gd name="T18" fmla="*/ 2147483647 w 57"/>
                <a:gd name="T19" fmla="*/ 2147483647 h 70"/>
                <a:gd name="T20" fmla="*/ 2147483647 w 57"/>
                <a:gd name="T21" fmla="*/ 2147483647 h 70"/>
                <a:gd name="T22" fmla="*/ 2147483647 w 57"/>
                <a:gd name="T23" fmla="*/ 2147483647 h 70"/>
                <a:gd name="T24" fmla="*/ 2147483647 w 57"/>
                <a:gd name="T25" fmla="*/ 2147483647 h 70"/>
                <a:gd name="T26" fmla="*/ 0 w 57"/>
                <a:gd name="T27" fmla="*/ 2147483647 h 70"/>
                <a:gd name="T28" fmla="*/ 2147483647 w 57"/>
                <a:gd name="T29" fmla="*/ 2147483647 h 70"/>
                <a:gd name="T30" fmla="*/ 2147483647 w 57"/>
                <a:gd name="T31" fmla="*/ 2147483647 h 70"/>
                <a:gd name="T32" fmla="*/ 2147483647 w 57"/>
                <a:gd name="T33" fmla="*/ 2147483647 h 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7"/>
                <a:gd name="T52" fmla="*/ 0 h 70"/>
                <a:gd name="T53" fmla="*/ 57 w 57"/>
                <a:gd name="T54" fmla="*/ 70 h 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7" h="70">
                  <a:moveTo>
                    <a:pt x="12" y="39"/>
                  </a:moveTo>
                  <a:lnTo>
                    <a:pt x="15" y="39"/>
                  </a:lnTo>
                  <a:lnTo>
                    <a:pt x="17" y="30"/>
                  </a:lnTo>
                  <a:lnTo>
                    <a:pt x="31" y="17"/>
                  </a:lnTo>
                  <a:lnTo>
                    <a:pt x="35" y="17"/>
                  </a:lnTo>
                  <a:lnTo>
                    <a:pt x="43" y="12"/>
                  </a:lnTo>
                  <a:lnTo>
                    <a:pt x="48" y="4"/>
                  </a:lnTo>
                  <a:lnTo>
                    <a:pt x="55" y="0"/>
                  </a:lnTo>
                  <a:lnTo>
                    <a:pt x="57" y="2"/>
                  </a:lnTo>
                  <a:lnTo>
                    <a:pt x="56" y="10"/>
                  </a:lnTo>
                  <a:lnTo>
                    <a:pt x="32" y="36"/>
                  </a:lnTo>
                  <a:lnTo>
                    <a:pt x="7" y="69"/>
                  </a:lnTo>
                  <a:lnTo>
                    <a:pt x="3" y="70"/>
                  </a:lnTo>
                  <a:lnTo>
                    <a:pt x="0" y="66"/>
                  </a:lnTo>
                  <a:lnTo>
                    <a:pt x="9" y="51"/>
                  </a:lnTo>
                  <a:lnTo>
                    <a:pt x="12" y="44"/>
                  </a:lnTo>
                  <a:lnTo>
                    <a:pt x="12" y="39"/>
                  </a:lnTo>
                  <a:close/>
                </a:path>
              </a:pathLst>
            </a:custGeom>
            <a:solidFill>
              <a:srgbClr val="BEBEBE"/>
            </a:solidFill>
            <a:ln w="6350">
              <a:solidFill>
                <a:srgbClr val="969696"/>
              </a:solidFill>
              <a:round/>
              <a:headEnd/>
              <a:tailEnd/>
            </a:ln>
          </p:spPr>
          <p:txBody>
            <a:bodyPr/>
            <a:lstStyle/>
            <a:p>
              <a:endParaRPr lang="en-US"/>
            </a:p>
          </p:txBody>
        </p:sp>
        <p:grpSp>
          <p:nvGrpSpPr>
            <p:cNvPr id="203" name="Group 290"/>
            <p:cNvGrpSpPr>
              <a:grpSpLocks/>
            </p:cNvGrpSpPr>
            <p:nvPr/>
          </p:nvGrpSpPr>
          <p:grpSpPr bwMode="auto">
            <a:xfrm>
              <a:off x="5008291" y="5408540"/>
              <a:ext cx="85165" cy="109328"/>
              <a:chOff x="2992" y="3301"/>
              <a:chExt cx="57" cy="70"/>
            </a:xfrm>
          </p:grpSpPr>
          <p:sp>
            <p:nvSpPr>
              <p:cNvPr id="388" name="Freeform 291"/>
              <p:cNvSpPr>
                <a:spLocks/>
              </p:cNvSpPr>
              <p:nvPr/>
            </p:nvSpPr>
            <p:spPr bwMode="gray">
              <a:xfrm>
                <a:off x="2992" y="3301"/>
                <a:ext cx="57" cy="70"/>
              </a:xfrm>
              <a:custGeom>
                <a:avLst/>
                <a:gdLst>
                  <a:gd name="T0" fmla="*/ 12 w 57"/>
                  <a:gd name="T1" fmla="*/ 39 h 70"/>
                  <a:gd name="T2" fmla="*/ 15 w 57"/>
                  <a:gd name="T3" fmla="*/ 39 h 70"/>
                  <a:gd name="T4" fmla="*/ 17 w 57"/>
                  <a:gd name="T5" fmla="*/ 30 h 70"/>
                  <a:gd name="T6" fmla="*/ 31 w 57"/>
                  <a:gd name="T7" fmla="*/ 17 h 70"/>
                  <a:gd name="T8" fmla="*/ 35 w 57"/>
                  <a:gd name="T9" fmla="*/ 17 h 70"/>
                  <a:gd name="T10" fmla="*/ 43 w 57"/>
                  <a:gd name="T11" fmla="*/ 12 h 70"/>
                  <a:gd name="T12" fmla="*/ 48 w 57"/>
                  <a:gd name="T13" fmla="*/ 4 h 70"/>
                  <a:gd name="T14" fmla="*/ 55 w 57"/>
                  <a:gd name="T15" fmla="*/ 0 h 70"/>
                  <a:gd name="T16" fmla="*/ 57 w 57"/>
                  <a:gd name="T17" fmla="*/ 2 h 70"/>
                  <a:gd name="T18" fmla="*/ 56 w 57"/>
                  <a:gd name="T19" fmla="*/ 10 h 70"/>
                  <a:gd name="T20" fmla="*/ 32 w 57"/>
                  <a:gd name="T21" fmla="*/ 36 h 70"/>
                  <a:gd name="T22" fmla="*/ 7 w 57"/>
                  <a:gd name="T23" fmla="*/ 69 h 70"/>
                  <a:gd name="T24" fmla="*/ 3 w 57"/>
                  <a:gd name="T25" fmla="*/ 70 h 70"/>
                  <a:gd name="T26" fmla="*/ 0 w 57"/>
                  <a:gd name="T27" fmla="*/ 66 h 70"/>
                  <a:gd name="T28" fmla="*/ 9 w 57"/>
                  <a:gd name="T29" fmla="*/ 51 h 70"/>
                  <a:gd name="T30" fmla="*/ 12 w 57"/>
                  <a:gd name="T31" fmla="*/ 44 h 70"/>
                  <a:gd name="T32" fmla="*/ 12 w 57"/>
                  <a:gd name="T33" fmla="*/ 39 h 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7"/>
                  <a:gd name="T52" fmla="*/ 0 h 70"/>
                  <a:gd name="T53" fmla="*/ 57 w 57"/>
                  <a:gd name="T54" fmla="*/ 70 h 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7" h="70">
                    <a:moveTo>
                      <a:pt x="12" y="39"/>
                    </a:moveTo>
                    <a:lnTo>
                      <a:pt x="15" y="39"/>
                    </a:lnTo>
                    <a:lnTo>
                      <a:pt x="17" y="30"/>
                    </a:lnTo>
                    <a:lnTo>
                      <a:pt x="31" y="17"/>
                    </a:lnTo>
                    <a:lnTo>
                      <a:pt x="35" y="17"/>
                    </a:lnTo>
                    <a:lnTo>
                      <a:pt x="43" y="12"/>
                    </a:lnTo>
                    <a:lnTo>
                      <a:pt x="48" y="4"/>
                    </a:lnTo>
                    <a:lnTo>
                      <a:pt x="55" y="0"/>
                    </a:lnTo>
                    <a:lnTo>
                      <a:pt x="57" y="2"/>
                    </a:lnTo>
                    <a:lnTo>
                      <a:pt x="56" y="10"/>
                    </a:lnTo>
                    <a:lnTo>
                      <a:pt x="32" y="36"/>
                    </a:lnTo>
                    <a:lnTo>
                      <a:pt x="7" y="69"/>
                    </a:lnTo>
                    <a:lnTo>
                      <a:pt x="3" y="70"/>
                    </a:lnTo>
                    <a:lnTo>
                      <a:pt x="0" y="66"/>
                    </a:lnTo>
                    <a:lnTo>
                      <a:pt x="9" y="51"/>
                    </a:lnTo>
                    <a:lnTo>
                      <a:pt x="12" y="44"/>
                    </a:lnTo>
                    <a:lnTo>
                      <a:pt x="12" y="39"/>
                    </a:lnTo>
                    <a:close/>
                  </a:path>
                </a:pathLst>
              </a:custGeom>
              <a:solidFill>
                <a:srgbClr val="BEBEBE"/>
              </a:solidFill>
              <a:ln w="9525">
                <a:noFill/>
                <a:round/>
                <a:headEnd/>
                <a:tailEnd/>
              </a:ln>
            </p:spPr>
            <p:txBody>
              <a:bodyPr/>
              <a:lstStyle/>
              <a:p>
                <a:endParaRPr lang="en-US"/>
              </a:p>
            </p:txBody>
          </p:sp>
          <p:sp>
            <p:nvSpPr>
              <p:cNvPr id="389" name="Freeform 292"/>
              <p:cNvSpPr>
                <a:spLocks/>
              </p:cNvSpPr>
              <p:nvPr/>
            </p:nvSpPr>
            <p:spPr bwMode="gray">
              <a:xfrm>
                <a:off x="2992" y="3301"/>
                <a:ext cx="57" cy="70"/>
              </a:xfrm>
              <a:custGeom>
                <a:avLst/>
                <a:gdLst>
                  <a:gd name="T0" fmla="*/ 12 w 57"/>
                  <a:gd name="T1" fmla="*/ 39 h 70"/>
                  <a:gd name="T2" fmla="*/ 15 w 57"/>
                  <a:gd name="T3" fmla="*/ 39 h 70"/>
                  <a:gd name="T4" fmla="*/ 17 w 57"/>
                  <a:gd name="T5" fmla="*/ 30 h 70"/>
                  <a:gd name="T6" fmla="*/ 31 w 57"/>
                  <a:gd name="T7" fmla="*/ 17 h 70"/>
                  <a:gd name="T8" fmla="*/ 35 w 57"/>
                  <a:gd name="T9" fmla="*/ 17 h 70"/>
                  <a:gd name="T10" fmla="*/ 43 w 57"/>
                  <a:gd name="T11" fmla="*/ 12 h 70"/>
                  <a:gd name="T12" fmla="*/ 48 w 57"/>
                  <a:gd name="T13" fmla="*/ 4 h 70"/>
                  <a:gd name="T14" fmla="*/ 55 w 57"/>
                  <a:gd name="T15" fmla="*/ 0 h 70"/>
                  <a:gd name="T16" fmla="*/ 57 w 57"/>
                  <a:gd name="T17" fmla="*/ 2 h 70"/>
                  <a:gd name="T18" fmla="*/ 56 w 57"/>
                  <a:gd name="T19" fmla="*/ 10 h 70"/>
                  <a:gd name="T20" fmla="*/ 32 w 57"/>
                  <a:gd name="T21" fmla="*/ 36 h 70"/>
                  <a:gd name="T22" fmla="*/ 7 w 57"/>
                  <a:gd name="T23" fmla="*/ 69 h 70"/>
                  <a:gd name="T24" fmla="*/ 3 w 57"/>
                  <a:gd name="T25" fmla="*/ 70 h 70"/>
                  <a:gd name="T26" fmla="*/ 0 w 57"/>
                  <a:gd name="T27" fmla="*/ 66 h 70"/>
                  <a:gd name="T28" fmla="*/ 9 w 57"/>
                  <a:gd name="T29" fmla="*/ 51 h 70"/>
                  <a:gd name="T30" fmla="*/ 12 w 57"/>
                  <a:gd name="T31" fmla="*/ 44 h 70"/>
                  <a:gd name="T32" fmla="*/ 12 w 57"/>
                  <a:gd name="T33" fmla="*/ 39 h 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7"/>
                  <a:gd name="T52" fmla="*/ 0 h 70"/>
                  <a:gd name="T53" fmla="*/ 57 w 57"/>
                  <a:gd name="T54" fmla="*/ 70 h 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7" h="70">
                    <a:moveTo>
                      <a:pt x="12" y="39"/>
                    </a:moveTo>
                    <a:lnTo>
                      <a:pt x="15" y="39"/>
                    </a:lnTo>
                    <a:lnTo>
                      <a:pt x="17" y="30"/>
                    </a:lnTo>
                    <a:lnTo>
                      <a:pt x="31" y="17"/>
                    </a:lnTo>
                    <a:lnTo>
                      <a:pt x="35" y="17"/>
                    </a:lnTo>
                    <a:lnTo>
                      <a:pt x="43" y="12"/>
                    </a:lnTo>
                    <a:lnTo>
                      <a:pt x="48" y="4"/>
                    </a:lnTo>
                    <a:lnTo>
                      <a:pt x="55" y="0"/>
                    </a:lnTo>
                    <a:lnTo>
                      <a:pt x="57" y="2"/>
                    </a:lnTo>
                    <a:lnTo>
                      <a:pt x="56" y="10"/>
                    </a:lnTo>
                    <a:lnTo>
                      <a:pt x="32" y="36"/>
                    </a:lnTo>
                    <a:lnTo>
                      <a:pt x="7" y="69"/>
                    </a:lnTo>
                    <a:lnTo>
                      <a:pt x="3" y="70"/>
                    </a:lnTo>
                    <a:lnTo>
                      <a:pt x="0" y="66"/>
                    </a:lnTo>
                    <a:lnTo>
                      <a:pt x="9" y="51"/>
                    </a:lnTo>
                    <a:lnTo>
                      <a:pt x="12" y="44"/>
                    </a:lnTo>
                    <a:lnTo>
                      <a:pt x="12" y="39"/>
                    </a:lnTo>
                  </a:path>
                </a:pathLst>
              </a:custGeom>
              <a:noFill/>
              <a:ln w="6350">
                <a:solidFill>
                  <a:srgbClr val="969696"/>
                </a:solidFill>
                <a:round/>
                <a:headEnd/>
                <a:tailEnd/>
              </a:ln>
            </p:spPr>
            <p:txBody>
              <a:bodyPr/>
              <a:lstStyle/>
              <a:p>
                <a:endParaRPr lang="en-US"/>
              </a:p>
            </p:txBody>
          </p:sp>
        </p:grpSp>
        <p:sp>
          <p:nvSpPr>
            <p:cNvPr id="204" name="Freeform 293"/>
            <p:cNvSpPr>
              <a:spLocks/>
            </p:cNvSpPr>
            <p:nvPr/>
          </p:nvSpPr>
          <p:spPr bwMode="gray">
            <a:xfrm>
              <a:off x="7887461" y="2555078"/>
              <a:ext cx="228601" cy="170239"/>
            </a:xfrm>
            <a:custGeom>
              <a:avLst/>
              <a:gdLst>
                <a:gd name="T0" fmla="*/ 2147483647 w 153"/>
                <a:gd name="T1" fmla="*/ 0 h 109"/>
                <a:gd name="T2" fmla="*/ 2147483647 w 153"/>
                <a:gd name="T3" fmla="*/ 2147483647 h 109"/>
                <a:gd name="T4" fmla="*/ 2147483647 w 153"/>
                <a:gd name="T5" fmla="*/ 2147483647 h 109"/>
                <a:gd name="T6" fmla="*/ 2147483647 w 153"/>
                <a:gd name="T7" fmla="*/ 2147483647 h 109"/>
                <a:gd name="T8" fmla="*/ 2147483647 w 153"/>
                <a:gd name="T9" fmla="*/ 2147483647 h 109"/>
                <a:gd name="T10" fmla="*/ 2147483647 w 153"/>
                <a:gd name="T11" fmla="*/ 2147483647 h 109"/>
                <a:gd name="T12" fmla="*/ 2147483647 w 153"/>
                <a:gd name="T13" fmla="*/ 2147483647 h 109"/>
                <a:gd name="T14" fmla="*/ 2147483647 w 153"/>
                <a:gd name="T15" fmla="*/ 2147483647 h 109"/>
                <a:gd name="T16" fmla="*/ 0 w 153"/>
                <a:gd name="T17" fmla="*/ 2147483647 h 109"/>
                <a:gd name="T18" fmla="*/ 2147483647 w 153"/>
                <a:gd name="T19" fmla="*/ 2147483647 h 109"/>
                <a:gd name="T20" fmla="*/ 2147483647 w 153"/>
                <a:gd name="T21" fmla="*/ 2147483647 h 109"/>
                <a:gd name="T22" fmla="*/ 2147483647 w 153"/>
                <a:gd name="T23" fmla="*/ 2147483647 h 109"/>
                <a:gd name="T24" fmla="*/ 2147483647 w 153"/>
                <a:gd name="T25" fmla="*/ 2147483647 h 109"/>
                <a:gd name="T26" fmla="*/ 2147483647 w 153"/>
                <a:gd name="T27" fmla="*/ 2147483647 h 109"/>
                <a:gd name="T28" fmla="*/ 2147483647 w 153"/>
                <a:gd name="T29" fmla="*/ 2147483647 h 109"/>
                <a:gd name="T30" fmla="*/ 2147483647 w 153"/>
                <a:gd name="T31" fmla="*/ 2147483647 h 109"/>
                <a:gd name="T32" fmla="*/ 2147483647 w 153"/>
                <a:gd name="T33" fmla="*/ 2147483647 h 109"/>
                <a:gd name="T34" fmla="*/ 2147483647 w 153"/>
                <a:gd name="T35" fmla="*/ 2147483647 h 109"/>
                <a:gd name="T36" fmla="*/ 2147483647 w 153"/>
                <a:gd name="T37" fmla="*/ 2147483647 h 109"/>
                <a:gd name="T38" fmla="*/ 2147483647 w 153"/>
                <a:gd name="T39" fmla="*/ 2147483647 h 109"/>
                <a:gd name="T40" fmla="*/ 2147483647 w 153"/>
                <a:gd name="T41" fmla="*/ 2147483647 h 109"/>
                <a:gd name="T42" fmla="*/ 2147483647 w 153"/>
                <a:gd name="T43" fmla="*/ 2147483647 h 109"/>
                <a:gd name="T44" fmla="*/ 2147483647 w 153"/>
                <a:gd name="T45" fmla="*/ 2147483647 h 109"/>
                <a:gd name="T46" fmla="*/ 2147483647 w 153"/>
                <a:gd name="T47" fmla="*/ 2147483647 h 109"/>
                <a:gd name="T48" fmla="*/ 2147483647 w 153"/>
                <a:gd name="T49" fmla="*/ 2147483647 h 109"/>
                <a:gd name="T50" fmla="*/ 2147483647 w 153"/>
                <a:gd name="T51" fmla="*/ 2147483647 h 109"/>
                <a:gd name="T52" fmla="*/ 2147483647 w 153"/>
                <a:gd name="T53" fmla="*/ 2147483647 h 109"/>
                <a:gd name="T54" fmla="*/ 2147483647 w 153"/>
                <a:gd name="T55" fmla="*/ 0 h 10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3"/>
                <a:gd name="T85" fmla="*/ 0 h 109"/>
                <a:gd name="T86" fmla="*/ 153 w 153"/>
                <a:gd name="T87" fmla="*/ 109 h 10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3" h="109">
                  <a:moveTo>
                    <a:pt x="126" y="0"/>
                  </a:moveTo>
                  <a:lnTo>
                    <a:pt x="114" y="19"/>
                  </a:lnTo>
                  <a:lnTo>
                    <a:pt x="102" y="31"/>
                  </a:lnTo>
                  <a:lnTo>
                    <a:pt x="72" y="44"/>
                  </a:lnTo>
                  <a:lnTo>
                    <a:pt x="31" y="63"/>
                  </a:lnTo>
                  <a:lnTo>
                    <a:pt x="17" y="75"/>
                  </a:lnTo>
                  <a:lnTo>
                    <a:pt x="9" y="82"/>
                  </a:lnTo>
                  <a:lnTo>
                    <a:pt x="6" y="92"/>
                  </a:lnTo>
                  <a:lnTo>
                    <a:pt x="0" y="96"/>
                  </a:lnTo>
                  <a:lnTo>
                    <a:pt x="2" y="107"/>
                  </a:lnTo>
                  <a:lnTo>
                    <a:pt x="3" y="109"/>
                  </a:lnTo>
                  <a:lnTo>
                    <a:pt x="3" y="104"/>
                  </a:lnTo>
                  <a:lnTo>
                    <a:pt x="9" y="101"/>
                  </a:lnTo>
                  <a:lnTo>
                    <a:pt x="11" y="106"/>
                  </a:lnTo>
                  <a:lnTo>
                    <a:pt x="18" y="105"/>
                  </a:lnTo>
                  <a:lnTo>
                    <a:pt x="38" y="87"/>
                  </a:lnTo>
                  <a:lnTo>
                    <a:pt x="75" y="67"/>
                  </a:lnTo>
                  <a:lnTo>
                    <a:pt x="108" y="50"/>
                  </a:lnTo>
                  <a:lnTo>
                    <a:pt x="121" y="36"/>
                  </a:lnTo>
                  <a:lnTo>
                    <a:pt x="136" y="26"/>
                  </a:lnTo>
                  <a:lnTo>
                    <a:pt x="153" y="9"/>
                  </a:lnTo>
                  <a:lnTo>
                    <a:pt x="135" y="13"/>
                  </a:lnTo>
                  <a:lnTo>
                    <a:pt x="125" y="22"/>
                  </a:lnTo>
                  <a:lnTo>
                    <a:pt x="120" y="31"/>
                  </a:lnTo>
                  <a:lnTo>
                    <a:pt x="110" y="35"/>
                  </a:lnTo>
                  <a:lnTo>
                    <a:pt x="110" y="31"/>
                  </a:lnTo>
                  <a:lnTo>
                    <a:pt x="124" y="8"/>
                  </a:lnTo>
                  <a:lnTo>
                    <a:pt x="126" y="0"/>
                  </a:lnTo>
                  <a:close/>
                </a:path>
              </a:pathLst>
            </a:custGeom>
            <a:solidFill>
              <a:schemeClr val="bg1"/>
            </a:solidFill>
            <a:ln w="6350">
              <a:solidFill>
                <a:srgbClr val="969696"/>
              </a:solidFill>
              <a:round/>
              <a:headEnd/>
              <a:tailEnd/>
            </a:ln>
          </p:spPr>
          <p:txBody>
            <a:bodyPr/>
            <a:lstStyle/>
            <a:p>
              <a:endParaRPr lang="en-US"/>
            </a:p>
          </p:txBody>
        </p:sp>
        <p:sp>
          <p:nvSpPr>
            <p:cNvPr id="205" name="Freeform 294"/>
            <p:cNvSpPr>
              <a:spLocks/>
            </p:cNvSpPr>
            <p:nvPr/>
          </p:nvSpPr>
          <p:spPr bwMode="gray">
            <a:xfrm>
              <a:off x="1377581" y="2447311"/>
              <a:ext cx="1137026" cy="2053805"/>
            </a:xfrm>
            <a:custGeom>
              <a:avLst/>
              <a:gdLst>
                <a:gd name="T0" fmla="*/ 2147483647 w 761"/>
                <a:gd name="T1" fmla="*/ 2147483647 h 1315"/>
                <a:gd name="T2" fmla="*/ 2147483647 w 761"/>
                <a:gd name="T3" fmla="*/ 2147483647 h 1315"/>
                <a:gd name="T4" fmla="*/ 2147483647 w 761"/>
                <a:gd name="T5" fmla="*/ 2147483647 h 1315"/>
                <a:gd name="T6" fmla="*/ 2147483647 w 761"/>
                <a:gd name="T7" fmla="*/ 2147483647 h 1315"/>
                <a:gd name="T8" fmla="*/ 2147483647 w 761"/>
                <a:gd name="T9" fmla="*/ 2147483647 h 1315"/>
                <a:gd name="T10" fmla="*/ 2147483647 w 761"/>
                <a:gd name="T11" fmla="*/ 2147483647 h 1315"/>
                <a:gd name="T12" fmla="*/ 2147483647 w 761"/>
                <a:gd name="T13" fmla="*/ 0 h 1315"/>
                <a:gd name="T14" fmla="*/ 2147483647 w 761"/>
                <a:gd name="T15" fmla="*/ 2147483647 h 1315"/>
                <a:gd name="T16" fmla="*/ 2147483647 w 761"/>
                <a:gd name="T17" fmla="*/ 2147483647 h 1315"/>
                <a:gd name="T18" fmla="*/ 2147483647 w 761"/>
                <a:gd name="T19" fmla="*/ 2147483647 h 1315"/>
                <a:gd name="T20" fmla="*/ 0 w 761"/>
                <a:gd name="T21" fmla="*/ 2147483647 h 1315"/>
                <a:gd name="T22" fmla="*/ 2147483647 w 761"/>
                <a:gd name="T23" fmla="*/ 2147483647 h 1315"/>
                <a:gd name="T24" fmla="*/ 2147483647 w 761"/>
                <a:gd name="T25" fmla="*/ 2147483647 h 1315"/>
                <a:gd name="T26" fmla="*/ 2147483647 w 761"/>
                <a:gd name="T27" fmla="*/ 2147483647 h 1315"/>
                <a:gd name="T28" fmla="*/ 2147483647 w 761"/>
                <a:gd name="T29" fmla="*/ 2147483647 h 1315"/>
                <a:gd name="T30" fmla="*/ 2147483647 w 761"/>
                <a:gd name="T31" fmla="*/ 2147483647 h 1315"/>
                <a:gd name="T32" fmla="*/ 2147483647 w 761"/>
                <a:gd name="T33" fmla="*/ 2147483647 h 1315"/>
                <a:gd name="T34" fmla="*/ 2147483647 w 761"/>
                <a:gd name="T35" fmla="*/ 2147483647 h 1315"/>
                <a:gd name="T36" fmla="*/ 2147483647 w 761"/>
                <a:gd name="T37" fmla="*/ 2147483647 h 1315"/>
                <a:gd name="T38" fmla="*/ 2147483647 w 761"/>
                <a:gd name="T39" fmla="*/ 2147483647 h 1315"/>
                <a:gd name="T40" fmla="*/ 2147483647 w 761"/>
                <a:gd name="T41" fmla="*/ 2147483647 h 1315"/>
                <a:gd name="T42" fmla="*/ 2147483647 w 761"/>
                <a:gd name="T43" fmla="*/ 2147483647 h 1315"/>
                <a:gd name="T44" fmla="*/ 2147483647 w 761"/>
                <a:gd name="T45" fmla="*/ 2147483647 h 1315"/>
                <a:gd name="T46" fmla="*/ 2147483647 w 761"/>
                <a:gd name="T47" fmla="*/ 2147483647 h 1315"/>
                <a:gd name="T48" fmla="*/ 2147483647 w 761"/>
                <a:gd name="T49" fmla="*/ 2147483647 h 1315"/>
                <a:gd name="T50" fmla="*/ 2147483647 w 761"/>
                <a:gd name="T51" fmla="*/ 2147483647 h 1315"/>
                <a:gd name="T52" fmla="*/ 2147483647 w 761"/>
                <a:gd name="T53" fmla="*/ 2147483647 h 1315"/>
                <a:gd name="T54" fmla="*/ 2147483647 w 761"/>
                <a:gd name="T55" fmla="*/ 2147483647 h 1315"/>
                <a:gd name="T56" fmla="*/ 2147483647 w 761"/>
                <a:gd name="T57" fmla="*/ 2147483647 h 1315"/>
                <a:gd name="T58" fmla="*/ 2147483647 w 761"/>
                <a:gd name="T59" fmla="*/ 2147483647 h 1315"/>
                <a:gd name="T60" fmla="*/ 2147483647 w 761"/>
                <a:gd name="T61" fmla="*/ 2147483647 h 1315"/>
                <a:gd name="T62" fmla="*/ 2147483647 w 761"/>
                <a:gd name="T63" fmla="*/ 2147483647 h 1315"/>
                <a:gd name="T64" fmla="*/ 2147483647 w 761"/>
                <a:gd name="T65" fmla="*/ 2147483647 h 1315"/>
                <a:gd name="T66" fmla="*/ 2147483647 w 761"/>
                <a:gd name="T67" fmla="*/ 2147483647 h 1315"/>
                <a:gd name="T68" fmla="*/ 2147483647 w 761"/>
                <a:gd name="T69" fmla="*/ 2147483647 h 1315"/>
                <a:gd name="T70" fmla="*/ 2147483647 w 761"/>
                <a:gd name="T71" fmla="*/ 2147483647 h 1315"/>
                <a:gd name="T72" fmla="*/ 2147483647 w 761"/>
                <a:gd name="T73" fmla="*/ 2147483647 h 1315"/>
                <a:gd name="T74" fmla="*/ 2147483647 w 761"/>
                <a:gd name="T75" fmla="*/ 2147483647 h 1315"/>
                <a:gd name="T76" fmla="*/ 2147483647 w 761"/>
                <a:gd name="T77" fmla="*/ 2147483647 h 1315"/>
                <a:gd name="T78" fmla="*/ 2147483647 w 761"/>
                <a:gd name="T79" fmla="*/ 2147483647 h 1315"/>
                <a:gd name="T80" fmla="*/ 2147483647 w 761"/>
                <a:gd name="T81" fmla="*/ 2147483647 h 1315"/>
                <a:gd name="T82" fmla="*/ 2147483647 w 761"/>
                <a:gd name="T83" fmla="*/ 2147483647 h 1315"/>
                <a:gd name="T84" fmla="*/ 2147483647 w 761"/>
                <a:gd name="T85" fmla="*/ 2147483647 h 1315"/>
                <a:gd name="T86" fmla="*/ 2147483647 w 761"/>
                <a:gd name="T87" fmla="*/ 2147483647 h 1315"/>
                <a:gd name="T88" fmla="*/ 2147483647 w 761"/>
                <a:gd name="T89" fmla="*/ 2147483647 h 1315"/>
                <a:gd name="T90" fmla="*/ 2147483647 w 761"/>
                <a:gd name="T91" fmla="*/ 2147483647 h 1315"/>
                <a:gd name="T92" fmla="*/ 2147483647 w 761"/>
                <a:gd name="T93" fmla="*/ 2147483647 h 1315"/>
                <a:gd name="T94" fmla="*/ 2147483647 w 761"/>
                <a:gd name="T95" fmla="*/ 2147483647 h 1315"/>
                <a:gd name="T96" fmla="*/ 2147483647 w 761"/>
                <a:gd name="T97" fmla="*/ 2147483647 h 1315"/>
                <a:gd name="T98" fmla="*/ 2147483647 w 761"/>
                <a:gd name="T99" fmla="*/ 2147483647 h 1315"/>
                <a:gd name="T100" fmla="*/ 2147483647 w 761"/>
                <a:gd name="T101" fmla="*/ 2147483647 h 1315"/>
                <a:gd name="T102" fmla="*/ 2147483647 w 761"/>
                <a:gd name="T103" fmla="*/ 2147483647 h 1315"/>
                <a:gd name="T104" fmla="*/ 2147483647 w 761"/>
                <a:gd name="T105" fmla="*/ 2147483647 h 1315"/>
                <a:gd name="T106" fmla="*/ 2147483647 w 761"/>
                <a:gd name="T107" fmla="*/ 2147483647 h 1315"/>
                <a:gd name="T108" fmla="*/ 2147483647 w 761"/>
                <a:gd name="T109" fmla="*/ 2147483647 h 1315"/>
                <a:gd name="T110" fmla="*/ 2147483647 w 761"/>
                <a:gd name="T111" fmla="*/ 2147483647 h 1315"/>
                <a:gd name="T112" fmla="*/ 2147483647 w 761"/>
                <a:gd name="T113" fmla="*/ 2147483647 h 1315"/>
                <a:gd name="T114" fmla="*/ 2147483647 w 761"/>
                <a:gd name="T115" fmla="*/ 2147483647 h 1315"/>
                <a:gd name="T116" fmla="*/ 2147483647 w 761"/>
                <a:gd name="T117" fmla="*/ 2147483647 h 1315"/>
                <a:gd name="T118" fmla="*/ 2147483647 w 761"/>
                <a:gd name="T119" fmla="*/ 2147483647 h 1315"/>
                <a:gd name="T120" fmla="*/ 2147483647 w 761"/>
                <a:gd name="T121" fmla="*/ 2147483647 h 131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61"/>
                <a:gd name="T184" fmla="*/ 0 h 1315"/>
                <a:gd name="T185" fmla="*/ 761 w 761"/>
                <a:gd name="T186" fmla="*/ 1315 h 131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61" h="1315">
                  <a:moveTo>
                    <a:pt x="647" y="936"/>
                  </a:moveTo>
                  <a:lnTo>
                    <a:pt x="587" y="853"/>
                  </a:lnTo>
                  <a:lnTo>
                    <a:pt x="529" y="775"/>
                  </a:lnTo>
                  <a:lnTo>
                    <a:pt x="479" y="703"/>
                  </a:lnTo>
                  <a:lnTo>
                    <a:pt x="428" y="626"/>
                  </a:lnTo>
                  <a:lnTo>
                    <a:pt x="373" y="541"/>
                  </a:lnTo>
                  <a:lnTo>
                    <a:pt x="323" y="460"/>
                  </a:lnTo>
                  <a:lnTo>
                    <a:pt x="349" y="341"/>
                  </a:lnTo>
                  <a:lnTo>
                    <a:pt x="375" y="232"/>
                  </a:lnTo>
                  <a:lnTo>
                    <a:pt x="405" y="108"/>
                  </a:lnTo>
                  <a:lnTo>
                    <a:pt x="327" y="86"/>
                  </a:lnTo>
                  <a:lnTo>
                    <a:pt x="246" y="60"/>
                  </a:lnTo>
                  <a:lnTo>
                    <a:pt x="145" y="27"/>
                  </a:lnTo>
                  <a:lnTo>
                    <a:pt x="66" y="0"/>
                  </a:lnTo>
                  <a:lnTo>
                    <a:pt x="65" y="18"/>
                  </a:lnTo>
                  <a:lnTo>
                    <a:pt x="60" y="75"/>
                  </a:lnTo>
                  <a:lnTo>
                    <a:pt x="46" y="111"/>
                  </a:lnTo>
                  <a:lnTo>
                    <a:pt x="35" y="144"/>
                  </a:lnTo>
                  <a:lnTo>
                    <a:pt x="21" y="159"/>
                  </a:lnTo>
                  <a:lnTo>
                    <a:pt x="6" y="170"/>
                  </a:lnTo>
                  <a:lnTo>
                    <a:pt x="1" y="185"/>
                  </a:lnTo>
                  <a:lnTo>
                    <a:pt x="0" y="194"/>
                  </a:lnTo>
                  <a:lnTo>
                    <a:pt x="7" y="207"/>
                  </a:lnTo>
                  <a:lnTo>
                    <a:pt x="28" y="285"/>
                  </a:lnTo>
                  <a:lnTo>
                    <a:pt x="27" y="294"/>
                  </a:lnTo>
                  <a:lnTo>
                    <a:pt x="22" y="304"/>
                  </a:lnTo>
                  <a:lnTo>
                    <a:pt x="16" y="322"/>
                  </a:lnTo>
                  <a:lnTo>
                    <a:pt x="14" y="388"/>
                  </a:lnTo>
                  <a:lnTo>
                    <a:pt x="21" y="404"/>
                  </a:lnTo>
                  <a:lnTo>
                    <a:pt x="29" y="427"/>
                  </a:lnTo>
                  <a:lnTo>
                    <a:pt x="49" y="465"/>
                  </a:lnTo>
                  <a:lnTo>
                    <a:pt x="51" y="481"/>
                  </a:lnTo>
                  <a:lnTo>
                    <a:pt x="47" y="495"/>
                  </a:lnTo>
                  <a:lnTo>
                    <a:pt x="49" y="503"/>
                  </a:lnTo>
                  <a:lnTo>
                    <a:pt x="58" y="518"/>
                  </a:lnTo>
                  <a:lnTo>
                    <a:pt x="67" y="521"/>
                  </a:lnTo>
                  <a:lnTo>
                    <a:pt x="70" y="527"/>
                  </a:lnTo>
                  <a:lnTo>
                    <a:pt x="75" y="531"/>
                  </a:lnTo>
                  <a:lnTo>
                    <a:pt x="81" y="528"/>
                  </a:lnTo>
                  <a:lnTo>
                    <a:pt x="83" y="525"/>
                  </a:lnTo>
                  <a:lnTo>
                    <a:pt x="90" y="500"/>
                  </a:lnTo>
                  <a:lnTo>
                    <a:pt x="112" y="508"/>
                  </a:lnTo>
                  <a:lnTo>
                    <a:pt x="131" y="522"/>
                  </a:lnTo>
                  <a:lnTo>
                    <a:pt x="119" y="526"/>
                  </a:lnTo>
                  <a:lnTo>
                    <a:pt x="108" y="526"/>
                  </a:lnTo>
                  <a:lnTo>
                    <a:pt x="98" y="533"/>
                  </a:lnTo>
                  <a:lnTo>
                    <a:pt x="98" y="545"/>
                  </a:lnTo>
                  <a:lnTo>
                    <a:pt x="107" y="579"/>
                  </a:lnTo>
                  <a:lnTo>
                    <a:pt x="106" y="589"/>
                  </a:lnTo>
                  <a:lnTo>
                    <a:pt x="95" y="574"/>
                  </a:lnTo>
                  <a:lnTo>
                    <a:pt x="88" y="559"/>
                  </a:lnTo>
                  <a:lnTo>
                    <a:pt x="87" y="549"/>
                  </a:lnTo>
                  <a:lnTo>
                    <a:pt x="80" y="545"/>
                  </a:lnTo>
                  <a:lnTo>
                    <a:pt x="75" y="557"/>
                  </a:lnTo>
                  <a:lnTo>
                    <a:pt x="74" y="570"/>
                  </a:lnTo>
                  <a:lnTo>
                    <a:pt x="78" y="593"/>
                  </a:lnTo>
                  <a:lnTo>
                    <a:pt x="77" y="628"/>
                  </a:lnTo>
                  <a:lnTo>
                    <a:pt x="87" y="648"/>
                  </a:lnTo>
                  <a:lnTo>
                    <a:pt x="107" y="658"/>
                  </a:lnTo>
                  <a:lnTo>
                    <a:pt x="112" y="678"/>
                  </a:lnTo>
                  <a:lnTo>
                    <a:pt x="109" y="698"/>
                  </a:lnTo>
                  <a:lnTo>
                    <a:pt x="96" y="705"/>
                  </a:lnTo>
                  <a:lnTo>
                    <a:pt x="91" y="728"/>
                  </a:lnTo>
                  <a:lnTo>
                    <a:pt x="93" y="736"/>
                  </a:lnTo>
                  <a:lnTo>
                    <a:pt x="121" y="788"/>
                  </a:lnTo>
                  <a:lnTo>
                    <a:pt x="134" y="827"/>
                  </a:lnTo>
                  <a:lnTo>
                    <a:pt x="154" y="861"/>
                  </a:lnTo>
                  <a:lnTo>
                    <a:pt x="163" y="869"/>
                  </a:lnTo>
                  <a:lnTo>
                    <a:pt x="160" y="890"/>
                  </a:lnTo>
                  <a:lnTo>
                    <a:pt x="173" y="900"/>
                  </a:lnTo>
                  <a:lnTo>
                    <a:pt x="179" y="915"/>
                  </a:lnTo>
                  <a:lnTo>
                    <a:pt x="179" y="920"/>
                  </a:lnTo>
                  <a:lnTo>
                    <a:pt x="173" y="932"/>
                  </a:lnTo>
                  <a:lnTo>
                    <a:pt x="171" y="947"/>
                  </a:lnTo>
                  <a:lnTo>
                    <a:pt x="171" y="973"/>
                  </a:lnTo>
                  <a:lnTo>
                    <a:pt x="173" y="982"/>
                  </a:lnTo>
                  <a:lnTo>
                    <a:pt x="183" y="989"/>
                  </a:lnTo>
                  <a:lnTo>
                    <a:pt x="214" y="1002"/>
                  </a:lnTo>
                  <a:lnTo>
                    <a:pt x="233" y="1018"/>
                  </a:lnTo>
                  <a:lnTo>
                    <a:pt x="242" y="1015"/>
                  </a:lnTo>
                  <a:lnTo>
                    <a:pt x="252" y="1019"/>
                  </a:lnTo>
                  <a:lnTo>
                    <a:pt x="268" y="1033"/>
                  </a:lnTo>
                  <a:lnTo>
                    <a:pt x="281" y="1042"/>
                  </a:lnTo>
                  <a:lnTo>
                    <a:pt x="286" y="1056"/>
                  </a:lnTo>
                  <a:lnTo>
                    <a:pt x="311" y="1073"/>
                  </a:lnTo>
                  <a:lnTo>
                    <a:pt x="320" y="1081"/>
                  </a:lnTo>
                  <a:lnTo>
                    <a:pt x="325" y="1089"/>
                  </a:lnTo>
                  <a:lnTo>
                    <a:pt x="332" y="1080"/>
                  </a:lnTo>
                  <a:lnTo>
                    <a:pt x="341" y="1081"/>
                  </a:lnTo>
                  <a:lnTo>
                    <a:pt x="347" y="1086"/>
                  </a:lnTo>
                  <a:lnTo>
                    <a:pt x="358" y="1102"/>
                  </a:lnTo>
                  <a:lnTo>
                    <a:pt x="358" y="1122"/>
                  </a:lnTo>
                  <a:lnTo>
                    <a:pt x="360" y="1126"/>
                  </a:lnTo>
                  <a:lnTo>
                    <a:pt x="383" y="1133"/>
                  </a:lnTo>
                  <a:lnTo>
                    <a:pt x="401" y="1150"/>
                  </a:lnTo>
                  <a:lnTo>
                    <a:pt x="413" y="1163"/>
                  </a:lnTo>
                  <a:lnTo>
                    <a:pt x="432" y="1198"/>
                  </a:lnTo>
                  <a:lnTo>
                    <a:pt x="445" y="1214"/>
                  </a:lnTo>
                  <a:lnTo>
                    <a:pt x="453" y="1234"/>
                  </a:lnTo>
                  <a:lnTo>
                    <a:pt x="451" y="1283"/>
                  </a:lnTo>
                  <a:lnTo>
                    <a:pt x="453" y="1297"/>
                  </a:lnTo>
                  <a:lnTo>
                    <a:pt x="673" y="1315"/>
                  </a:lnTo>
                  <a:lnTo>
                    <a:pt x="683" y="1305"/>
                  </a:lnTo>
                  <a:lnTo>
                    <a:pt x="697" y="1308"/>
                  </a:lnTo>
                  <a:lnTo>
                    <a:pt x="708" y="1293"/>
                  </a:lnTo>
                  <a:lnTo>
                    <a:pt x="709" y="1281"/>
                  </a:lnTo>
                  <a:lnTo>
                    <a:pt x="688" y="1264"/>
                  </a:lnTo>
                  <a:lnTo>
                    <a:pt x="692" y="1249"/>
                  </a:lnTo>
                  <a:lnTo>
                    <a:pt x="688" y="1237"/>
                  </a:lnTo>
                  <a:lnTo>
                    <a:pt x="689" y="1226"/>
                  </a:lnTo>
                  <a:lnTo>
                    <a:pt x="698" y="1225"/>
                  </a:lnTo>
                  <a:lnTo>
                    <a:pt x="712" y="1210"/>
                  </a:lnTo>
                  <a:lnTo>
                    <a:pt x="713" y="1196"/>
                  </a:lnTo>
                  <a:lnTo>
                    <a:pt x="718" y="1192"/>
                  </a:lnTo>
                  <a:lnTo>
                    <a:pt x="718" y="1162"/>
                  </a:lnTo>
                  <a:lnTo>
                    <a:pt x="728" y="1157"/>
                  </a:lnTo>
                  <a:lnTo>
                    <a:pt x="733" y="1147"/>
                  </a:lnTo>
                  <a:lnTo>
                    <a:pt x="761" y="1131"/>
                  </a:lnTo>
                  <a:lnTo>
                    <a:pt x="753" y="1108"/>
                  </a:lnTo>
                  <a:lnTo>
                    <a:pt x="741" y="1097"/>
                  </a:lnTo>
                  <a:lnTo>
                    <a:pt x="723" y="1052"/>
                  </a:lnTo>
                  <a:lnTo>
                    <a:pt x="724" y="1038"/>
                  </a:lnTo>
                  <a:lnTo>
                    <a:pt x="647" y="936"/>
                  </a:lnTo>
                  <a:close/>
                </a:path>
              </a:pathLst>
            </a:custGeom>
            <a:solidFill>
              <a:srgbClr val="C6EDB1"/>
            </a:solidFill>
            <a:ln w="6350">
              <a:solidFill>
                <a:srgbClr val="969696"/>
              </a:solidFill>
              <a:round/>
              <a:headEnd/>
              <a:tailEnd/>
            </a:ln>
          </p:spPr>
          <p:txBody>
            <a:bodyPr/>
            <a:lstStyle/>
            <a:p>
              <a:endParaRPr lang="en-US"/>
            </a:p>
          </p:txBody>
        </p:sp>
        <p:sp>
          <p:nvSpPr>
            <p:cNvPr id="206" name="Freeform 295"/>
            <p:cNvSpPr>
              <a:spLocks/>
            </p:cNvSpPr>
            <p:nvPr/>
          </p:nvSpPr>
          <p:spPr bwMode="gray">
            <a:xfrm>
              <a:off x="1658477" y="4096603"/>
              <a:ext cx="34365" cy="24989"/>
            </a:xfrm>
            <a:custGeom>
              <a:avLst/>
              <a:gdLst>
                <a:gd name="T0" fmla="*/ 2147483647 w 23"/>
                <a:gd name="T1" fmla="*/ 2147483647 h 16"/>
                <a:gd name="T2" fmla="*/ 0 w 23"/>
                <a:gd name="T3" fmla="*/ 2147483647 h 16"/>
                <a:gd name="T4" fmla="*/ 2147483647 w 23"/>
                <a:gd name="T5" fmla="*/ 0 h 16"/>
                <a:gd name="T6" fmla="*/ 2147483647 w 23"/>
                <a:gd name="T7" fmla="*/ 2147483647 h 16"/>
                <a:gd name="T8" fmla="*/ 2147483647 w 23"/>
                <a:gd name="T9" fmla="*/ 2147483647 h 16"/>
                <a:gd name="T10" fmla="*/ 2147483647 w 23"/>
                <a:gd name="T11" fmla="*/ 2147483647 h 16"/>
                <a:gd name="T12" fmla="*/ 2147483647 w 23"/>
                <a:gd name="T13" fmla="*/ 2147483647 h 16"/>
                <a:gd name="T14" fmla="*/ 2147483647 w 23"/>
                <a:gd name="T15" fmla="*/ 2147483647 h 16"/>
                <a:gd name="T16" fmla="*/ 2147483647 w 23"/>
                <a:gd name="T17" fmla="*/ 2147483647 h 16"/>
                <a:gd name="T18" fmla="*/ 2147483647 w 23"/>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16"/>
                <a:gd name="T32" fmla="*/ 23 w 23"/>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16">
                  <a:moveTo>
                    <a:pt x="5" y="4"/>
                  </a:moveTo>
                  <a:lnTo>
                    <a:pt x="0" y="1"/>
                  </a:lnTo>
                  <a:lnTo>
                    <a:pt x="16" y="0"/>
                  </a:lnTo>
                  <a:lnTo>
                    <a:pt x="22" y="8"/>
                  </a:lnTo>
                  <a:lnTo>
                    <a:pt x="23" y="13"/>
                  </a:lnTo>
                  <a:lnTo>
                    <a:pt x="19" y="16"/>
                  </a:lnTo>
                  <a:lnTo>
                    <a:pt x="12" y="13"/>
                  </a:lnTo>
                  <a:lnTo>
                    <a:pt x="5" y="4"/>
                  </a:lnTo>
                  <a:lnTo>
                    <a:pt x="12" y="13"/>
                  </a:lnTo>
                  <a:lnTo>
                    <a:pt x="5" y="4"/>
                  </a:lnTo>
                  <a:close/>
                </a:path>
              </a:pathLst>
            </a:custGeom>
            <a:solidFill>
              <a:srgbClr val="BEBEBE"/>
            </a:solidFill>
            <a:ln w="6350">
              <a:solidFill>
                <a:srgbClr val="969696"/>
              </a:solidFill>
              <a:round/>
              <a:headEnd/>
              <a:tailEnd/>
            </a:ln>
          </p:spPr>
          <p:txBody>
            <a:bodyPr/>
            <a:lstStyle/>
            <a:p>
              <a:endParaRPr lang="en-US"/>
            </a:p>
          </p:txBody>
        </p:sp>
        <p:grpSp>
          <p:nvGrpSpPr>
            <p:cNvPr id="207" name="Group 296"/>
            <p:cNvGrpSpPr>
              <a:grpSpLocks/>
            </p:cNvGrpSpPr>
            <p:nvPr/>
          </p:nvGrpSpPr>
          <p:grpSpPr bwMode="auto">
            <a:xfrm>
              <a:off x="1658477" y="4096603"/>
              <a:ext cx="34365" cy="24989"/>
              <a:chOff x="750" y="2461"/>
              <a:chExt cx="23" cy="16"/>
            </a:xfrm>
          </p:grpSpPr>
          <p:sp>
            <p:nvSpPr>
              <p:cNvPr id="386" name="Freeform 297"/>
              <p:cNvSpPr>
                <a:spLocks/>
              </p:cNvSpPr>
              <p:nvPr/>
            </p:nvSpPr>
            <p:spPr bwMode="gray">
              <a:xfrm>
                <a:off x="750" y="2461"/>
                <a:ext cx="23" cy="16"/>
              </a:xfrm>
              <a:custGeom>
                <a:avLst/>
                <a:gdLst>
                  <a:gd name="T0" fmla="*/ 5 w 23"/>
                  <a:gd name="T1" fmla="*/ 4 h 16"/>
                  <a:gd name="T2" fmla="*/ 0 w 23"/>
                  <a:gd name="T3" fmla="*/ 1 h 16"/>
                  <a:gd name="T4" fmla="*/ 16 w 23"/>
                  <a:gd name="T5" fmla="*/ 0 h 16"/>
                  <a:gd name="T6" fmla="*/ 22 w 23"/>
                  <a:gd name="T7" fmla="*/ 8 h 16"/>
                  <a:gd name="T8" fmla="*/ 23 w 23"/>
                  <a:gd name="T9" fmla="*/ 13 h 16"/>
                  <a:gd name="T10" fmla="*/ 19 w 23"/>
                  <a:gd name="T11" fmla="*/ 16 h 16"/>
                  <a:gd name="T12" fmla="*/ 12 w 23"/>
                  <a:gd name="T13" fmla="*/ 13 h 16"/>
                  <a:gd name="T14" fmla="*/ 5 w 23"/>
                  <a:gd name="T15" fmla="*/ 4 h 16"/>
                  <a:gd name="T16" fmla="*/ 12 w 23"/>
                  <a:gd name="T17" fmla="*/ 13 h 16"/>
                  <a:gd name="T18" fmla="*/ 5 w 23"/>
                  <a:gd name="T19" fmla="*/ 4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16"/>
                  <a:gd name="T32" fmla="*/ 23 w 23"/>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16">
                    <a:moveTo>
                      <a:pt x="5" y="4"/>
                    </a:moveTo>
                    <a:lnTo>
                      <a:pt x="0" y="1"/>
                    </a:lnTo>
                    <a:lnTo>
                      <a:pt x="16" y="0"/>
                    </a:lnTo>
                    <a:lnTo>
                      <a:pt x="22" y="8"/>
                    </a:lnTo>
                    <a:lnTo>
                      <a:pt x="23" y="13"/>
                    </a:lnTo>
                    <a:lnTo>
                      <a:pt x="19" y="16"/>
                    </a:lnTo>
                    <a:lnTo>
                      <a:pt x="12" y="13"/>
                    </a:lnTo>
                    <a:lnTo>
                      <a:pt x="5" y="4"/>
                    </a:lnTo>
                    <a:lnTo>
                      <a:pt x="12" y="13"/>
                    </a:lnTo>
                    <a:lnTo>
                      <a:pt x="5" y="4"/>
                    </a:lnTo>
                    <a:close/>
                  </a:path>
                </a:pathLst>
              </a:custGeom>
              <a:solidFill>
                <a:srgbClr val="BEBEBE"/>
              </a:solidFill>
              <a:ln w="9525">
                <a:noFill/>
                <a:round/>
                <a:headEnd/>
                <a:tailEnd/>
              </a:ln>
            </p:spPr>
            <p:txBody>
              <a:bodyPr/>
              <a:lstStyle/>
              <a:p>
                <a:endParaRPr lang="en-US"/>
              </a:p>
            </p:txBody>
          </p:sp>
          <p:sp>
            <p:nvSpPr>
              <p:cNvPr id="387" name="Freeform 298"/>
              <p:cNvSpPr>
                <a:spLocks/>
              </p:cNvSpPr>
              <p:nvPr/>
            </p:nvSpPr>
            <p:spPr bwMode="gray">
              <a:xfrm>
                <a:off x="750" y="2461"/>
                <a:ext cx="23" cy="16"/>
              </a:xfrm>
              <a:custGeom>
                <a:avLst/>
                <a:gdLst>
                  <a:gd name="T0" fmla="*/ 5 w 23"/>
                  <a:gd name="T1" fmla="*/ 4 h 16"/>
                  <a:gd name="T2" fmla="*/ 0 w 23"/>
                  <a:gd name="T3" fmla="*/ 1 h 16"/>
                  <a:gd name="T4" fmla="*/ 16 w 23"/>
                  <a:gd name="T5" fmla="*/ 0 h 16"/>
                  <a:gd name="T6" fmla="*/ 22 w 23"/>
                  <a:gd name="T7" fmla="*/ 8 h 16"/>
                  <a:gd name="T8" fmla="*/ 23 w 23"/>
                  <a:gd name="T9" fmla="*/ 13 h 16"/>
                  <a:gd name="T10" fmla="*/ 19 w 23"/>
                  <a:gd name="T11" fmla="*/ 16 h 16"/>
                  <a:gd name="T12" fmla="*/ 12 w 23"/>
                  <a:gd name="T13" fmla="*/ 13 h 16"/>
                  <a:gd name="T14" fmla="*/ 5 w 23"/>
                  <a:gd name="T15" fmla="*/ 4 h 16"/>
                  <a:gd name="T16" fmla="*/ 12 w 23"/>
                  <a:gd name="T17" fmla="*/ 13 h 16"/>
                  <a:gd name="T18" fmla="*/ 5 w 23"/>
                  <a:gd name="T19" fmla="*/ 4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16"/>
                  <a:gd name="T32" fmla="*/ 23 w 23"/>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16">
                    <a:moveTo>
                      <a:pt x="5" y="4"/>
                    </a:moveTo>
                    <a:lnTo>
                      <a:pt x="0" y="1"/>
                    </a:lnTo>
                    <a:lnTo>
                      <a:pt x="16" y="0"/>
                    </a:lnTo>
                    <a:lnTo>
                      <a:pt x="22" y="8"/>
                    </a:lnTo>
                    <a:lnTo>
                      <a:pt x="23" y="13"/>
                    </a:lnTo>
                    <a:lnTo>
                      <a:pt x="19" y="16"/>
                    </a:lnTo>
                    <a:lnTo>
                      <a:pt x="12" y="13"/>
                    </a:lnTo>
                    <a:lnTo>
                      <a:pt x="5" y="4"/>
                    </a:lnTo>
                    <a:lnTo>
                      <a:pt x="12" y="13"/>
                    </a:lnTo>
                    <a:lnTo>
                      <a:pt x="5" y="4"/>
                    </a:lnTo>
                  </a:path>
                </a:pathLst>
              </a:custGeom>
              <a:noFill/>
              <a:ln w="6350">
                <a:solidFill>
                  <a:srgbClr val="969696"/>
                </a:solidFill>
                <a:round/>
                <a:headEnd/>
                <a:tailEnd/>
              </a:ln>
            </p:spPr>
            <p:txBody>
              <a:bodyPr/>
              <a:lstStyle/>
              <a:p>
                <a:endParaRPr lang="en-US"/>
              </a:p>
            </p:txBody>
          </p:sp>
        </p:grpSp>
        <p:sp>
          <p:nvSpPr>
            <p:cNvPr id="208" name="Freeform 299"/>
            <p:cNvSpPr>
              <a:spLocks/>
            </p:cNvSpPr>
            <p:nvPr/>
          </p:nvSpPr>
          <p:spPr bwMode="gray">
            <a:xfrm>
              <a:off x="1715253" y="4093480"/>
              <a:ext cx="43329" cy="34359"/>
            </a:xfrm>
            <a:custGeom>
              <a:avLst/>
              <a:gdLst>
                <a:gd name="T0" fmla="*/ 0 w 29"/>
                <a:gd name="T1" fmla="*/ 0 h 22"/>
                <a:gd name="T2" fmla="*/ 2147483647 w 29"/>
                <a:gd name="T3" fmla="*/ 2147483647 h 22"/>
                <a:gd name="T4" fmla="*/ 2147483647 w 29"/>
                <a:gd name="T5" fmla="*/ 2147483647 h 22"/>
                <a:gd name="T6" fmla="*/ 2147483647 w 29"/>
                <a:gd name="T7" fmla="*/ 2147483647 h 22"/>
                <a:gd name="T8" fmla="*/ 2147483647 w 29"/>
                <a:gd name="T9" fmla="*/ 2147483647 h 22"/>
                <a:gd name="T10" fmla="*/ 2147483647 w 29"/>
                <a:gd name="T11" fmla="*/ 2147483647 h 22"/>
                <a:gd name="T12" fmla="*/ 2147483647 w 29"/>
                <a:gd name="T13" fmla="*/ 2147483647 h 22"/>
                <a:gd name="T14" fmla="*/ 0 w 29"/>
                <a:gd name="T15" fmla="*/ 0 h 22"/>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22"/>
                <a:gd name="T26" fmla="*/ 29 w 29"/>
                <a:gd name="T27" fmla="*/ 22 h 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22">
                  <a:moveTo>
                    <a:pt x="0" y="0"/>
                  </a:moveTo>
                  <a:lnTo>
                    <a:pt x="11" y="13"/>
                  </a:lnTo>
                  <a:lnTo>
                    <a:pt x="29" y="14"/>
                  </a:lnTo>
                  <a:lnTo>
                    <a:pt x="28" y="19"/>
                  </a:lnTo>
                  <a:lnTo>
                    <a:pt x="22" y="18"/>
                  </a:lnTo>
                  <a:lnTo>
                    <a:pt x="8" y="22"/>
                  </a:lnTo>
                  <a:lnTo>
                    <a:pt x="2" y="14"/>
                  </a:lnTo>
                  <a:lnTo>
                    <a:pt x="0" y="0"/>
                  </a:lnTo>
                  <a:close/>
                </a:path>
              </a:pathLst>
            </a:custGeom>
            <a:solidFill>
              <a:srgbClr val="BEBEBE"/>
            </a:solidFill>
            <a:ln w="6350">
              <a:solidFill>
                <a:srgbClr val="969696"/>
              </a:solidFill>
              <a:round/>
              <a:headEnd/>
              <a:tailEnd/>
            </a:ln>
          </p:spPr>
          <p:txBody>
            <a:bodyPr/>
            <a:lstStyle/>
            <a:p>
              <a:endParaRPr lang="en-US"/>
            </a:p>
          </p:txBody>
        </p:sp>
        <p:grpSp>
          <p:nvGrpSpPr>
            <p:cNvPr id="209" name="Group 300"/>
            <p:cNvGrpSpPr>
              <a:grpSpLocks/>
            </p:cNvGrpSpPr>
            <p:nvPr/>
          </p:nvGrpSpPr>
          <p:grpSpPr bwMode="auto">
            <a:xfrm>
              <a:off x="1715253" y="4093480"/>
              <a:ext cx="43329" cy="34359"/>
              <a:chOff x="788" y="2459"/>
              <a:chExt cx="29" cy="22"/>
            </a:xfrm>
          </p:grpSpPr>
          <p:sp>
            <p:nvSpPr>
              <p:cNvPr id="384" name="Freeform 301"/>
              <p:cNvSpPr>
                <a:spLocks/>
              </p:cNvSpPr>
              <p:nvPr/>
            </p:nvSpPr>
            <p:spPr bwMode="gray">
              <a:xfrm>
                <a:off x="788" y="2459"/>
                <a:ext cx="29" cy="22"/>
              </a:xfrm>
              <a:custGeom>
                <a:avLst/>
                <a:gdLst>
                  <a:gd name="T0" fmla="*/ 0 w 29"/>
                  <a:gd name="T1" fmla="*/ 0 h 22"/>
                  <a:gd name="T2" fmla="*/ 11 w 29"/>
                  <a:gd name="T3" fmla="*/ 13 h 22"/>
                  <a:gd name="T4" fmla="*/ 29 w 29"/>
                  <a:gd name="T5" fmla="*/ 14 h 22"/>
                  <a:gd name="T6" fmla="*/ 28 w 29"/>
                  <a:gd name="T7" fmla="*/ 19 h 22"/>
                  <a:gd name="T8" fmla="*/ 22 w 29"/>
                  <a:gd name="T9" fmla="*/ 18 h 22"/>
                  <a:gd name="T10" fmla="*/ 8 w 29"/>
                  <a:gd name="T11" fmla="*/ 22 h 22"/>
                  <a:gd name="T12" fmla="*/ 2 w 29"/>
                  <a:gd name="T13" fmla="*/ 14 h 22"/>
                  <a:gd name="T14" fmla="*/ 0 w 29"/>
                  <a:gd name="T15" fmla="*/ 0 h 22"/>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22"/>
                  <a:gd name="T26" fmla="*/ 29 w 29"/>
                  <a:gd name="T27" fmla="*/ 22 h 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22">
                    <a:moveTo>
                      <a:pt x="0" y="0"/>
                    </a:moveTo>
                    <a:lnTo>
                      <a:pt x="11" y="13"/>
                    </a:lnTo>
                    <a:lnTo>
                      <a:pt x="29" y="14"/>
                    </a:lnTo>
                    <a:lnTo>
                      <a:pt x="28" y="19"/>
                    </a:lnTo>
                    <a:lnTo>
                      <a:pt x="22" y="18"/>
                    </a:lnTo>
                    <a:lnTo>
                      <a:pt x="8" y="22"/>
                    </a:lnTo>
                    <a:lnTo>
                      <a:pt x="2" y="14"/>
                    </a:lnTo>
                    <a:lnTo>
                      <a:pt x="0" y="0"/>
                    </a:lnTo>
                    <a:close/>
                  </a:path>
                </a:pathLst>
              </a:custGeom>
              <a:solidFill>
                <a:srgbClr val="BEBEBE"/>
              </a:solidFill>
              <a:ln w="9525">
                <a:noFill/>
                <a:round/>
                <a:headEnd/>
                <a:tailEnd/>
              </a:ln>
            </p:spPr>
            <p:txBody>
              <a:bodyPr/>
              <a:lstStyle/>
              <a:p>
                <a:endParaRPr lang="en-US"/>
              </a:p>
            </p:txBody>
          </p:sp>
          <p:sp>
            <p:nvSpPr>
              <p:cNvPr id="385" name="Freeform 302"/>
              <p:cNvSpPr>
                <a:spLocks/>
              </p:cNvSpPr>
              <p:nvPr/>
            </p:nvSpPr>
            <p:spPr bwMode="gray">
              <a:xfrm>
                <a:off x="788" y="2459"/>
                <a:ext cx="29" cy="22"/>
              </a:xfrm>
              <a:custGeom>
                <a:avLst/>
                <a:gdLst>
                  <a:gd name="T0" fmla="*/ 0 w 29"/>
                  <a:gd name="T1" fmla="*/ 0 h 22"/>
                  <a:gd name="T2" fmla="*/ 11 w 29"/>
                  <a:gd name="T3" fmla="*/ 13 h 22"/>
                  <a:gd name="T4" fmla="*/ 29 w 29"/>
                  <a:gd name="T5" fmla="*/ 14 h 22"/>
                  <a:gd name="T6" fmla="*/ 28 w 29"/>
                  <a:gd name="T7" fmla="*/ 19 h 22"/>
                  <a:gd name="T8" fmla="*/ 22 w 29"/>
                  <a:gd name="T9" fmla="*/ 18 h 22"/>
                  <a:gd name="T10" fmla="*/ 8 w 29"/>
                  <a:gd name="T11" fmla="*/ 22 h 22"/>
                  <a:gd name="T12" fmla="*/ 2 w 29"/>
                  <a:gd name="T13" fmla="*/ 14 h 22"/>
                  <a:gd name="T14" fmla="*/ 0 w 29"/>
                  <a:gd name="T15" fmla="*/ 0 h 22"/>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22"/>
                  <a:gd name="T26" fmla="*/ 29 w 29"/>
                  <a:gd name="T27" fmla="*/ 22 h 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22">
                    <a:moveTo>
                      <a:pt x="0" y="0"/>
                    </a:moveTo>
                    <a:lnTo>
                      <a:pt x="11" y="13"/>
                    </a:lnTo>
                    <a:lnTo>
                      <a:pt x="29" y="14"/>
                    </a:lnTo>
                    <a:lnTo>
                      <a:pt x="28" y="19"/>
                    </a:lnTo>
                    <a:lnTo>
                      <a:pt x="22" y="18"/>
                    </a:lnTo>
                    <a:lnTo>
                      <a:pt x="8" y="22"/>
                    </a:lnTo>
                    <a:lnTo>
                      <a:pt x="2" y="14"/>
                    </a:lnTo>
                    <a:lnTo>
                      <a:pt x="0" y="0"/>
                    </a:lnTo>
                  </a:path>
                </a:pathLst>
              </a:custGeom>
              <a:noFill/>
              <a:ln w="6350">
                <a:solidFill>
                  <a:srgbClr val="969696"/>
                </a:solidFill>
                <a:round/>
                <a:headEnd/>
                <a:tailEnd/>
              </a:ln>
            </p:spPr>
            <p:txBody>
              <a:bodyPr/>
              <a:lstStyle/>
              <a:p>
                <a:endParaRPr lang="en-US"/>
              </a:p>
            </p:txBody>
          </p:sp>
        </p:grpSp>
        <p:sp>
          <p:nvSpPr>
            <p:cNvPr id="210" name="Freeform 303"/>
            <p:cNvSpPr>
              <a:spLocks/>
            </p:cNvSpPr>
            <p:nvPr/>
          </p:nvSpPr>
          <p:spPr bwMode="gray">
            <a:xfrm>
              <a:off x="1885582" y="4257471"/>
              <a:ext cx="20918" cy="34359"/>
            </a:xfrm>
            <a:custGeom>
              <a:avLst/>
              <a:gdLst>
                <a:gd name="T0" fmla="*/ 2147483647 w 14"/>
                <a:gd name="T1" fmla="*/ 0 h 22"/>
                <a:gd name="T2" fmla="*/ 0 w 14"/>
                <a:gd name="T3" fmla="*/ 0 h 22"/>
                <a:gd name="T4" fmla="*/ 2147483647 w 14"/>
                <a:gd name="T5" fmla="*/ 2147483647 h 22"/>
                <a:gd name="T6" fmla="*/ 2147483647 w 14"/>
                <a:gd name="T7" fmla="*/ 2147483647 h 22"/>
                <a:gd name="T8" fmla="*/ 2147483647 w 14"/>
                <a:gd name="T9" fmla="*/ 2147483647 h 22"/>
                <a:gd name="T10" fmla="*/ 2147483647 w 14"/>
                <a:gd name="T11" fmla="*/ 2147483647 h 22"/>
                <a:gd name="T12" fmla="*/ 2147483647 w 14"/>
                <a:gd name="T13" fmla="*/ 2147483647 h 22"/>
                <a:gd name="T14" fmla="*/ 2147483647 w 14"/>
                <a:gd name="T15" fmla="*/ 2147483647 h 22"/>
                <a:gd name="T16" fmla="*/ 2147483647 w 14"/>
                <a:gd name="T17" fmla="*/ 2147483647 h 22"/>
                <a:gd name="T18" fmla="*/ 2147483647 w 14"/>
                <a:gd name="T19" fmla="*/ 2147483647 h 22"/>
                <a:gd name="T20" fmla="*/ 2147483647 w 14"/>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2"/>
                <a:gd name="T35" fmla="*/ 14 w 14"/>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2">
                  <a:moveTo>
                    <a:pt x="4" y="0"/>
                  </a:moveTo>
                  <a:lnTo>
                    <a:pt x="0" y="0"/>
                  </a:lnTo>
                  <a:lnTo>
                    <a:pt x="4" y="1"/>
                  </a:lnTo>
                  <a:lnTo>
                    <a:pt x="7" y="9"/>
                  </a:lnTo>
                  <a:lnTo>
                    <a:pt x="13" y="12"/>
                  </a:lnTo>
                  <a:lnTo>
                    <a:pt x="14" y="20"/>
                  </a:lnTo>
                  <a:lnTo>
                    <a:pt x="13" y="22"/>
                  </a:lnTo>
                  <a:lnTo>
                    <a:pt x="9" y="21"/>
                  </a:lnTo>
                  <a:lnTo>
                    <a:pt x="8" y="12"/>
                  </a:lnTo>
                  <a:lnTo>
                    <a:pt x="5" y="7"/>
                  </a:lnTo>
                  <a:lnTo>
                    <a:pt x="4" y="0"/>
                  </a:lnTo>
                  <a:close/>
                </a:path>
              </a:pathLst>
            </a:custGeom>
            <a:solidFill>
              <a:srgbClr val="BEBEBE"/>
            </a:solidFill>
            <a:ln w="6350">
              <a:solidFill>
                <a:srgbClr val="969696"/>
              </a:solidFill>
              <a:round/>
              <a:headEnd/>
              <a:tailEnd/>
            </a:ln>
          </p:spPr>
          <p:txBody>
            <a:bodyPr/>
            <a:lstStyle/>
            <a:p>
              <a:endParaRPr lang="en-US"/>
            </a:p>
          </p:txBody>
        </p:sp>
        <p:grpSp>
          <p:nvGrpSpPr>
            <p:cNvPr id="211" name="Group 304"/>
            <p:cNvGrpSpPr>
              <a:grpSpLocks/>
            </p:cNvGrpSpPr>
            <p:nvPr/>
          </p:nvGrpSpPr>
          <p:grpSpPr bwMode="auto">
            <a:xfrm>
              <a:off x="1885582" y="4257471"/>
              <a:ext cx="20918" cy="34359"/>
              <a:chOff x="902" y="2564"/>
              <a:chExt cx="14" cy="22"/>
            </a:xfrm>
          </p:grpSpPr>
          <p:sp>
            <p:nvSpPr>
              <p:cNvPr id="382" name="Freeform 305"/>
              <p:cNvSpPr>
                <a:spLocks/>
              </p:cNvSpPr>
              <p:nvPr/>
            </p:nvSpPr>
            <p:spPr bwMode="gray">
              <a:xfrm>
                <a:off x="902" y="2564"/>
                <a:ext cx="14" cy="22"/>
              </a:xfrm>
              <a:custGeom>
                <a:avLst/>
                <a:gdLst>
                  <a:gd name="T0" fmla="*/ 4 w 14"/>
                  <a:gd name="T1" fmla="*/ 0 h 22"/>
                  <a:gd name="T2" fmla="*/ 0 w 14"/>
                  <a:gd name="T3" fmla="*/ 0 h 22"/>
                  <a:gd name="T4" fmla="*/ 4 w 14"/>
                  <a:gd name="T5" fmla="*/ 1 h 22"/>
                  <a:gd name="T6" fmla="*/ 7 w 14"/>
                  <a:gd name="T7" fmla="*/ 9 h 22"/>
                  <a:gd name="T8" fmla="*/ 13 w 14"/>
                  <a:gd name="T9" fmla="*/ 12 h 22"/>
                  <a:gd name="T10" fmla="*/ 14 w 14"/>
                  <a:gd name="T11" fmla="*/ 20 h 22"/>
                  <a:gd name="T12" fmla="*/ 13 w 14"/>
                  <a:gd name="T13" fmla="*/ 22 h 22"/>
                  <a:gd name="T14" fmla="*/ 9 w 14"/>
                  <a:gd name="T15" fmla="*/ 21 h 22"/>
                  <a:gd name="T16" fmla="*/ 8 w 14"/>
                  <a:gd name="T17" fmla="*/ 12 h 22"/>
                  <a:gd name="T18" fmla="*/ 5 w 14"/>
                  <a:gd name="T19" fmla="*/ 7 h 22"/>
                  <a:gd name="T20" fmla="*/ 4 w 14"/>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2"/>
                  <a:gd name="T35" fmla="*/ 14 w 14"/>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2">
                    <a:moveTo>
                      <a:pt x="4" y="0"/>
                    </a:moveTo>
                    <a:lnTo>
                      <a:pt x="0" y="0"/>
                    </a:lnTo>
                    <a:lnTo>
                      <a:pt x="4" y="1"/>
                    </a:lnTo>
                    <a:lnTo>
                      <a:pt x="7" y="9"/>
                    </a:lnTo>
                    <a:lnTo>
                      <a:pt x="13" y="12"/>
                    </a:lnTo>
                    <a:lnTo>
                      <a:pt x="14" y="20"/>
                    </a:lnTo>
                    <a:lnTo>
                      <a:pt x="13" y="22"/>
                    </a:lnTo>
                    <a:lnTo>
                      <a:pt x="9" y="21"/>
                    </a:lnTo>
                    <a:lnTo>
                      <a:pt x="8" y="12"/>
                    </a:lnTo>
                    <a:lnTo>
                      <a:pt x="5" y="7"/>
                    </a:lnTo>
                    <a:lnTo>
                      <a:pt x="4" y="0"/>
                    </a:lnTo>
                    <a:close/>
                  </a:path>
                </a:pathLst>
              </a:custGeom>
              <a:solidFill>
                <a:srgbClr val="BEBEBE"/>
              </a:solidFill>
              <a:ln w="9525">
                <a:noFill/>
                <a:round/>
                <a:headEnd/>
                <a:tailEnd/>
              </a:ln>
            </p:spPr>
            <p:txBody>
              <a:bodyPr/>
              <a:lstStyle/>
              <a:p>
                <a:endParaRPr lang="en-US"/>
              </a:p>
            </p:txBody>
          </p:sp>
          <p:sp>
            <p:nvSpPr>
              <p:cNvPr id="383" name="Freeform 306"/>
              <p:cNvSpPr>
                <a:spLocks/>
              </p:cNvSpPr>
              <p:nvPr/>
            </p:nvSpPr>
            <p:spPr bwMode="gray">
              <a:xfrm>
                <a:off x="902" y="2564"/>
                <a:ext cx="14" cy="22"/>
              </a:xfrm>
              <a:custGeom>
                <a:avLst/>
                <a:gdLst>
                  <a:gd name="T0" fmla="*/ 4 w 14"/>
                  <a:gd name="T1" fmla="*/ 0 h 22"/>
                  <a:gd name="T2" fmla="*/ 0 w 14"/>
                  <a:gd name="T3" fmla="*/ 0 h 22"/>
                  <a:gd name="T4" fmla="*/ 4 w 14"/>
                  <a:gd name="T5" fmla="*/ 1 h 22"/>
                  <a:gd name="T6" fmla="*/ 7 w 14"/>
                  <a:gd name="T7" fmla="*/ 9 h 22"/>
                  <a:gd name="T8" fmla="*/ 13 w 14"/>
                  <a:gd name="T9" fmla="*/ 12 h 22"/>
                  <a:gd name="T10" fmla="*/ 14 w 14"/>
                  <a:gd name="T11" fmla="*/ 20 h 22"/>
                  <a:gd name="T12" fmla="*/ 13 w 14"/>
                  <a:gd name="T13" fmla="*/ 22 h 22"/>
                  <a:gd name="T14" fmla="*/ 9 w 14"/>
                  <a:gd name="T15" fmla="*/ 21 h 22"/>
                  <a:gd name="T16" fmla="*/ 8 w 14"/>
                  <a:gd name="T17" fmla="*/ 12 h 22"/>
                  <a:gd name="T18" fmla="*/ 5 w 14"/>
                  <a:gd name="T19" fmla="*/ 7 h 22"/>
                  <a:gd name="T20" fmla="*/ 4 w 14"/>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2"/>
                  <a:gd name="T35" fmla="*/ 14 w 14"/>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2">
                    <a:moveTo>
                      <a:pt x="4" y="0"/>
                    </a:moveTo>
                    <a:lnTo>
                      <a:pt x="0" y="0"/>
                    </a:lnTo>
                    <a:lnTo>
                      <a:pt x="4" y="1"/>
                    </a:lnTo>
                    <a:lnTo>
                      <a:pt x="7" y="9"/>
                    </a:lnTo>
                    <a:lnTo>
                      <a:pt x="13" y="12"/>
                    </a:lnTo>
                    <a:lnTo>
                      <a:pt x="14" y="20"/>
                    </a:lnTo>
                    <a:lnTo>
                      <a:pt x="13" y="22"/>
                    </a:lnTo>
                    <a:lnTo>
                      <a:pt x="9" y="21"/>
                    </a:lnTo>
                    <a:lnTo>
                      <a:pt x="8" y="12"/>
                    </a:lnTo>
                    <a:lnTo>
                      <a:pt x="5" y="7"/>
                    </a:lnTo>
                    <a:lnTo>
                      <a:pt x="4" y="0"/>
                    </a:lnTo>
                  </a:path>
                </a:pathLst>
              </a:custGeom>
              <a:noFill/>
              <a:ln w="6350">
                <a:solidFill>
                  <a:srgbClr val="969696"/>
                </a:solidFill>
                <a:round/>
                <a:headEnd/>
                <a:tailEnd/>
              </a:ln>
            </p:spPr>
            <p:txBody>
              <a:bodyPr/>
              <a:lstStyle/>
              <a:p>
                <a:endParaRPr lang="en-US"/>
              </a:p>
            </p:txBody>
          </p:sp>
        </p:grpSp>
        <p:sp>
          <p:nvSpPr>
            <p:cNvPr id="212" name="Freeform 307"/>
            <p:cNvSpPr>
              <a:spLocks/>
            </p:cNvSpPr>
            <p:nvPr/>
          </p:nvSpPr>
          <p:spPr bwMode="gray">
            <a:xfrm>
              <a:off x="1863170" y="4330877"/>
              <a:ext cx="32871" cy="54664"/>
            </a:xfrm>
            <a:custGeom>
              <a:avLst/>
              <a:gdLst>
                <a:gd name="T0" fmla="*/ 0 w 22"/>
                <a:gd name="T1" fmla="*/ 2147483647 h 35"/>
                <a:gd name="T2" fmla="*/ 2147483647 w 22"/>
                <a:gd name="T3" fmla="*/ 0 h 35"/>
                <a:gd name="T4" fmla="*/ 2147483647 w 22"/>
                <a:gd name="T5" fmla="*/ 2147483647 h 35"/>
                <a:gd name="T6" fmla="*/ 2147483647 w 22"/>
                <a:gd name="T7" fmla="*/ 2147483647 h 35"/>
                <a:gd name="T8" fmla="*/ 2147483647 w 22"/>
                <a:gd name="T9" fmla="*/ 2147483647 h 35"/>
                <a:gd name="T10" fmla="*/ 2147483647 w 22"/>
                <a:gd name="T11" fmla="*/ 2147483647 h 35"/>
                <a:gd name="T12" fmla="*/ 2147483647 w 22"/>
                <a:gd name="T13" fmla="*/ 2147483647 h 35"/>
                <a:gd name="T14" fmla="*/ 2147483647 w 22"/>
                <a:gd name="T15" fmla="*/ 2147483647 h 35"/>
                <a:gd name="T16" fmla="*/ 0 w 22"/>
                <a:gd name="T17" fmla="*/ 2147483647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35"/>
                <a:gd name="T29" fmla="*/ 22 w 22"/>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35">
                  <a:moveTo>
                    <a:pt x="0" y="2"/>
                  </a:moveTo>
                  <a:lnTo>
                    <a:pt x="2" y="0"/>
                  </a:lnTo>
                  <a:lnTo>
                    <a:pt x="2" y="3"/>
                  </a:lnTo>
                  <a:lnTo>
                    <a:pt x="9" y="21"/>
                  </a:lnTo>
                  <a:lnTo>
                    <a:pt x="16" y="24"/>
                  </a:lnTo>
                  <a:lnTo>
                    <a:pt x="22" y="34"/>
                  </a:lnTo>
                  <a:lnTo>
                    <a:pt x="11" y="35"/>
                  </a:lnTo>
                  <a:lnTo>
                    <a:pt x="1" y="10"/>
                  </a:lnTo>
                  <a:lnTo>
                    <a:pt x="0" y="2"/>
                  </a:lnTo>
                  <a:close/>
                </a:path>
              </a:pathLst>
            </a:custGeom>
            <a:solidFill>
              <a:srgbClr val="BEBEBE"/>
            </a:solidFill>
            <a:ln w="6350">
              <a:solidFill>
                <a:srgbClr val="969696"/>
              </a:solidFill>
              <a:round/>
              <a:headEnd/>
              <a:tailEnd/>
            </a:ln>
          </p:spPr>
          <p:txBody>
            <a:bodyPr/>
            <a:lstStyle/>
            <a:p>
              <a:endParaRPr lang="en-US"/>
            </a:p>
          </p:txBody>
        </p:sp>
        <p:grpSp>
          <p:nvGrpSpPr>
            <p:cNvPr id="213" name="Group 308"/>
            <p:cNvGrpSpPr>
              <a:grpSpLocks/>
            </p:cNvGrpSpPr>
            <p:nvPr/>
          </p:nvGrpSpPr>
          <p:grpSpPr bwMode="auto">
            <a:xfrm>
              <a:off x="1863170" y="4330877"/>
              <a:ext cx="32871" cy="54664"/>
              <a:chOff x="887" y="2611"/>
              <a:chExt cx="22" cy="35"/>
            </a:xfrm>
          </p:grpSpPr>
          <p:sp>
            <p:nvSpPr>
              <p:cNvPr id="380" name="Freeform 309"/>
              <p:cNvSpPr>
                <a:spLocks/>
              </p:cNvSpPr>
              <p:nvPr/>
            </p:nvSpPr>
            <p:spPr bwMode="gray">
              <a:xfrm>
                <a:off x="887" y="2611"/>
                <a:ext cx="22" cy="35"/>
              </a:xfrm>
              <a:custGeom>
                <a:avLst/>
                <a:gdLst>
                  <a:gd name="T0" fmla="*/ 0 w 22"/>
                  <a:gd name="T1" fmla="*/ 2 h 35"/>
                  <a:gd name="T2" fmla="*/ 2 w 22"/>
                  <a:gd name="T3" fmla="*/ 0 h 35"/>
                  <a:gd name="T4" fmla="*/ 2 w 22"/>
                  <a:gd name="T5" fmla="*/ 3 h 35"/>
                  <a:gd name="T6" fmla="*/ 9 w 22"/>
                  <a:gd name="T7" fmla="*/ 21 h 35"/>
                  <a:gd name="T8" fmla="*/ 16 w 22"/>
                  <a:gd name="T9" fmla="*/ 24 h 35"/>
                  <a:gd name="T10" fmla="*/ 22 w 22"/>
                  <a:gd name="T11" fmla="*/ 34 h 35"/>
                  <a:gd name="T12" fmla="*/ 11 w 22"/>
                  <a:gd name="T13" fmla="*/ 35 h 35"/>
                  <a:gd name="T14" fmla="*/ 1 w 22"/>
                  <a:gd name="T15" fmla="*/ 10 h 35"/>
                  <a:gd name="T16" fmla="*/ 0 w 22"/>
                  <a:gd name="T17" fmla="*/ 2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35"/>
                  <a:gd name="T29" fmla="*/ 22 w 22"/>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35">
                    <a:moveTo>
                      <a:pt x="0" y="2"/>
                    </a:moveTo>
                    <a:lnTo>
                      <a:pt x="2" y="0"/>
                    </a:lnTo>
                    <a:lnTo>
                      <a:pt x="2" y="3"/>
                    </a:lnTo>
                    <a:lnTo>
                      <a:pt x="9" y="21"/>
                    </a:lnTo>
                    <a:lnTo>
                      <a:pt x="16" y="24"/>
                    </a:lnTo>
                    <a:lnTo>
                      <a:pt x="22" y="34"/>
                    </a:lnTo>
                    <a:lnTo>
                      <a:pt x="11" y="35"/>
                    </a:lnTo>
                    <a:lnTo>
                      <a:pt x="1" y="10"/>
                    </a:lnTo>
                    <a:lnTo>
                      <a:pt x="0" y="2"/>
                    </a:lnTo>
                    <a:close/>
                  </a:path>
                </a:pathLst>
              </a:custGeom>
              <a:solidFill>
                <a:srgbClr val="BEBEBE"/>
              </a:solidFill>
              <a:ln w="9525">
                <a:noFill/>
                <a:round/>
                <a:headEnd/>
                <a:tailEnd/>
              </a:ln>
            </p:spPr>
            <p:txBody>
              <a:bodyPr/>
              <a:lstStyle/>
              <a:p>
                <a:endParaRPr lang="en-US"/>
              </a:p>
            </p:txBody>
          </p:sp>
          <p:sp>
            <p:nvSpPr>
              <p:cNvPr id="381" name="Freeform 310"/>
              <p:cNvSpPr>
                <a:spLocks/>
              </p:cNvSpPr>
              <p:nvPr/>
            </p:nvSpPr>
            <p:spPr bwMode="gray">
              <a:xfrm>
                <a:off x="887" y="2611"/>
                <a:ext cx="22" cy="35"/>
              </a:xfrm>
              <a:custGeom>
                <a:avLst/>
                <a:gdLst>
                  <a:gd name="T0" fmla="*/ 0 w 22"/>
                  <a:gd name="T1" fmla="*/ 2 h 35"/>
                  <a:gd name="T2" fmla="*/ 2 w 22"/>
                  <a:gd name="T3" fmla="*/ 0 h 35"/>
                  <a:gd name="T4" fmla="*/ 2 w 22"/>
                  <a:gd name="T5" fmla="*/ 3 h 35"/>
                  <a:gd name="T6" fmla="*/ 9 w 22"/>
                  <a:gd name="T7" fmla="*/ 21 h 35"/>
                  <a:gd name="T8" fmla="*/ 16 w 22"/>
                  <a:gd name="T9" fmla="*/ 24 h 35"/>
                  <a:gd name="T10" fmla="*/ 22 w 22"/>
                  <a:gd name="T11" fmla="*/ 34 h 35"/>
                  <a:gd name="T12" fmla="*/ 11 w 22"/>
                  <a:gd name="T13" fmla="*/ 35 h 35"/>
                  <a:gd name="T14" fmla="*/ 1 w 22"/>
                  <a:gd name="T15" fmla="*/ 10 h 35"/>
                  <a:gd name="T16" fmla="*/ 0 w 22"/>
                  <a:gd name="T17" fmla="*/ 2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35"/>
                  <a:gd name="T29" fmla="*/ 22 w 22"/>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35">
                    <a:moveTo>
                      <a:pt x="0" y="2"/>
                    </a:moveTo>
                    <a:lnTo>
                      <a:pt x="2" y="0"/>
                    </a:lnTo>
                    <a:lnTo>
                      <a:pt x="2" y="3"/>
                    </a:lnTo>
                    <a:lnTo>
                      <a:pt x="9" y="21"/>
                    </a:lnTo>
                    <a:lnTo>
                      <a:pt x="16" y="24"/>
                    </a:lnTo>
                    <a:lnTo>
                      <a:pt x="22" y="34"/>
                    </a:lnTo>
                    <a:lnTo>
                      <a:pt x="11" y="35"/>
                    </a:lnTo>
                    <a:lnTo>
                      <a:pt x="1" y="10"/>
                    </a:lnTo>
                    <a:lnTo>
                      <a:pt x="0" y="2"/>
                    </a:lnTo>
                  </a:path>
                </a:pathLst>
              </a:custGeom>
              <a:noFill/>
              <a:ln w="6350">
                <a:solidFill>
                  <a:srgbClr val="969696"/>
                </a:solidFill>
                <a:round/>
                <a:headEnd/>
                <a:tailEnd/>
              </a:ln>
            </p:spPr>
            <p:txBody>
              <a:bodyPr/>
              <a:lstStyle/>
              <a:p>
                <a:endParaRPr lang="en-US"/>
              </a:p>
            </p:txBody>
          </p:sp>
        </p:grpSp>
        <p:sp>
          <p:nvSpPr>
            <p:cNvPr id="214" name="Freeform 311"/>
            <p:cNvSpPr>
              <a:spLocks/>
            </p:cNvSpPr>
            <p:nvPr/>
          </p:nvSpPr>
          <p:spPr bwMode="gray">
            <a:xfrm>
              <a:off x="1658477" y="4096603"/>
              <a:ext cx="34365" cy="24989"/>
            </a:xfrm>
            <a:custGeom>
              <a:avLst/>
              <a:gdLst>
                <a:gd name="T0" fmla="*/ 2147483647 w 23"/>
                <a:gd name="T1" fmla="*/ 2147483647 h 16"/>
                <a:gd name="T2" fmla="*/ 0 w 23"/>
                <a:gd name="T3" fmla="*/ 2147483647 h 16"/>
                <a:gd name="T4" fmla="*/ 2147483647 w 23"/>
                <a:gd name="T5" fmla="*/ 0 h 16"/>
                <a:gd name="T6" fmla="*/ 2147483647 w 23"/>
                <a:gd name="T7" fmla="*/ 2147483647 h 16"/>
                <a:gd name="T8" fmla="*/ 2147483647 w 23"/>
                <a:gd name="T9" fmla="*/ 2147483647 h 16"/>
                <a:gd name="T10" fmla="*/ 2147483647 w 23"/>
                <a:gd name="T11" fmla="*/ 2147483647 h 16"/>
                <a:gd name="T12" fmla="*/ 2147483647 w 23"/>
                <a:gd name="T13" fmla="*/ 2147483647 h 16"/>
                <a:gd name="T14" fmla="*/ 2147483647 w 23"/>
                <a:gd name="T15" fmla="*/ 2147483647 h 16"/>
                <a:gd name="T16" fmla="*/ 2147483647 w 23"/>
                <a:gd name="T17" fmla="*/ 2147483647 h 16"/>
                <a:gd name="T18" fmla="*/ 2147483647 w 23"/>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16"/>
                <a:gd name="T32" fmla="*/ 23 w 23"/>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16">
                  <a:moveTo>
                    <a:pt x="5" y="4"/>
                  </a:moveTo>
                  <a:lnTo>
                    <a:pt x="0" y="1"/>
                  </a:lnTo>
                  <a:lnTo>
                    <a:pt x="16" y="0"/>
                  </a:lnTo>
                  <a:lnTo>
                    <a:pt x="22" y="8"/>
                  </a:lnTo>
                  <a:lnTo>
                    <a:pt x="23" y="13"/>
                  </a:lnTo>
                  <a:lnTo>
                    <a:pt x="19" y="16"/>
                  </a:lnTo>
                  <a:lnTo>
                    <a:pt x="12" y="13"/>
                  </a:lnTo>
                  <a:lnTo>
                    <a:pt x="5" y="4"/>
                  </a:lnTo>
                  <a:lnTo>
                    <a:pt x="12" y="13"/>
                  </a:lnTo>
                  <a:lnTo>
                    <a:pt x="5" y="4"/>
                  </a:lnTo>
                  <a:close/>
                </a:path>
              </a:pathLst>
            </a:custGeom>
            <a:solidFill>
              <a:srgbClr val="BEBEBE"/>
            </a:solidFill>
            <a:ln w="6350">
              <a:solidFill>
                <a:srgbClr val="969696"/>
              </a:solidFill>
              <a:round/>
              <a:headEnd/>
              <a:tailEnd/>
            </a:ln>
          </p:spPr>
          <p:txBody>
            <a:bodyPr/>
            <a:lstStyle/>
            <a:p>
              <a:endParaRPr lang="en-US"/>
            </a:p>
          </p:txBody>
        </p:sp>
        <p:grpSp>
          <p:nvGrpSpPr>
            <p:cNvPr id="215" name="Group 312"/>
            <p:cNvGrpSpPr>
              <a:grpSpLocks/>
            </p:cNvGrpSpPr>
            <p:nvPr/>
          </p:nvGrpSpPr>
          <p:grpSpPr bwMode="auto">
            <a:xfrm>
              <a:off x="1658477" y="4096603"/>
              <a:ext cx="34365" cy="24989"/>
              <a:chOff x="750" y="2461"/>
              <a:chExt cx="23" cy="16"/>
            </a:xfrm>
          </p:grpSpPr>
          <p:sp>
            <p:nvSpPr>
              <p:cNvPr id="378" name="Freeform 313"/>
              <p:cNvSpPr>
                <a:spLocks/>
              </p:cNvSpPr>
              <p:nvPr/>
            </p:nvSpPr>
            <p:spPr bwMode="gray">
              <a:xfrm>
                <a:off x="750" y="2461"/>
                <a:ext cx="23" cy="16"/>
              </a:xfrm>
              <a:custGeom>
                <a:avLst/>
                <a:gdLst>
                  <a:gd name="T0" fmla="*/ 5 w 23"/>
                  <a:gd name="T1" fmla="*/ 4 h 16"/>
                  <a:gd name="T2" fmla="*/ 0 w 23"/>
                  <a:gd name="T3" fmla="*/ 1 h 16"/>
                  <a:gd name="T4" fmla="*/ 16 w 23"/>
                  <a:gd name="T5" fmla="*/ 0 h 16"/>
                  <a:gd name="T6" fmla="*/ 22 w 23"/>
                  <a:gd name="T7" fmla="*/ 8 h 16"/>
                  <a:gd name="T8" fmla="*/ 23 w 23"/>
                  <a:gd name="T9" fmla="*/ 13 h 16"/>
                  <a:gd name="T10" fmla="*/ 19 w 23"/>
                  <a:gd name="T11" fmla="*/ 16 h 16"/>
                  <a:gd name="T12" fmla="*/ 12 w 23"/>
                  <a:gd name="T13" fmla="*/ 13 h 16"/>
                  <a:gd name="T14" fmla="*/ 5 w 23"/>
                  <a:gd name="T15" fmla="*/ 4 h 16"/>
                  <a:gd name="T16" fmla="*/ 12 w 23"/>
                  <a:gd name="T17" fmla="*/ 13 h 16"/>
                  <a:gd name="T18" fmla="*/ 5 w 23"/>
                  <a:gd name="T19" fmla="*/ 4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16"/>
                  <a:gd name="T32" fmla="*/ 23 w 23"/>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16">
                    <a:moveTo>
                      <a:pt x="5" y="4"/>
                    </a:moveTo>
                    <a:lnTo>
                      <a:pt x="0" y="1"/>
                    </a:lnTo>
                    <a:lnTo>
                      <a:pt x="16" y="0"/>
                    </a:lnTo>
                    <a:lnTo>
                      <a:pt x="22" y="8"/>
                    </a:lnTo>
                    <a:lnTo>
                      <a:pt x="23" y="13"/>
                    </a:lnTo>
                    <a:lnTo>
                      <a:pt x="19" y="16"/>
                    </a:lnTo>
                    <a:lnTo>
                      <a:pt x="12" y="13"/>
                    </a:lnTo>
                    <a:lnTo>
                      <a:pt x="5" y="4"/>
                    </a:lnTo>
                    <a:lnTo>
                      <a:pt x="12" y="13"/>
                    </a:lnTo>
                    <a:lnTo>
                      <a:pt x="5" y="4"/>
                    </a:lnTo>
                    <a:close/>
                  </a:path>
                </a:pathLst>
              </a:custGeom>
              <a:solidFill>
                <a:srgbClr val="BEBEBE"/>
              </a:solidFill>
              <a:ln w="9525">
                <a:noFill/>
                <a:round/>
                <a:headEnd/>
                <a:tailEnd/>
              </a:ln>
            </p:spPr>
            <p:txBody>
              <a:bodyPr/>
              <a:lstStyle/>
              <a:p>
                <a:endParaRPr lang="en-US"/>
              </a:p>
            </p:txBody>
          </p:sp>
          <p:sp>
            <p:nvSpPr>
              <p:cNvPr id="379" name="Freeform 314"/>
              <p:cNvSpPr>
                <a:spLocks/>
              </p:cNvSpPr>
              <p:nvPr/>
            </p:nvSpPr>
            <p:spPr bwMode="gray">
              <a:xfrm>
                <a:off x="750" y="2461"/>
                <a:ext cx="23" cy="16"/>
              </a:xfrm>
              <a:custGeom>
                <a:avLst/>
                <a:gdLst>
                  <a:gd name="T0" fmla="*/ 5 w 23"/>
                  <a:gd name="T1" fmla="*/ 4 h 16"/>
                  <a:gd name="T2" fmla="*/ 0 w 23"/>
                  <a:gd name="T3" fmla="*/ 1 h 16"/>
                  <a:gd name="T4" fmla="*/ 16 w 23"/>
                  <a:gd name="T5" fmla="*/ 0 h 16"/>
                  <a:gd name="T6" fmla="*/ 22 w 23"/>
                  <a:gd name="T7" fmla="*/ 8 h 16"/>
                  <a:gd name="T8" fmla="*/ 23 w 23"/>
                  <a:gd name="T9" fmla="*/ 13 h 16"/>
                  <a:gd name="T10" fmla="*/ 19 w 23"/>
                  <a:gd name="T11" fmla="*/ 16 h 16"/>
                  <a:gd name="T12" fmla="*/ 12 w 23"/>
                  <a:gd name="T13" fmla="*/ 13 h 16"/>
                  <a:gd name="T14" fmla="*/ 5 w 23"/>
                  <a:gd name="T15" fmla="*/ 4 h 16"/>
                  <a:gd name="T16" fmla="*/ 12 w 23"/>
                  <a:gd name="T17" fmla="*/ 13 h 16"/>
                  <a:gd name="T18" fmla="*/ 5 w 23"/>
                  <a:gd name="T19" fmla="*/ 4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16"/>
                  <a:gd name="T32" fmla="*/ 23 w 23"/>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16">
                    <a:moveTo>
                      <a:pt x="5" y="4"/>
                    </a:moveTo>
                    <a:lnTo>
                      <a:pt x="0" y="1"/>
                    </a:lnTo>
                    <a:lnTo>
                      <a:pt x="16" y="0"/>
                    </a:lnTo>
                    <a:lnTo>
                      <a:pt x="22" y="8"/>
                    </a:lnTo>
                    <a:lnTo>
                      <a:pt x="23" y="13"/>
                    </a:lnTo>
                    <a:lnTo>
                      <a:pt x="19" y="16"/>
                    </a:lnTo>
                    <a:lnTo>
                      <a:pt x="12" y="13"/>
                    </a:lnTo>
                    <a:lnTo>
                      <a:pt x="5" y="4"/>
                    </a:lnTo>
                    <a:lnTo>
                      <a:pt x="12" y="13"/>
                    </a:lnTo>
                    <a:lnTo>
                      <a:pt x="5" y="4"/>
                    </a:lnTo>
                  </a:path>
                </a:pathLst>
              </a:custGeom>
              <a:noFill/>
              <a:ln w="6350">
                <a:solidFill>
                  <a:srgbClr val="969696"/>
                </a:solidFill>
                <a:round/>
                <a:headEnd/>
                <a:tailEnd/>
              </a:ln>
            </p:spPr>
            <p:txBody>
              <a:bodyPr/>
              <a:lstStyle/>
              <a:p>
                <a:endParaRPr lang="en-US"/>
              </a:p>
            </p:txBody>
          </p:sp>
        </p:grpSp>
        <p:sp>
          <p:nvSpPr>
            <p:cNvPr id="216" name="Freeform 315"/>
            <p:cNvSpPr>
              <a:spLocks/>
            </p:cNvSpPr>
            <p:nvPr/>
          </p:nvSpPr>
          <p:spPr bwMode="gray">
            <a:xfrm>
              <a:off x="1715253" y="4093480"/>
              <a:ext cx="43329" cy="34359"/>
            </a:xfrm>
            <a:custGeom>
              <a:avLst/>
              <a:gdLst>
                <a:gd name="T0" fmla="*/ 0 w 29"/>
                <a:gd name="T1" fmla="*/ 0 h 22"/>
                <a:gd name="T2" fmla="*/ 2147483647 w 29"/>
                <a:gd name="T3" fmla="*/ 2147483647 h 22"/>
                <a:gd name="T4" fmla="*/ 2147483647 w 29"/>
                <a:gd name="T5" fmla="*/ 2147483647 h 22"/>
                <a:gd name="T6" fmla="*/ 2147483647 w 29"/>
                <a:gd name="T7" fmla="*/ 2147483647 h 22"/>
                <a:gd name="T8" fmla="*/ 2147483647 w 29"/>
                <a:gd name="T9" fmla="*/ 2147483647 h 22"/>
                <a:gd name="T10" fmla="*/ 2147483647 w 29"/>
                <a:gd name="T11" fmla="*/ 2147483647 h 22"/>
                <a:gd name="T12" fmla="*/ 2147483647 w 29"/>
                <a:gd name="T13" fmla="*/ 2147483647 h 22"/>
                <a:gd name="T14" fmla="*/ 0 w 29"/>
                <a:gd name="T15" fmla="*/ 0 h 22"/>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22"/>
                <a:gd name="T26" fmla="*/ 29 w 29"/>
                <a:gd name="T27" fmla="*/ 22 h 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22">
                  <a:moveTo>
                    <a:pt x="0" y="0"/>
                  </a:moveTo>
                  <a:lnTo>
                    <a:pt x="11" y="13"/>
                  </a:lnTo>
                  <a:lnTo>
                    <a:pt x="29" y="14"/>
                  </a:lnTo>
                  <a:lnTo>
                    <a:pt x="28" y="19"/>
                  </a:lnTo>
                  <a:lnTo>
                    <a:pt x="22" y="18"/>
                  </a:lnTo>
                  <a:lnTo>
                    <a:pt x="8" y="22"/>
                  </a:lnTo>
                  <a:lnTo>
                    <a:pt x="2" y="14"/>
                  </a:lnTo>
                  <a:lnTo>
                    <a:pt x="0" y="0"/>
                  </a:lnTo>
                  <a:close/>
                </a:path>
              </a:pathLst>
            </a:custGeom>
            <a:solidFill>
              <a:srgbClr val="BEBEBE"/>
            </a:solidFill>
            <a:ln w="6350">
              <a:solidFill>
                <a:srgbClr val="969696"/>
              </a:solidFill>
              <a:round/>
              <a:headEnd/>
              <a:tailEnd/>
            </a:ln>
          </p:spPr>
          <p:txBody>
            <a:bodyPr/>
            <a:lstStyle/>
            <a:p>
              <a:endParaRPr lang="en-US"/>
            </a:p>
          </p:txBody>
        </p:sp>
        <p:grpSp>
          <p:nvGrpSpPr>
            <p:cNvPr id="217" name="Group 316"/>
            <p:cNvGrpSpPr>
              <a:grpSpLocks/>
            </p:cNvGrpSpPr>
            <p:nvPr/>
          </p:nvGrpSpPr>
          <p:grpSpPr bwMode="auto">
            <a:xfrm>
              <a:off x="1715253" y="4093480"/>
              <a:ext cx="43329" cy="34359"/>
              <a:chOff x="788" y="2459"/>
              <a:chExt cx="29" cy="22"/>
            </a:xfrm>
          </p:grpSpPr>
          <p:sp>
            <p:nvSpPr>
              <p:cNvPr id="376" name="Freeform 317"/>
              <p:cNvSpPr>
                <a:spLocks/>
              </p:cNvSpPr>
              <p:nvPr/>
            </p:nvSpPr>
            <p:spPr bwMode="gray">
              <a:xfrm>
                <a:off x="788" y="2459"/>
                <a:ext cx="29" cy="22"/>
              </a:xfrm>
              <a:custGeom>
                <a:avLst/>
                <a:gdLst>
                  <a:gd name="T0" fmla="*/ 0 w 29"/>
                  <a:gd name="T1" fmla="*/ 0 h 22"/>
                  <a:gd name="T2" fmla="*/ 11 w 29"/>
                  <a:gd name="T3" fmla="*/ 13 h 22"/>
                  <a:gd name="T4" fmla="*/ 29 w 29"/>
                  <a:gd name="T5" fmla="*/ 14 h 22"/>
                  <a:gd name="T6" fmla="*/ 28 w 29"/>
                  <a:gd name="T7" fmla="*/ 19 h 22"/>
                  <a:gd name="T8" fmla="*/ 22 w 29"/>
                  <a:gd name="T9" fmla="*/ 18 h 22"/>
                  <a:gd name="T10" fmla="*/ 8 w 29"/>
                  <a:gd name="T11" fmla="*/ 22 h 22"/>
                  <a:gd name="T12" fmla="*/ 2 w 29"/>
                  <a:gd name="T13" fmla="*/ 14 h 22"/>
                  <a:gd name="T14" fmla="*/ 0 w 29"/>
                  <a:gd name="T15" fmla="*/ 0 h 22"/>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22"/>
                  <a:gd name="T26" fmla="*/ 29 w 29"/>
                  <a:gd name="T27" fmla="*/ 22 h 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22">
                    <a:moveTo>
                      <a:pt x="0" y="0"/>
                    </a:moveTo>
                    <a:lnTo>
                      <a:pt x="11" y="13"/>
                    </a:lnTo>
                    <a:lnTo>
                      <a:pt x="29" y="14"/>
                    </a:lnTo>
                    <a:lnTo>
                      <a:pt x="28" y="19"/>
                    </a:lnTo>
                    <a:lnTo>
                      <a:pt x="22" y="18"/>
                    </a:lnTo>
                    <a:lnTo>
                      <a:pt x="8" y="22"/>
                    </a:lnTo>
                    <a:lnTo>
                      <a:pt x="2" y="14"/>
                    </a:lnTo>
                    <a:lnTo>
                      <a:pt x="0" y="0"/>
                    </a:lnTo>
                    <a:close/>
                  </a:path>
                </a:pathLst>
              </a:custGeom>
              <a:solidFill>
                <a:srgbClr val="BEBEBE"/>
              </a:solidFill>
              <a:ln w="9525">
                <a:noFill/>
                <a:round/>
                <a:headEnd/>
                <a:tailEnd/>
              </a:ln>
            </p:spPr>
            <p:txBody>
              <a:bodyPr/>
              <a:lstStyle/>
              <a:p>
                <a:endParaRPr lang="en-US"/>
              </a:p>
            </p:txBody>
          </p:sp>
          <p:sp>
            <p:nvSpPr>
              <p:cNvPr id="377" name="Freeform 318"/>
              <p:cNvSpPr>
                <a:spLocks/>
              </p:cNvSpPr>
              <p:nvPr/>
            </p:nvSpPr>
            <p:spPr bwMode="gray">
              <a:xfrm>
                <a:off x="788" y="2459"/>
                <a:ext cx="29" cy="22"/>
              </a:xfrm>
              <a:custGeom>
                <a:avLst/>
                <a:gdLst>
                  <a:gd name="T0" fmla="*/ 0 w 29"/>
                  <a:gd name="T1" fmla="*/ 0 h 22"/>
                  <a:gd name="T2" fmla="*/ 11 w 29"/>
                  <a:gd name="T3" fmla="*/ 13 h 22"/>
                  <a:gd name="T4" fmla="*/ 29 w 29"/>
                  <a:gd name="T5" fmla="*/ 14 h 22"/>
                  <a:gd name="T6" fmla="*/ 28 w 29"/>
                  <a:gd name="T7" fmla="*/ 19 h 22"/>
                  <a:gd name="T8" fmla="*/ 22 w 29"/>
                  <a:gd name="T9" fmla="*/ 18 h 22"/>
                  <a:gd name="T10" fmla="*/ 8 w 29"/>
                  <a:gd name="T11" fmla="*/ 22 h 22"/>
                  <a:gd name="T12" fmla="*/ 2 w 29"/>
                  <a:gd name="T13" fmla="*/ 14 h 22"/>
                  <a:gd name="T14" fmla="*/ 0 w 29"/>
                  <a:gd name="T15" fmla="*/ 0 h 22"/>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22"/>
                  <a:gd name="T26" fmla="*/ 29 w 29"/>
                  <a:gd name="T27" fmla="*/ 22 h 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22">
                    <a:moveTo>
                      <a:pt x="0" y="0"/>
                    </a:moveTo>
                    <a:lnTo>
                      <a:pt x="11" y="13"/>
                    </a:lnTo>
                    <a:lnTo>
                      <a:pt x="29" y="14"/>
                    </a:lnTo>
                    <a:lnTo>
                      <a:pt x="28" y="19"/>
                    </a:lnTo>
                    <a:lnTo>
                      <a:pt x="22" y="18"/>
                    </a:lnTo>
                    <a:lnTo>
                      <a:pt x="8" y="22"/>
                    </a:lnTo>
                    <a:lnTo>
                      <a:pt x="2" y="14"/>
                    </a:lnTo>
                    <a:lnTo>
                      <a:pt x="0" y="0"/>
                    </a:lnTo>
                  </a:path>
                </a:pathLst>
              </a:custGeom>
              <a:noFill/>
              <a:ln w="6350">
                <a:solidFill>
                  <a:srgbClr val="969696"/>
                </a:solidFill>
                <a:round/>
                <a:headEnd/>
                <a:tailEnd/>
              </a:ln>
            </p:spPr>
            <p:txBody>
              <a:bodyPr/>
              <a:lstStyle/>
              <a:p>
                <a:endParaRPr lang="en-US"/>
              </a:p>
            </p:txBody>
          </p:sp>
        </p:grpSp>
        <p:sp>
          <p:nvSpPr>
            <p:cNvPr id="218" name="Freeform 319"/>
            <p:cNvSpPr>
              <a:spLocks/>
            </p:cNvSpPr>
            <p:nvPr/>
          </p:nvSpPr>
          <p:spPr bwMode="gray">
            <a:xfrm>
              <a:off x="1885582" y="4257471"/>
              <a:ext cx="20918" cy="34359"/>
            </a:xfrm>
            <a:custGeom>
              <a:avLst/>
              <a:gdLst>
                <a:gd name="T0" fmla="*/ 2147483647 w 14"/>
                <a:gd name="T1" fmla="*/ 0 h 22"/>
                <a:gd name="T2" fmla="*/ 0 w 14"/>
                <a:gd name="T3" fmla="*/ 0 h 22"/>
                <a:gd name="T4" fmla="*/ 2147483647 w 14"/>
                <a:gd name="T5" fmla="*/ 2147483647 h 22"/>
                <a:gd name="T6" fmla="*/ 2147483647 w 14"/>
                <a:gd name="T7" fmla="*/ 2147483647 h 22"/>
                <a:gd name="T8" fmla="*/ 2147483647 w 14"/>
                <a:gd name="T9" fmla="*/ 2147483647 h 22"/>
                <a:gd name="T10" fmla="*/ 2147483647 w 14"/>
                <a:gd name="T11" fmla="*/ 2147483647 h 22"/>
                <a:gd name="T12" fmla="*/ 2147483647 w 14"/>
                <a:gd name="T13" fmla="*/ 2147483647 h 22"/>
                <a:gd name="T14" fmla="*/ 2147483647 w 14"/>
                <a:gd name="T15" fmla="*/ 2147483647 h 22"/>
                <a:gd name="T16" fmla="*/ 2147483647 w 14"/>
                <a:gd name="T17" fmla="*/ 2147483647 h 22"/>
                <a:gd name="T18" fmla="*/ 2147483647 w 14"/>
                <a:gd name="T19" fmla="*/ 2147483647 h 22"/>
                <a:gd name="T20" fmla="*/ 2147483647 w 14"/>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2"/>
                <a:gd name="T35" fmla="*/ 14 w 14"/>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2">
                  <a:moveTo>
                    <a:pt x="4" y="0"/>
                  </a:moveTo>
                  <a:lnTo>
                    <a:pt x="0" y="0"/>
                  </a:lnTo>
                  <a:lnTo>
                    <a:pt x="4" y="1"/>
                  </a:lnTo>
                  <a:lnTo>
                    <a:pt x="7" y="9"/>
                  </a:lnTo>
                  <a:lnTo>
                    <a:pt x="13" y="12"/>
                  </a:lnTo>
                  <a:lnTo>
                    <a:pt x="14" y="20"/>
                  </a:lnTo>
                  <a:lnTo>
                    <a:pt x="13" y="22"/>
                  </a:lnTo>
                  <a:lnTo>
                    <a:pt x="9" y="21"/>
                  </a:lnTo>
                  <a:lnTo>
                    <a:pt x="8" y="12"/>
                  </a:lnTo>
                  <a:lnTo>
                    <a:pt x="5" y="7"/>
                  </a:lnTo>
                  <a:lnTo>
                    <a:pt x="4" y="0"/>
                  </a:lnTo>
                  <a:close/>
                </a:path>
              </a:pathLst>
            </a:custGeom>
            <a:solidFill>
              <a:srgbClr val="BEBEBE"/>
            </a:solidFill>
            <a:ln w="6350">
              <a:solidFill>
                <a:srgbClr val="969696"/>
              </a:solidFill>
              <a:round/>
              <a:headEnd/>
              <a:tailEnd/>
            </a:ln>
          </p:spPr>
          <p:txBody>
            <a:bodyPr/>
            <a:lstStyle/>
            <a:p>
              <a:endParaRPr lang="en-US"/>
            </a:p>
          </p:txBody>
        </p:sp>
        <p:grpSp>
          <p:nvGrpSpPr>
            <p:cNvPr id="219" name="Group 320"/>
            <p:cNvGrpSpPr>
              <a:grpSpLocks/>
            </p:cNvGrpSpPr>
            <p:nvPr/>
          </p:nvGrpSpPr>
          <p:grpSpPr bwMode="auto">
            <a:xfrm>
              <a:off x="1885582" y="4257471"/>
              <a:ext cx="20918" cy="34359"/>
              <a:chOff x="902" y="2564"/>
              <a:chExt cx="14" cy="22"/>
            </a:xfrm>
          </p:grpSpPr>
          <p:sp>
            <p:nvSpPr>
              <p:cNvPr id="374" name="Freeform 321"/>
              <p:cNvSpPr>
                <a:spLocks/>
              </p:cNvSpPr>
              <p:nvPr/>
            </p:nvSpPr>
            <p:spPr bwMode="gray">
              <a:xfrm>
                <a:off x="902" y="2564"/>
                <a:ext cx="14" cy="22"/>
              </a:xfrm>
              <a:custGeom>
                <a:avLst/>
                <a:gdLst>
                  <a:gd name="T0" fmla="*/ 4 w 14"/>
                  <a:gd name="T1" fmla="*/ 0 h 22"/>
                  <a:gd name="T2" fmla="*/ 0 w 14"/>
                  <a:gd name="T3" fmla="*/ 0 h 22"/>
                  <a:gd name="T4" fmla="*/ 4 w 14"/>
                  <a:gd name="T5" fmla="*/ 1 h 22"/>
                  <a:gd name="T6" fmla="*/ 7 w 14"/>
                  <a:gd name="T7" fmla="*/ 9 h 22"/>
                  <a:gd name="T8" fmla="*/ 13 w 14"/>
                  <a:gd name="T9" fmla="*/ 12 h 22"/>
                  <a:gd name="T10" fmla="*/ 14 w 14"/>
                  <a:gd name="T11" fmla="*/ 20 h 22"/>
                  <a:gd name="T12" fmla="*/ 13 w 14"/>
                  <a:gd name="T13" fmla="*/ 22 h 22"/>
                  <a:gd name="T14" fmla="*/ 9 w 14"/>
                  <a:gd name="T15" fmla="*/ 21 h 22"/>
                  <a:gd name="T16" fmla="*/ 8 w 14"/>
                  <a:gd name="T17" fmla="*/ 12 h 22"/>
                  <a:gd name="T18" fmla="*/ 5 w 14"/>
                  <a:gd name="T19" fmla="*/ 7 h 22"/>
                  <a:gd name="T20" fmla="*/ 4 w 14"/>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2"/>
                  <a:gd name="T35" fmla="*/ 14 w 14"/>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2">
                    <a:moveTo>
                      <a:pt x="4" y="0"/>
                    </a:moveTo>
                    <a:lnTo>
                      <a:pt x="0" y="0"/>
                    </a:lnTo>
                    <a:lnTo>
                      <a:pt x="4" y="1"/>
                    </a:lnTo>
                    <a:lnTo>
                      <a:pt x="7" y="9"/>
                    </a:lnTo>
                    <a:lnTo>
                      <a:pt x="13" y="12"/>
                    </a:lnTo>
                    <a:lnTo>
                      <a:pt x="14" y="20"/>
                    </a:lnTo>
                    <a:lnTo>
                      <a:pt x="13" y="22"/>
                    </a:lnTo>
                    <a:lnTo>
                      <a:pt x="9" y="21"/>
                    </a:lnTo>
                    <a:lnTo>
                      <a:pt x="8" y="12"/>
                    </a:lnTo>
                    <a:lnTo>
                      <a:pt x="5" y="7"/>
                    </a:lnTo>
                    <a:lnTo>
                      <a:pt x="4" y="0"/>
                    </a:lnTo>
                    <a:close/>
                  </a:path>
                </a:pathLst>
              </a:custGeom>
              <a:solidFill>
                <a:srgbClr val="BEBEBE"/>
              </a:solidFill>
              <a:ln w="9525">
                <a:noFill/>
                <a:round/>
                <a:headEnd/>
                <a:tailEnd/>
              </a:ln>
            </p:spPr>
            <p:txBody>
              <a:bodyPr/>
              <a:lstStyle/>
              <a:p>
                <a:endParaRPr lang="en-US"/>
              </a:p>
            </p:txBody>
          </p:sp>
          <p:sp>
            <p:nvSpPr>
              <p:cNvPr id="375" name="Freeform 322"/>
              <p:cNvSpPr>
                <a:spLocks/>
              </p:cNvSpPr>
              <p:nvPr/>
            </p:nvSpPr>
            <p:spPr bwMode="gray">
              <a:xfrm>
                <a:off x="902" y="2564"/>
                <a:ext cx="14" cy="22"/>
              </a:xfrm>
              <a:custGeom>
                <a:avLst/>
                <a:gdLst>
                  <a:gd name="T0" fmla="*/ 4 w 14"/>
                  <a:gd name="T1" fmla="*/ 0 h 22"/>
                  <a:gd name="T2" fmla="*/ 0 w 14"/>
                  <a:gd name="T3" fmla="*/ 0 h 22"/>
                  <a:gd name="T4" fmla="*/ 4 w 14"/>
                  <a:gd name="T5" fmla="*/ 1 h 22"/>
                  <a:gd name="T6" fmla="*/ 7 w 14"/>
                  <a:gd name="T7" fmla="*/ 9 h 22"/>
                  <a:gd name="T8" fmla="*/ 13 w 14"/>
                  <a:gd name="T9" fmla="*/ 12 h 22"/>
                  <a:gd name="T10" fmla="*/ 14 w 14"/>
                  <a:gd name="T11" fmla="*/ 20 h 22"/>
                  <a:gd name="T12" fmla="*/ 13 w 14"/>
                  <a:gd name="T13" fmla="*/ 22 h 22"/>
                  <a:gd name="T14" fmla="*/ 9 w 14"/>
                  <a:gd name="T15" fmla="*/ 21 h 22"/>
                  <a:gd name="T16" fmla="*/ 8 w 14"/>
                  <a:gd name="T17" fmla="*/ 12 h 22"/>
                  <a:gd name="T18" fmla="*/ 5 w 14"/>
                  <a:gd name="T19" fmla="*/ 7 h 22"/>
                  <a:gd name="T20" fmla="*/ 4 w 14"/>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2"/>
                  <a:gd name="T35" fmla="*/ 14 w 14"/>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2">
                    <a:moveTo>
                      <a:pt x="4" y="0"/>
                    </a:moveTo>
                    <a:lnTo>
                      <a:pt x="0" y="0"/>
                    </a:lnTo>
                    <a:lnTo>
                      <a:pt x="4" y="1"/>
                    </a:lnTo>
                    <a:lnTo>
                      <a:pt x="7" y="9"/>
                    </a:lnTo>
                    <a:lnTo>
                      <a:pt x="13" y="12"/>
                    </a:lnTo>
                    <a:lnTo>
                      <a:pt x="14" y="20"/>
                    </a:lnTo>
                    <a:lnTo>
                      <a:pt x="13" y="22"/>
                    </a:lnTo>
                    <a:lnTo>
                      <a:pt x="9" y="21"/>
                    </a:lnTo>
                    <a:lnTo>
                      <a:pt x="8" y="12"/>
                    </a:lnTo>
                    <a:lnTo>
                      <a:pt x="5" y="7"/>
                    </a:lnTo>
                    <a:lnTo>
                      <a:pt x="4" y="0"/>
                    </a:lnTo>
                  </a:path>
                </a:pathLst>
              </a:custGeom>
              <a:noFill/>
              <a:ln w="6350">
                <a:solidFill>
                  <a:srgbClr val="969696"/>
                </a:solidFill>
                <a:round/>
                <a:headEnd/>
                <a:tailEnd/>
              </a:ln>
            </p:spPr>
            <p:txBody>
              <a:bodyPr/>
              <a:lstStyle/>
              <a:p>
                <a:endParaRPr lang="en-US"/>
              </a:p>
            </p:txBody>
          </p:sp>
        </p:grpSp>
        <p:sp>
          <p:nvSpPr>
            <p:cNvPr id="220" name="Freeform 323"/>
            <p:cNvSpPr>
              <a:spLocks/>
            </p:cNvSpPr>
            <p:nvPr/>
          </p:nvSpPr>
          <p:spPr bwMode="gray">
            <a:xfrm>
              <a:off x="1863170" y="4330877"/>
              <a:ext cx="32871" cy="54664"/>
            </a:xfrm>
            <a:custGeom>
              <a:avLst/>
              <a:gdLst>
                <a:gd name="T0" fmla="*/ 0 w 22"/>
                <a:gd name="T1" fmla="*/ 2147483647 h 35"/>
                <a:gd name="T2" fmla="*/ 2147483647 w 22"/>
                <a:gd name="T3" fmla="*/ 0 h 35"/>
                <a:gd name="T4" fmla="*/ 2147483647 w 22"/>
                <a:gd name="T5" fmla="*/ 2147483647 h 35"/>
                <a:gd name="T6" fmla="*/ 2147483647 w 22"/>
                <a:gd name="T7" fmla="*/ 2147483647 h 35"/>
                <a:gd name="T8" fmla="*/ 2147483647 w 22"/>
                <a:gd name="T9" fmla="*/ 2147483647 h 35"/>
                <a:gd name="T10" fmla="*/ 2147483647 w 22"/>
                <a:gd name="T11" fmla="*/ 2147483647 h 35"/>
                <a:gd name="T12" fmla="*/ 2147483647 w 22"/>
                <a:gd name="T13" fmla="*/ 2147483647 h 35"/>
                <a:gd name="T14" fmla="*/ 2147483647 w 22"/>
                <a:gd name="T15" fmla="*/ 2147483647 h 35"/>
                <a:gd name="T16" fmla="*/ 0 w 22"/>
                <a:gd name="T17" fmla="*/ 2147483647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35"/>
                <a:gd name="T29" fmla="*/ 22 w 22"/>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35">
                  <a:moveTo>
                    <a:pt x="0" y="2"/>
                  </a:moveTo>
                  <a:lnTo>
                    <a:pt x="2" y="0"/>
                  </a:lnTo>
                  <a:lnTo>
                    <a:pt x="2" y="3"/>
                  </a:lnTo>
                  <a:lnTo>
                    <a:pt x="9" y="21"/>
                  </a:lnTo>
                  <a:lnTo>
                    <a:pt x="16" y="24"/>
                  </a:lnTo>
                  <a:lnTo>
                    <a:pt x="22" y="34"/>
                  </a:lnTo>
                  <a:lnTo>
                    <a:pt x="11" y="35"/>
                  </a:lnTo>
                  <a:lnTo>
                    <a:pt x="1" y="10"/>
                  </a:lnTo>
                  <a:lnTo>
                    <a:pt x="0" y="2"/>
                  </a:lnTo>
                  <a:close/>
                </a:path>
              </a:pathLst>
            </a:custGeom>
            <a:solidFill>
              <a:srgbClr val="BEBEBE"/>
            </a:solidFill>
            <a:ln w="6350">
              <a:solidFill>
                <a:srgbClr val="969696"/>
              </a:solidFill>
              <a:round/>
              <a:headEnd/>
              <a:tailEnd/>
            </a:ln>
          </p:spPr>
          <p:txBody>
            <a:bodyPr/>
            <a:lstStyle/>
            <a:p>
              <a:endParaRPr lang="en-US"/>
            </a:p>
          </p:txBody>
        </p:sp>
        <p:grpSp>
          <p:nvGrpSpPr>
            <p:cNvPr id="221" name="Group 324"/>
            <p:cNvGrpSpPr>
              <a:grpSpLocks/>
            </p:cNvGrpSpPr>
            <p:nvPr/>
          </p:nvGrpSpPr>
          <p:grpSpPr bwMode="auto">
            <a:xfrm>
              <a:off x="1863170" y="4330877"/>
              <a:ext cx="32871" cy="54664"/>
              <a:chOff x="887" y="2611"/>
              <a:chExt cx="22" cy="35"/>
            </a:xfrm>
          </p:grpSpPr>
          <p:sp>
            <p:nvSpPr>
              <p:cNvPr id="372" name="Freeform 325"/>
              <p:cNvSpPr>
                <a:spLocks/>
              </p:cNvSpPr>
              <p:nvPr/>
            </p:nvSpPr>
            <p:spPr bwMode="gray">
              <a:xfrm>
                <a:off x="887" y="2611"/>
                <a:ext cx="22" cy="35"/>
              </a:xfrm>
              <a:custGeom>
                <a:avLst/>
                <a:gdLst>
                  <a:gd name="T0" fmla="*/ 0 w 22"/>
                  <a:gd name="T1" fmla="*/ 2 h 35"/>
                  <a:gd name="T2" fmla="*/ 2 w 22"/>
                  <a:gd name="T3" fmla="*/ 0 h 35"/>
                  <a:gd name="T4" fmla="*/ 2 w 22"/>
                  <a:gd name="T5" fmla="*/ 3 h 35"/>
                  <a:gd name="T6" fmla="*/ 9 w 22"/>
                  <a:gd name="T7" fmla="*/ 21 h 35"/>
                  <a:gd name="T8" fmla="*/ 16 w 22"/>
                  <a:gd name="T9" fmla="*/ 24 h 35"/>
                  <a:gd name="T10" fmla="*/ 22 w 22"/>
                  <a:gd name="T11" fmla="*/ 34 h 35"/>
                  <a:gd name="T12" fmla="*/ 11 w 22"/>
                  <a:gd name="T13" fmla="*/ 35 h 35"/>
                  <a:gd name="T14" fmla="*/ 1 w 22"/>
                  <a:gd name="T15" fmla="*/ 10 h 35"/>
                  <a:gd name="T16" fmla="*/ 0 w 22"/>
                  <a:gd name="T17" fmla="*/ 2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35"/>
                  <a:gd name="T29" fmla="*/ 22 w 22"/>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35">
                    <a:moveTo>
                      <a:pt x="0" y="2"/>
                    </a:moveTo>
                    <a:lnTo>
                      <a:pt x="2" y="0"/>
                    </a:lnTo>
                    <a:lnTo>
                      <a:pt x="2" y="3"/>
                    </a:lnTo>
                    <a:lnTo>
                      <a:pt x="9" y="21"/>
                    </a:lnTo>
                    <a:lnTo>
                      <a:pt x="16" y="24"/>
                    </a:lnTo>
                    <a:lnTo>
                      <a:pt x="22" y="34"/>
                    </a:lnTo>
                    <a:lnTo>
                      <a:pt x="11" y="35"/>
                    </a:lnTo>
                    <a:lnTo>
                      <a:pt x="1" y="10"/>
                    </a:lnTo>
                    <a:lnTo>
                      <a:pt x="0" y="2"/>
                    </a:lnTo>
                    <a:close/>
                  </a:path>
                </a:pathLst>
              </a:custGeom>
              <a:solidFill>
                <a:srgbClr val="BEBEBE"/>
              </a:solidFill>
              <a:ln w="9525">
                <a:noFill/>
                <a:round/>
                <a:headEnd/>
                <a:tailEnd/>
              </a:ln>
            </p:spPr>
            <p:txBody>
              <a:bodyPr/>
              <a:lstStyle/>
              <a:p>
                <a:endParaRPr lang="en-US"/>
              </a:p>
            </p:txBody>
          </p:sp>
          <p:sp>
            <p:nvSpPr>
              <p:cNvPr id="373" name="Freeform 326"/>
              <p:cNvSpPr>
                <a:spLocks/>
              </p:cNvSpPr>
              <p:nvPr/>
            </p:nvSpPr>
            <p:spPr bwMode="gray">
              <a:xfrm>
                <a:off x="887" y="2611"/>
                <a:ext cx="22" cy="35"/>
              </a:xfrm>
              <a:custGeom>
                <a:avLst/>
                <a:gdLst>
                  <a:gd name="T0" fmla="*/ 0 w 22"/>
                  <a:gd name="T1" fmla="*/ 2 h 35"/>
                  <a:gd name="T2" fmla="*/ 2 w 22"/>
                  <a:gd name="T3" fmla="*/ 0 h 35"/>
                  <a:gd name="T4" fmla="*/ 2 w 22"/>
                  <a:gd name="T5" fmla="*/ 3 h 35"/>
                  <a:gd name="T6" fmla="*/ 9 w 22"/>
                  <a:gd name="T7" fmla="*/ 21 h 35"/>
                  <a:gd name="T8" fmla="*/ 16 w 22"/>
                  <a:gd name="T9" fmla="*/ 24 h 35"/>
                  <a:gd name="T10" fmla="*/ 22 w 22"/>
                  <a:gd name="T11" fmla="*/ 34 h 35"/>
                  <a:gd name="T12" fmla="*/ 11 w 22"/>
                  <a:gd name="T13" fmla="*/ 35 h 35"/>
                  <a:gd name="T14" fmla="*/ 1 w 22"/>
                  <a:gd name="T15" fmla="*/ 10 h 35"/>
                  <a:gd name="T16" fmla="*/ 0 w 22"/>
                  <a:gd name="T17" fmla="*/ 2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35"/>
                  <a:gd name="T29" fmla="*/ 22 w 22"/>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35">
                    <a:moveTo>
                      <a:pt x="0" y="2"/>
                    </a:moveTo>
                    <a:lnTo>
                      <a:pt x="2" y="0"/>
                    </a:lnTo>
                    <a:lnTo>
                      <a:pt x="2" y="3"/>
                    </a:lnTo>
                    <a:lnTo>
                      <a:pt x="9" y="21"/>
                    </a:lnTo>
                    <a:lnTo>
                      <a:pt x="16" y="24"/>
                    </a:lnTo>
                    <a:lnTo>
                      <a:pt x="22" y="34"/>
                    </a:lnTo>
                    <a:lnTo>
                      <a:pt x="11" y="35"/>
                    </a:lnTo>
                    <a:lnTo>
                      <a:pt x="1" y="10"/>
                    </a:lnTo>
                    <a:lnTo>
                      <a:pt x="0" y="2"/>
                    </a:lnTo>
                  </a:path>
                </a:pathLst>
              </a:custGeom>
              <a:noFill/>
              <a:ln w="6350">
                <a:solidFill>
                  <a:srgbClr val="969696"/>
                </a:solidFill>
                <a:round/>
                <a:headEnd/>
                <a:tailEnd/>
              </a:ln>
            </p:spPr>
            <p:txBody>
              <a:bodyPr/>
              <a:lstStyle/>
              <a:p>
                <a:endParaRPr lang="en-US"/>
              </a:p>
            </p:txBody>
          </p:sp>
        </p:grpSp>
        <p:sp>
          <p:nvSpPr>
            <p:cNvPr id="222" name="Freeform 327"/>
            <p:cNvSpPr>
              <a:spLocks/>
            </p:cNvSpPr>
            <p:nvPr/>
          </p:nvSpPr>
          <p:spPr bwMode="gray">
            <a:xfrm>
              <a:off x="8229614" y="2434816"/>
              <a:ext cx="47811" cy="37484"/>
            </a:xfrm>
            <a:custGeom>
              <a:avLst/>
              <a:gdLst>
                <a:gd name="T0" fmla="*/ 0 w 32"/>
                <a:gd name="T1" fmla="*/ 2147483647 h 24"/>
                <a:gd name="T2" fmla="*/ 2147483647 w 32"/>
                <a:gd name="T3" fmla="*/ 2147483647 h 24"/>
                <a:gd name="T4" fmla="*/ 2147483647 w 32"/>
                <a:gd name="T5" fmla="*/ 2147483647 h 24"/>
                <a:gd name="T6" fmla="*/ 2147483647 w 32"/>
                <a:gd name="T7" fmla="*/ 2147483647 h 24"/>
                <a:gd name="T8" fmla="*/ 2147483647 w 32"/>
                <a:gd name="T9" fmla="*/ 2147483647 h 24"/>
                <a:gd name="T10" fmla="*/ 2147483647 w 32"/>
                <a:gd name="T11" fmla="*/ 2147483647 h 24"/>
                <a:gd name="T12" fmla="*/ 2147483647 w 32"/>
                <a:gd name="T13" fmla="*/ 2147483647 h 24"/>
                <a:gd name="T14" fmla="*/ 2147483647 w 32"/>
                <a:gd name="T15" fmla="*/ 0 h 24"/>
                <a:gd name="T16" fmla="*/ 2147483647 w 32"/>
                <a:gd name="T17" fmla="*/ 2147483647 h 24"/>
                <a:gd name="T18" fmla="*/ 2147483647 w 32"/>
                <a:gd name="T19" fmla="*/ 2147483647 h 24"/>
                <a:gd name="T20" fmla="*/ 0 w 32"/>
                <a:gd name="T21" fmla="*/ 2147483647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24"/>
                <a:gd name="T35" fmla="*/ 32 w 32"/>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24">
                  <a:moveTo>
                    <a:pt x="0" y="19"/>
                  </a:moveTo>
                  <a:lnTo>
                    <a:pt x="8" y="24"/>
                  </a:lnTo>
                  <a:lnTo>
                    <a:pt x="13" y="16"/>
                  </a:lnTo>
                  <a:lnTo>
                    <a:pt x="27" y="11"/>
                  </a:lnTo>
                  <a:lnTo>
                    <a:pt x="32" y="13"/>
                  </a:lnTo>
                  <a:lnTo>
                    <a:pt x="28" y="2"/>
                  </a:lnTo>
                  <a:lnTo>
                    <a:pt x="23" y="4"/>
                  </a:lnTo>
                  <a:lnTo>
                    <a:pt x="16" y="0"/>
                  </a:lnTo>
                  <a:lnTo>
                    <a:pt x="8" y="5"/>
                  </a:lnTo>
                  <a:lnTo>
                    <a:pt x="7" y="16"/>
                  </a:lnTo>
                  <a:lnTo>
                    <a:pt x="0" y="19"/>
                  </a:lnTo>
                  <a:close/>
                </a:path>
              </a:pathLst>
            </a:custGeom>
            <a:solidFill>
              <a:srgbClr val="006A3A"/>
            </a:solidFill>
            <a:ln w="6350">
              <a:solidFill>
                <a:srgbClr val="969696"/>
              </a:solidFill>
              <a:round/>
              <a:headEnd/>
              <a:tailEnd/>
            </a:ln>
          </p:spPr>
          <p:txBody>
            <a:bodyPr/>
            <a:lstStyle/>
            <a:p>
              <a:endParaRPr lang="en-US"/>
            </a:p>
          </p:txBody>
        </p:sp>
        <p:grpSp>
          <p:nvGrpSpPr>
            <p:cNvPr id="223" name="Group 328"/>
            <p:cNvGrpSpPr>
              <a:grpSpLocks/>
            </p:cNvGrpSpPr>
            <p:nvPr/>
          </p:nvGrpSpPr>
          <p:grpSpPr bwMode="auto">
            <a:xfrm>
              <a:off x="8229614" y="2434816"/>
              <a:ext cx="47811" cy="37484"/>
              <a:chOff x="5148" y="1397"/>
              <a:chExt cx="32" cy="24"/>
            </a:xfrm>
          </p:grpSpPr>
          <p:sp>
            <p:nvSpPr>
              <p:cNvPr id="370" name="Freeform 329"/>
              <p:cNvSpPr>
                <a:spLocks/>
              </p:cNvSpPr>
              <p:nvPr/>
            </p:nvSpPr>
            <p:spPr bwMode="gray">
              <a:xfrm>
                <a:off x="5148" y="1397"/>
                <a:ext cx="32" cy="24"/>
              </a:xfrm>
              <a:custGeom>
                <a:avLst/>
                <a:gdLst>
                  <a:gd name="T0" fmla="*/ 0 w 32"/>
                  <a:gd name="T1" fmla="*/ 19 h 24"/>
                  <a:gd name="T2" fmla="*/ 8 w 32"/>
                  <a:gd name="T3" fmla="*/ 24 h 24"/>
                  <a:gd name="T4" fmla="*/ 13 w 32"/>
                  <a:gd name="T5" fmla="*/ 16 h 24"/>
                  <a:gd name="T6" fmla="*/ 27 w 32"/>
                  <a:gd name="T7" fmla="*/ 11 h 24"/>
                  <a:gd name="T8" fmla="*/ 32 w 32"/>
                  <a:gd name="T9" fmla="*/ 13 h 24"/>
                  <a:gd name="T10" fmla="*/ 28 w 32"/>
                  <a:gd name="T11" fmla="*/ 2 h 24"/>
                  <a:gd name="T12" fmla="*/ 23 w 32"/>
                  <a:gd name="T13" fmla="*/ 4 h 24"/>
                  <a:gd name="T14" fmla="*/ 16 w 32"/>
                  <a:gd name="T15" fmla="*/ 0 h 24"/>
                  <a:gd name="T16" fmla="*/ 8 w 32"/>
                  <a:gd name="T17" fmla="*/ 5 h 24"/>
                  <a:gd name="T18" fmla="*/ 7 w 32"/>
                  <a:gd name="T19" fmla="*/ 16 h 24"/>
                  <a:gd name="T20" fmla="*/ 0 w 32"/>
                  <a:gd name="T21" fmla="*/ 19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24"/>
                  <a:gd name="T35" fmla="*/ 32 w 32"/>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24">
                    <a:moveTo>
                      <a:pt x="0" y="19"/>
                    </a:moveTo>
                    <a:lnTo>
                      <a:pt x="8" y="24"/>
                    </a:lnTo>
                    <a:lnTo>
                      <a:pt x="13" y="16"/>
                    </a:lnTo>
                    <a:lnTo>
                      <a:pt x="27" y="11"/>
                    </a:lnTo>
                    <a:lnTo>
                      <a:pt x="32" y="13"/>
                    </a:lnTo>
                    <a:lnTo>
                      <a:pt x="28" y="2"/>
                    </a:lnTo>
                    <a:lnTo>
                      <a:pt x="23" y="4"/>
                    </a:lnTo>
                    <a:lnTo>
                      <a:pt x="16" y="0"/>
                    </a:lnTo>
                    <a:lnTo>
                      <a:pt x="8" y="5"/>
                    </a:lnTo>
                    <a:lnTo>
                      <a:pt x="7" y="16"/>
                    </a:lnTo>
                    <a:lnTo>
                      <a:pt x="0" y="19"/>
                    </a:lnTo>
                    <a:close/>
                  </a:path>
                </a:pathLst>
              </a:custGeom>
              <a:solidFill>
                <a:srgbClr val="006A3A"/>
              </a:solidFill>
              <a:ln w="9525">
                <a:noFill/>
                <a:round/>
                <a:headEnd/>
                <a:tailEnd/>
              </a:ln>
            </p:spPr>
            <p:txBody>
              <a:bodyPr/>
              <a:lstStyle/>
              <a:p>
                <a:endParaRPr lang="en-US"/>
              </a:p>
            </p:txBody>
          </p:sp>
          <p:sp>
            <p:nvSpPr>
              <p:cNvPr id="371" name="Freeform 330"/>
              <p:cNvSpPr>
                <a:spLocks/>
              </p:cNvSpPr>
              <p:nvPr/>
            </p:nvSpPr>
            <p:spPr bwMode="gray">
              <a:xfrm>
                <a:off x="5148" y="1397"/>
                <a:ext cx="32" cy="24"/>
              </a:xfrm>
              <a:custGeom>
                <a:avLst/>
                <a:gdLst>
                  <a:gd name="T0" fmla="*/ 0 w 32"/>
                  <a:gd name="T1" fmla="*/ 19 h 24"/>
                  <a:gd name="T2" fmla="*/ 8 w 32"/>
                  <a:gd name="T3" fmla="*/ 24 h 24"/>
                  <a:gd name="T4" fmla="*/ 13 w 32"/>
                  <a:gd name="T5" fmla="*/ 16 h 24"/>
                  <a:gd name="T6" fmla="*/ 27 w 32"/>
                  <a:gd name="T7" fmla="*/ 11 h 24"/>
                  <a:gd name="T8" fmla="*/ 32 w 32"/>
                  <a:gd name="T9" fmla="*/ 13 h 24"/>
                  <a:gd name="T10" fmla="*/ 28 w 32"/>
                  <a:gd name="T11" fmla="*/ 2 h 24"/>
                  <a:gd name="T12" fmla="*/ 23 w 32"/>
                  <a:gd name="T13" fmla="*/ 4 h 24"/>
                  <a:gd name="T14" fmla="*/ 16 w 32"/>
                  <a:gd name="T15" fmla="*/ 0 h 24"/>
                  <a:gd name="T16" fmla="*/ 8 w 32"/>
                  <a:gd name="T17" fmla="*/ 5 h 24"/>
                  <a:gd name="T18" fmla="*/ 7 w 32"/>
                  <a:gd name="T19" fmla="*/ 16 h 24"/>
                  <a:gd name="T20" fmla="*/ 0 w 32"/>
                  <a:gd name="T21" fmla="*/ 19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24"/>
                  <a:gd name="T35" fmla="*/ 32 w 32"/>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24">
                    <a:moveTo>
                      <a:pt x="0" y="19"/>
                    </a:moveTo>
                    <a:lnTo>
                      <a:pt x="8" y="24"/>
                    </a:lnTo>
                    <a:lnTo>
                      <a:pt x="13" y="16"/>
                    </a:lnTo>
                    <a:lnTo>
                      <a:pt x="27" y="11"/>
                    </a:lnTo>
                    <a:lnTo>
                      <a:pt x="32" y="13"/>
                    </a:lnTo>
                    <a:lnTo>
                      <a:pt x="28" y="2"/>
                    </a:lnTo>
                    <a:lnTo>
                      <a:pt x="23" y="4"/>
                    </a:lnTo>
                    <a:lnTo>
                      <a:pt x="16" y="0"/>
                    </a:lnTo>
                    <a:lnTo>
                      <a:pt x="8" y="5"/>
                    </a:lnTo>
                    <a:lnTo>
                      <a:pt x="7" y="16"/>
                    </a:lnTo>
                    <a:lnTo>
                      <a:pt x="0" y="19"/>
                    </a:lnTo>
                  </a:path>
                </a:pathLst>
              </a:custGeom>
              <a:noFill/>
              <a:ln w="6350">
                <a:solidFill>
                  <a:srgbClr val="969696"/>
                </a:solidFill>
                <a:round/>
                <a:headEnd/>
                <a:tailEnd/>
              </a:ln>
            </p:spPr>
            <p:txBody>
              <a:bodyPr/>
              <a:lstStyle/>
              <a:p>
                <a:endParaRPr lang="en-US"/>
              </a:p>
            </p:txBody>
          </p:sp>
        </p:grpSp>
        <p:sp>
          <p:nvSpPr>
            <p:cNvPr id="224" name="Freeform 331"/>
            <p:cNvSpPr>
              <a:spLocks/>
            </p:cNvSpPr>
            <p:nvPr/>
          </p:nvSpPr>
          <p:spPr bwMode="gray">
            <a:xfrm>
              <a:off x="8304321" y="2420761"/>
              <a:ext cx="35859" cy="34359"/>
            </a:xfrm>
            <a:custGeom>
              <a:avLst/>
              <a:gdLst>
                <a:gd name="T0" fmla="*/ 0 w 24"/>
                <a:gd name="T1" fmla="*/ 2147483647 h 22"/>
                <a:gd name="T2" fmla="*/ 2147483647 w 24"/>
                <a:gd name="T3" fmla="*/ 2147483647 h 22"/>
                <a:gd name="T4" fmla="*/ 2147483647 w 24"/>
                <a:gd name="T5" fmla="*/ 2147483647 h 22"/>
                <a:gd name="T6" fmla="*/ 2147483647 w 24"/>
                <a:gd name="T7" fmla="*/ 2147483647 h 22"/>
                <a:gd name="T8" fmla="*/ 2147483647 w 24"/>
                <a:gd name="T9" fmla="*/ 0 h 22"/>
                <a:gd name="T10" fmla="*/ 2147483647 w 24"/>
                <a:gd name="T11" fmla="*/ 2147483647 h 22"/>
                <a:gd name="T12" fmla="*/ 2147483647 w 24"/>
                <a:gd name="T13" fmla="*/ 2147483647 h 22"/>
                <a:gd name="T14" fmla="*/ 2147483647 w 24"/>
                <a:gd name="T15" fmla="*/ 2147483647 h 22"/>
                <a:gd name="T16" fmla="*/ 0 w 24"/>
                <a:gd name="T17" fmla="*/ 2147483647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22"/>
                <a:gd name="T29" fmla="*/ 24 w 24"/>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22">
                  <a:moveTo>
                    <a:pt x="0" y="19"/>
                  </a:moveTo>
                  <a:lnTo>
                    <a:pt x="14" y="22"/>
                  </a:lnTo>
                  <a:lnTo>
                    <a:pt x="24" y="18"/>
                  </a:lnTo>
                  <a:lnTo>
                    <a:pt x="24" y="10"/>
                  </a:lnTo>
                  <a:lnTo>
                    <a:pt x="14" y="0"/>
                  </a:lnTo>
                  <a:lnTo>
                    <a:pt x="16" y="9"/>
                  </a:lnTo>
                  <a:lnTo>
                    <a:pt x="14" y="13"/>
                  </a:lnTo>
                  <a:lnTo>
                    <a:pt x="2" y="15"/>
                  </a:lnTo>
                  <a:lnTo>
                    <a:pt x="0" y="19"/>
                  </a:lnTo>
                  <a:close/>
                </a:path>
              </a:pathLst>
            </a:custGeom>
            <a:solidFill>
              <a:srgbClr val="006A3A"/>
            </a:solidFill>
            <a:ln w="6350">
              <a:solidFill>
                <a:srgbClr val="969696"/>
              </a:solidFill>
              <a:round/>
              <a:headEnd/>
              <a:tailEnd/>
            </a:ln>
          </p:spPr>
          <p:txBody>
            <a:bodyPr/>
            <a:lstStyle/>
            <a:p>
              <a:endParaRPr lang="en-US"/>
            </a:p>
          </p:txBody>
        </p:sp>
        <p:grpSp>
          <p:nvGrpSpPr>
            <p:cNvPr id="225" name="Group 332"/>
            <p:cNvGrpSpPr>
              <a:grpSpLocks/>
            </p:cNvGrpSpPr>
            <p:nvPr/>
          </p:nvGrpSpPr>
          <p:grpSpPr bwMode="auto">
            <a:xfrm>
              <a:off x="8304321" y="2420761"/>
              <a:ext cx="35859" cy="34359"/>
              <a:chOff x="5198" y="1388"/>
              <a:chExt cx="24" cy="22"/>
            </a:xfrm>
          </p:grpSpPr>
          <p:sp>
            <p:nvSpPr>
              <p:cNvPr id="368" name="Freeform 333"/>
              <p:cNvSpPr>
                <a:spLocks/>
              </p:cNvSpPr>
              <p:nvPr/>
            </p:nvSpPr>
            <p:spPr bwMode="gray">
              <a:xfrm>
                <a:off x="5198" y="1388"/>
                <a:ext cx="24" cy="22"/>
              </a:xfrm>
              <a:custGeom>
                <a:avLst/>
                <a:gdLst>
                  <a:gd name="T0" fmla="*/ 0 w 24"/>
                  <a:gd name="T1" fmla="*/ 19 h 22"/>
                  <a:gd name="T2" fmla="*/ 14 w 24"/>
                  <a:gd name="T3" fmla="*/ 22 h 22"/>
                  <a:gd name="T4" fmla="*/ 24 w 24"/>
                  <a:gd name="T5" fmla="*/ 18 h 22"/>
                  <a:gd name="T6" fmla="*/ 24 w 24"/>
                  <a:gd name="T7" fmla="*/ 10 h 22"/>
                  <a:gd name="T8" fmla="*/ 14 w 24"/>
                  <a:gd name="T9" fmla="*/ 0 h 22"/>
                  <a:gd name="T10" fmla="*/ 16 w 24"/>
                  <a:gd name="T11" fmla="*/ 9 h 22"/>
                  <a:gd name="T12" fmla="*/ 14 w 24"/>
                  <a:gd name="T13" fmla="*/ 13 h 22"/>
                  <a:gd name="T14" fmla="*/ 2 w 24"/>
                  <a:gd name="T15" fmla="*/ 15 h 22"/>
                  <a:gd name="T16" fmla="*/ 0 w 24"/>
                  <a:gd name="T17" fmla="*/ 19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22"/>
                  <a:gd name="T29" fmla="*/ 24 w 24"/>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22">
                    <a:moveTo>
                      <a:pt x="0" y="19"/>
                    </a:moveTo>
                    <a:lnTo>
                      <a:pt x="14" y="22"/>
                    </a:lnTo>
                    <a:lnTo>
                      <a:pt x="24" y="18"/>
                    </a:lnTo>
                    <a:lnTo>
                      <a:pt x="24" y="10"/>
                    </a:lnTo>
                    <a:lnTo>
                      <a:pt x="14" y="0"/>
                    </a:lnTo>
                    <a:lnTo>
                      <a:pt x="16" y="9"/>
                    </a:lnTo>
                    <a:lnTo>
                      <a:pt x="14" y="13"/>
                    </a:lnTo>
                    <a:lnTo>
                      <a:pt x="2" y="15"/>
                    </a:lnTo>
                    <a:lnTo>
                      <a:pt x="0" y="19"/>
                    </a:lnTo>
                    <a:close/>
                  </a:path>
                </a:pathLst>
              </a:custGeom>
              <a:solidFill>
                <a:srgbClr val="006A3A"/>
              </a:solidFill>
              <a:ln w="9525">
                <a:noFill/>
                <a:round/>
                <a:headEnd/>
                <a:tailEnd/>
              </a:ln>
            </p:spPr>
            <p:txBody>
              <a:bodyPr/>
              <a:lstStyle/>
              <a:p>
                <a:endParaRPr lang="en-US"/>
              </a:p>
            </p:txBody>
          </p:sp>
          <p:sp>
            <p:nvSpPr>
              <p:cNvPr id="369" name="Freeform 334"/>
              <p:cNvSpPr>
                <a:spLocks/>
              </p:cNvSpPr>
              <p:nvPr/>
            </p:nvSpPr>
            <p:spPr bwMode="gray">
              <a:xfrm>
                <a:off x="5198" y="1388"/>
                <a:ext cx="24" cy="22"/>
              </a:xfrm>
              <a:custGeom>
                <a:avLst/>
                <a:gdLst>
                  <a:gd name="T0" fmla="*/ 0 w 24"/>
                  <a:gd name="T1" fmla="*/ 19 h 22"/>
                  <a:gd name="T2" fmla="*/ 14 w 24"/>
                  <a:gd name="T3" fmla="*/ 22 h 22"/>
                  <a:gd name="T4" fmla="*/ 24 w 24"/>
                  <a:gd name="T5" fmla="*/ 18 h 22"/>
                  <a:gd name="T6" fmla="*/ 24 w 24"/>
                  <a:gd name="T7" fmla="*/ 10 h 22"/>
                  <a:gd name="T8" fmla="*/ 14 w 24"/>
                  <a:gd name="T9" fmla="*/ 0 h 22"/>
                  <a:gd name="T10" fmla="*/ 16 w 24"/>
                  <a:gd name="T11" fmla="*/ 9 h 22"/>
                  <a:gd name="T12" fmla="*/ 14 w 24"/>
                  <a:gd name="T13" fmla="*/ 13 h 22"/>
                  <a:gd name="T14" fmla="*/ 2 w 24"/>
                  <a:gd name="T15" fmla="*/ 15 h 22"/>
                  <a:gd name="T16" fmla="*/ 0 w 24"/>
                  <a:gd name="T17" fmla="*/ 19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22"/>
                  <a:gd name="T29" fmla="*/ 24 w 24"/>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22">
                    <a:moveTo>
                      <a:pt x="0" y="19"/>
                    </a:moveTo>
                    <a:lnTo>
                      <a:pt x="14" y="22"/>
                    </a:lnTo>
                    <a:lnTo>
                      <a:pt x="24" y="18"/>
                    </a:lnTo>
                    <a:lnTo>
                      <a:pt x="24" y="10"/>
                    </a:lnTo>
                    <a:lnTo>
                      <a:pt x="14" y="0"/>
                    </a:lnTo>
                    <a:lnTo>
                      <a:pt x="16" y="9"/>
                    </a:lnTo>
                    <a:lnTo>
                      <a:pt x="14" y="13"/>
                    </a:lnTo>
                    <a:lnTo>
                      <a:pt x="2" y="15"/>
                    </a:lnTo>
                    <a:lnTo>
                      <a:pt x="0" y="19"/>
                    </a:lnTo>
                  </a:path>
                </a:pathLst>
              </a:custGeom>
              <a:noFill/>
              <a:ln w="6350">
                <a:solidFill>
                  <a:srgbClr val="969696"/>
                </a:solidFill>
                <a:round/>
                <a:headEnd/>
                <a:tailEnd/>
              </a:ln>
            </p:spPr>
            <p:txBody>
              <a:bodyPr/>
              <a:lstStyle/>
              <a:p>
                <a:endParaRPr lang="en-US"/>
              </a:p>
            </p:txBody>
          </p:sp>
        </p:grpSp>
        <p:sp>
          <p:nvSpPr>
            <p:cNvPr id="226" name="Freeform 335"/>
            <p:cNvSpPr>
              <a:spLocks/>
            </p:cNvSpPr>
            <p:nvPr/>
          </p:nvSpPr>
          <p:spPr bwMode="gray">
            <a:xfrm>
              <a:off x="8290874" y="1883491"/>
              <a:ext cx="20918" cy="31237"/>
            </a:xfrm>
            <a:custGeom>
              <a:avLst/>
              <a:gdLst>
                <a:gd name="T0" fmla="*/ 2147483647 w 14"/>
                <a:gd name="T1" fmla="*/ 2147483647 h 20"/>
                <a:gd name="T2" fmla="*/ 2147483647 w 14"/>
                <a:gd name="T3" fmla="*/ 2147483647 h 20"/>
                <a:gd name="T4" fmla="*/ 2147483647 w 14"/>
                <a:gd name="T5" fmla="*/ 2147483647 h 20"/>
                <a:gd name="T6" fmla="*/ 2147483647 w 14"/>
                <a:gd name="T7" fmla="*/ 2147483647 h 20"/>
                <a:gd name="T8" fmla="*/ 2147483647 w 14"/>
                <a:gd name="T9" fmla="*/ 2147483647 h 20"/>
                <a:gd name="T10" fmla="*/ 2147483647 w 14"/>
                <a:gd name="T11" fmla="*/ 0 h 20"/>
                <a:gd name="T12" fmla="*/ 0 w 14"/>
                <a:gd name="T13" fmla="*/ 2147483647 h 20"/>
                <a:gd name="T14" fmla="*/ 2147483647 w 14"/>
                <a:gd name="T15" fmla="*/ 2147483647 h 20"/>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20"/>
                <a:gd name="T26" fmla="*/ 14 w 14"/>
                <a:gd name="T27" fmla="*/ 20 h 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20">
                  <a:moveTo>
                    <a:pt x="1" y="15"/>
                  </a:moveTo>
                  <a:lnTo>
                    <a:pt x="7" y="20"/>
                  </a:lnTo>
                  <a:lnTo>
                    <a:pt x="14" y="19"/>
                  </a:lnTo>
                  <a:lnTo>
                    <a:pt x="14" y="12"/>
                  </a:lnTo>
                  <a:lnTo>
                    <a:pt x="9" y="9"/>
                  </a:lnTo>
                  <a:lnTo>
                    <a:pt x="5" y="0"/>
                  </a:lnTo>
                  <a:lnTo>
                    <a:pt x="0" y="2"/>
                  </a:lnTo>
                  <a:lnTo>
                    <a:pt x="1" y="15"/>
                  </a:lnTo>
                  <a:close/>
                </a:path>
              </a:pathLst>
            </a:custGeom>
            <a:solidFill>
              <a:srgbClr val="006A3A"/>
            </a:solidFill>
            <a:ln w="6350">
              <a:solidFill>
                <a:srgbClr val="969696"/>
              </a:solidFill>
              <a:round/>
              <a:headEnd/>
              <a:tailEnd/>
            </a:ln>
          </p:spPr>
          <p:txBody>
            <a:bodyPr/>
            <a:lstStyle/>
            <a:p>
              <a:endParaRPr lang="en-US"/>
            </a:p>
          </p:txBody>
        </p:sp>
        <p:grpSp>
          <p:nvGrpSpPr>
            <p:cNvPr id="227" name="Group 336"/>
            <p:cNvGrpSpPr>
              <a:grpSpLocks/>
            </p:cNvGrpSpPr>
            <p:nvPr/>
          </p:nvGrpSpPr>
          <p:grpSpPr bwMode="auto">
            <a:xfrm>
              <a:off x="8290874" y="1883491"/>
              <a:ext cx="20918" cy="31237"/>
              <a:chOff x="5189" y="1044"/>
              <a:chExt cx="14" cy="20"/>
            </a:xfrm>
          </p:grpSpPr>
          <p:sp>
            <p:nvSpPr>
              <p:cNvPr id="366" name="Freeform 337"/>
              <p:cNvSpPr>
                <a:spLocks/>
              </p:cNvSpPr>
              <p:nvPr/>
            </p:nvSpPr>
            <p:spPr bwMode="gray">
              <a:xfrm>
                <a:off x="5189" y="1044"/>
                <a:ext cx="14" cy="20"/>
              </a:xfrm>
              <a:custGeom>
                <a:avLst/>
                <a:gdLst>
                  <a:gd name="T0" fmla="*/ 1 w 14"/>
                  <a:gd name="T1" fmla="*/ 15 h 20"/>
                  <a:gd name="T2" fmla="*/ 7 w 14"/>
                  <a:gd name="T3" fmla="*/ 20 h 20"/>
                  <a:gd name="T4" fmla="*/ 14 w 14"/>
                  <a:gd name="T5" fmla="*/ 19 h 20"/>
                  <a:gd name="T6" fmla="*/ 14 w 14"/>
                  <a:gd name="T7" fmla="*/ 12 h 20"/>
                  <a:gd name="T8" fmla="*/ 9 w 14"/>
                  <a:gd name="T9" fmla="*/ 9 h 20"/>
                  <a:gd name="T10" fmla="*/ 5 w 14"/>
                  <a:gd name="T11" fmla="*/ 0 h 20"/>
                  <a:gd name="T12" fmla="*/ 0 w 14"/>
                  <a:gd name="T13" fmla="*/ 2 h 20"/>
                  <a:gd name="T14" fmla="*/ 1 w 14"/>
                  <a:gd name="T15" fmla="*/ 15 h 20"/>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20"/>
                  <a:gd name="T26" fmla="*/ 14 w 14"/>
                  <a:gd name="T27" fmla="*/ 20 h 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20">
                    <a:moveTo>
                      <a:pt x="1" y="15"/>
                    </a:moveTo>
                    <a:lnTo>
                      <a:pt x="7" y="20"/>
                    </a:lnTo>
                    <a:lnTo>
                      <a:pt x="14" y="19"/>
                    </a:lnTo>
                    <a:lnTo>
                      <a:pt x="14" y="12"/>
                    </a:lnTo>
                    <a:lnTo>
                      <a:pt x="9" y="9"/>
                    </a:lnTo>
                    <a:lnTo>
                      <a:pt x="5" y="0"/>
                    </a:lnTo>
                    <a:lnTo>
                      <a:pt x="0" y="2"/>
                    </a:lnTo>
                    <a:lnTo>
                      <a:pt x="1" y="15"/>
                    </a:lnTo>
                    <a:close/>
                  </a:path>
                </a:pathLst>
              </a:custGeom>
              <a:solidFill>
                <a:srgbClr val="006A3A"/>
              </a:solidFill>
              <a:ln w="9525">
                <a:noFill/>
                <a:round/>
                <a:headEnd/>
                <a:tailEnd/>
              </a:ln>
            </p:spPr>
            <p:txBody>
              <a:bodyPr/>
              <a:lstStyle/>
              <a:p>
                <a:endParaRPr lang="en-US"/>
              </a:p>
            </p:txBody>
          </p:sp>
          <p:sp>
            <p:nvSpPr>
              <p:cNvPr id="367" name="Freeform 338"/>
              <p:cNvSpPr>
                <a:spLocks/>
              </p:cNvSpPr>
              <p:nvPr/>
            </p:nvSpPr>
            <p:spPr bwMode="gray">
              <a:xfrm>
                <a:off x="5189" y="1044"/>
                <a:ext cx="14" cy="20"/>
              </a:xfrm>
              <a:custGeom>
                <a:avLst/>
                <a:gdLst>
                  <a:gd name="T0" fmla="*/ 1 w 14"/>
                  <a:gd name="T1" fmla="*/ 15 h 20"/>
                  <a:gd name="T2" fmla="*/ 7 w 14"/>
                  <a:gd name="T3" fmla="*/ 20 h 20"/>
                  <a:gd name="T4" fmla="*/ 14 w 14"/>
                  <a:gd name="T5" fmla="*/ 19 h 20"/>
                  <a:gd name="T6" fmla="*/ 14 w 14"/>
                  <a:gd name="T7" fmla="*/ 12 h 20"/>
                  <a:gd name="T8" fmla="*/ 9 w 14"/>
                  <a:gd name="T9" fmla="*/ 9 h 20"/>
                  <a:gd name="T10" fmla="*/ 5 w 14"/>
                  <a:gd name="T11" fmla="*/ 0 h 20"/>
                  <a:gd name="T12" fmla="*/ 0 w 14"/>
                  <a:gd name="T13" fmla="*/ 2 h 20"/>
                  <a:gd name="T14" fmla="*/ 1 w 14"/>
                  <a:gd name="T15" fmla="*/ 15 h 20"/>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20"/>
                  <a:gd name="T26" fmla="*/ 14 w 14"/>
                  <a:gd name="T27" fmla="*/ 20 h 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20">
                    <a:moveTo>
                      <a:pt x="1" y="15"/>
                    </a:moveTo>
                    <a:lnTo>
                      <a:pt x="7" y="20"/>
                    </a:lnTo>
                    <a:lnTo>
                      <a:pt x="14" y="19"/>
                    </a:lnTo>
                    <a:lnTo>
                      <a:pt x="14" y="12"/>
                    </a:lnTo>
                    <a:lnTo>
                      <a:pt x="9" y="9"/>
                    </a:lnTo>
                    <a:lnTo>
                      <a:pt x="5" y="0"/>
                    </a:lnTo>
                    <a:lnTo>
                      <a:pt x="0" y="2"/>
                    </a:lnTo>
                    <a:lnTo>
                      <a:pt x="1" y="15"/>
                    </a:lnTo>
                  </a:path>
                </a:pathLst>
              </a:custGeom>
              <a:noFill/>
              <a:ln w="6350">
                <a:solidFill>
                  <a:srgbClr val="969696"/>
                </a:solidFill>
                <a:round/>
                <a:headEnd/>
                <a:tailEnd/>
              </a:ln>
            </p:spPr>
            <p:txBody>
              <a:bodyPr/>
              <a:lstStyle/>
              <a:p>
                <a:endParaRPr lang="en-US"/>
              </a:p>
            </p:txBody>
          </p:sp>
        </p:grpSp>
        <p:sp>
          <p:nvSpPr>
            <p:cNvPr id="228" name="Freeform 339"/>
            <p:cNvSpPr>
              <a:spLocks/>
            </p:cNvSpPr>
            <p:nvPr/>
          </p:nvSpPr>
          <p:spPr bwMode="gray">
            <a:xfrm>
              <a:off x="8304321" y="1863188"/>
              <a:ext cx="14941" cy="20304"/>
            </a:xfrm>
            <a:custGeom>
              <a:avLst/>
              <a:gdLst>
                <a:gd name="T0" fmla="*/ 2147483647 w 10"/>
                <a:gd name="T1" fmla="*/ 2147483647 h 13"/>
                <a:gd name="T2" fmla="*/ 2147483647 w 10"/>
                <a:gd name="T3" fmla="*/ 2147483647 h 13"/>
                <a:gd name="T4" fmla="*/ 2147483647 w 10"/>
                <a:gd name="T5" fmla="*/ 2147483647 h 13"/>
                <a:gd name="T6" fmla="*/ 2147483647 w 10"/>
                <a:gd name="T7" fmla="*/ 0 h 13"/>
                <a:gd name="T8" fmla="*/ 2147483647 w 10"/>
                <a:gd name="T9" fmla="*/ 0 h 13"/>
                <a:gd name="T10" fmla="*/ 0 w 10"/>
                <a:gd name="T11" fmla="*/ 2147483647 h 13"/>
                <a:gd name="T12" fmla="*/ 2147483647 w 10"/>
                <a:gd name="T13" fmla="*/ 2147483647 h 13"/>
                <a:gd name="T14" fmla="*/ 0 60000 65536"/>
                <a:gd name="T15" fmla="*/ 0 60000 65536"/>
                <a:gd name="T16" fmla="*/ 0 60000 65536"/>
                <a:gd name="T17" fmla="*/ 0 60000 65536"/>
                <a:gd name="T18" fmla="*/ 0 60000 65536"/>
                <a:gd name="T19" fmla="*/ 0 60000 65536"/>
                <a:gd name="T20" fmla="*/ 0 60000 65536"/>
                <a:gd name="T21" fmla="*/ 0 w 10"/>
                <a:gd name="T22" fmla="*/ 0 h 13"/>
                <a:gd name="T23" fmla="*/ 10 w 10"/>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3">
                  <a:moveTo>
                    <a:pt x="3" y="13"/>
                  </a:moveTo>
                  <a:lnTo>
                    <a:pt x="9" y="13"/>
                  </a:lnTo>
                  <a:lnTo>
                    <a:pt x="10" y="7"/>
                  </a:lnTo>
                  <a:lnTo>
                    <a:pt x="7" y="0"/>
                  </a:lnTo>
                  <a:lnTo>
                    <a:pt x="2" y="0"/>
                  </a:lnTo>
                  <a:lnTo>
                    <a:pt x="0" y="8"/>
                  </a:lnTo>
                  <a:lnTo>
                    <a:pt x="3" y="13"/>
                  </a:lnTo>
                  <a:close/>
                </a:path>
              </a:pathLst>
            </a:custGeom>
            <a:solidFill>
              <a:srgbClr val="006A3A"/>
            </a:solidFill>
            <a:ln w="6350">
              <a:solidFill>
                <a:srgbClr val="969696"/>
              </a:solidFill>
              <a:round/>
              <a:headEnd/>
              <a:tailEnd/>
            </a:ln>
          </p:spPr>
          <p:txBody>
            <a:bodyPr/>
            <a:lstStyle/>
            <a:p>
              <a:endParaRPr lang="en-US"/>
            </a:p>
          </p:txBody>
        </p:sp>
        <p:grpSp>
          <p:nvGrpSpPr>
            <p:cNvPr id="229" name="Group 340"/>
            <p:cNvGrpSpPr>
              <a:grpSpLocks/>
            </p:cNvGrpSpPr>
            <p:nvPr/>
          </p:nvGrpSpPr>
          <p:grpSpPr bwMode="auto">
            <a:xfrm>
              <a:off x="8304321" y="1863188"/>
              <a:ext cx="14941" cy="20304"/>
              <a:chOff x="5198" y="1031"/>
              <a:chExt cx="10" cy="13"/>
            </a:xfrm>
          </p:grpSpPr>
          <p:sp>
            <p:nvSpPr>
              <p:cNvPr id="364" name="Freeform 341"/>
              <p:cNvSpPr>
                <a:spLocks/>
              </p:cNvSpPr>
              <p:nvPr/>
            </p:nvSpPr>
            <p:spPr bwMode="gray">
              <a:xfrm>
                <a:off x="5198" y="1031"/>
                <a:ext cx="10" cy="13"/>
              </a:xfrm>
              <a:custGeom>
                <a:avLst/>
                <a:gdLst>
                  <a:gd name="T0" fmla="*/ 3 w 10"/>
                  <a:gd name="T1" fmla="*/ 13 h 13"/>
                  <a:gd name="T2" fmla="*/ 9 w 10"/>
                  <a:gd name="T3" fmla="*/ 13 h 13"/>
                  <a:gd name="T4" fmla="*/ 10 w 10"/>
                  <a:gd name="T5" fmla="*/ 7 h 13"/>
                  <a:gd name="T6" fmla="*/ 7 w 10"/>
                  <a:gd name="T7" fmla="*/ 0 h 13"/>
                  <a:gd name="T8" fmla="*/ 2 w 10"/>
                  <a:gd name="T9" fmla="*/ 0 h 13"/>
                  <a:gd name="T10" fmla="*/ 0 w 10"/>
                  <a:gd name="T11" fmla="*/ 8 h 13"/>
                  <a:gd name="T12" fmla="*/ 3 w 10"/>
                  <a:gd name="T13" fmla="*/ 13 h 13"/>
                  <a:gd name="T14" fmla="*/ 0 60000 65536"/>
                  <a:gd name="T15" fmla="*/ 0 60000 65536"/>
                  <a:gd name="T16" fmla="*/ 0 60000 65536"/>
                  <a:gd name="T17" fmla="*/ 0 60000 65536"/>
                  <a:gd name="T18" fmla="*/ 0 60000 65536"/>
                  <a:gd name="T19" fmla="*/ 0 60000 65536"/>
                  <a:gd name="T20" fmla="*/ 0 60000 65536"/>
                  <a:gd name="T21" fmla="*/ 0 w 10"/>
                  <a:gd name="T22" fmla="*/ 0 h 13"/>
                  <a:gd name="T23" fmla="*/ 10 w 10"/>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3">
                    <a:moveTo>
                      <a:pt x="3" y="13"/>
                    </a:moveTo>
                    <a:lnTo>
                      <a:pt x="9" y="13"/>
                    </a:lnTo>
                    <a:lnTo>
                      <a:pt x="10" y="7"/>
                    </a:lnTo>
                    <a:lnTo>
                      <a:pt x="7" y="0"/>
                    </a:lnTo>
                    <a:lnTo>
                      <a:pt x="2" y="0"/>
                    </a:lnTo>
                    <a:lnTo>
                      <a:pt x="0" y="8"/>
                    </a:lnTo>
                    <a:lnTo>
                      <a:pt x="3" y="13"/>
                    </a:lnTo>
                    <a:close/>
                  </a:path>
                </a:pathLst>
              </a:custGeom>
              <a:solidFill>
                <a:srgbClr val="006A3A"/>
              </a:solidFill>
              <a:ln w="9525">
                <a:noFill/>
                <a:round/>
                <a:headEnd/>
                <a:tailEnd/>
              </a:ln>
            </p:spPr>
            <p:txBody>
              <a:bodyPr/>
              <a:lstStyle/>
              <a:p>
                <a:endParaRPr lang="en-US"/>
              </a:p>
            </p:txBody>
          </p:sp>
          <p:sp>
            <p:nvSpPr>
              <p:cNvPr id="365" name="Freeform 342"/>
              <p:cNvSpPr>
                <a:spLocks/>
              </p:cNvSpPr>
              <p:nvPr/>
            </p:nvSpPr>
            <p:spPr bwMode="gray">
              <a:xfrm>
                <a:off x="5198" y="1031"/>
                <a:ext cx="10" cy="13"/>
              </a:xfrm>
              <a:custGeom>
                <a:avLst/>
                <a:gdLst>
                  <a:gd name="T0" fmla="*/ 3 w 10"/>
                  <a:gd name="T1" fmla="*/ 13 h 13"/>
                  <a:gd name="T2" fmla="*/ 9 w 10"/>
                  <a:gd name="T3" fmla="*/ 13 h 13"/>
                  <a:gd name="T4" fmla="*/ 10 w 10"/>
                  <a:gd name="T5" fmla="*/ 7 h 13"/>
                  <a:gd name="T6" fmla="*/ 7 w 10"/>
                  <a:gd name="T7" fmla="*/ 0 h 13"/>
                  <a:gd name="T8" fmla="*/ 2 w 10"/>
                  <a:gd name="T9" fmla="*/ 0 h 13"/>
                  <a:gd name="T10" fmla="*/ 0 w 10"/>
                  <a:gd name="T11" fmla="*/ 8 h 13"/>
                  <a:gd name="T12" fmla="*/ 3 w 10"/>
                  <a:gd name="T13" fmla="*/ 13 h 13"/>
                  <a:gd name="T14" fmla="*/ 0 60000 65536"/>
                  <a:gd name="T15" fmla="*/ 0 60000 65536"/>
                  <a:gd name="T16" fmla="*/ 0 60000 65536"/>
                  <a:gd name="T17" fmla="*/ 0 60000 65536"/>
                  <a:gd name="T18" fmla="*/ 0 60000 65536"/>
                  <a:gd name="T19" fmla="*/ 0 60000 65536"/>
                  <a:gd name="T20" fmla="*/ 0 60000 65536"/>
                  <a:gd name="T21" fmla="*/ 0 w 10"/>
                  <a:gd name="T22" fmla="*/ 0 h 13"/>
                  <a:gd name="T23" fmla="*/ 10 w 10"/>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3">
                    <a:moveTo>
                      <a:pt x="3" y="13"/>
                    </a:moveTo>
                    <a:lnTo>
                      <a:pt x="9" y="13"/>
                    </a:lnTo>
                    <a:lnTo>
                      <a:pt x="10" y="7"/>
                    </a:lnTo>
                    <a:lnTo>
                      <a:pt x="7" y="0"/>
                    </a:lnTo>
                    <a:lnTo>
                      <a:pt x="2" y="0"/>
                    </a:lnTo>
                    <a:lnTo>
                      <a:pt x="0" y="8"/>
                    </a:lnTo>
                    <a:lnTo>
                      <a:pt x="3" y="13"/>
                    </a:lnTo>
                  </a:path>
                </a:pathLst>
              </a:custGeom>
              <a:noFill/>
              <a:ln w="6350">
                <a:solidFill>
                  <a:srgbClr val="969696"/>
                </a:solidFill>
                <a:round/>
                <a:headEnd/>
                <a:tailEnd/>
              </a:ln>
            </p:spPr>
            <p:txBody>
              <a:bodyPr/>
              <a:lstStyle/>
              <a:p>
                <a:endParaRPr lang="en-US"/>
              </a:p>
            </p:txBody>
          </p:sp>
        </p:grpSp>
        <p:sp>
          <p:nvSpPr>
            <p:cNvPr id="230" name="Freeform 343"/>
            <p:cNvSpPr>
              <a:spLocks/>
            </p:cNvSpPr>
            <p:nvPr/>
          </p:nvSpPr>
          <p:spPr bwMode="gray">
            <a:xfrm>
              <a:off x="8323744" y="1889739"/>
              <a:ext cx="11954" cy="21866"/>
            </a:xfrm>
            <a:custGeom>
              <a:avLst/>
              <a:gdLst>
                <a:gd name="T0" fmla="*/ 0 w 8"/>
                <a:gd name="T1" fmla="*/ 2147483647 h 14"/>
                <a:gd name="T2" fmla="*/ 2147483647 w 8"/>
                <a:gd name="T3" fmla="*/ 2147483647 h 14"/>
                <a:gd name="T4" fmla="*/ 2147483647 w 8"/>
                <a:gd name="T5" fmla="*/ 2147483647 h 14"/>
                <a:gd name="T6" fmla="*/ 2147483647 w 8"/>
                <a:gd name="T7" fmla="*/ 2147483647 h 14"/>
                <a:gd name="T8" fmla="*/ 2147483647 w 8"/>
                <a:gd name="T9" fmla="*/ 0 h 14"/>
                <a:gd name="T10" fmla="*/ 0 w 8"/>
                <a:gd name="T11" fmla="*/ 2147483647 h 14"/>
                <a:gd name="T12" fmla="*/ 0 60000 65536"/>
                <a:gd name="T13" fmla="*/ 0 60000 65536"/>
                <a:gd name="T14" fmla="*/ 0 60000 65536"/>
                <a:gd name="T15" fmla="*/ 0 60000 65536"/>
                <a:gd name="T16" fmla="*/ 0 60000 65536"/>
                <a:gd name="T17" fmla="*/ 0 60000 65536"/>
                <a:gd name="T18" fmla="*/ 0 w 8"/>
                <a:gd name="T19" fmla="*/ 0 h 14"/>
                <a:gd name="T20" fmla="*/ 8 w 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8" h="14">
                  <a:moveTo>
                    <a:pt x="0" y="6"/>
                  </a:moveTo>
                  <a:lnTo>
                    <a:pt x="3" y="14"/>
                  </a:lnTo>
                  <a:lnTo>
                    <a:pt x="8" y="14"/>
                  </a:lnTo>
                  <a:lnTo>
                    <a:pt x="8" y="4"/>
                  </a:lnTo>
                  <a:lnTo>
                    <a:pt x="2" y="0"/>
                  </a:lnTo>
                  <a:lnTo>
                    <a:pt x="0" y="6"/>
                  </a:lnTo>
                  <a:close/>
                </a:path>
              </a:pathLst>
            </a:custGeom>
            <a:solidFill>
              <a:srgbClr val="006A3A"/>
            </a:solidFill>
            <a:ln w="6350">
              <a:solidFill>
                <a:srgbClr val="969696"/>
              </a:solidFill>
              <a:round/>
              <a:headEnd/>
              <a:tailEnd/>
            </a:ln>
          </p:spPr>
          <p:txBody>
            <a:bodyPr/>
            <a:lstStyle/>
            <a:p>
              <a:endParaRPr lang="en-US"/>
            </a:p>
          </p:txBody>
        </p:sp>
        <p:grpSp>
          <p:nvGrpSpPr>
            <p:cNvPr id="231" name="Group 344"/>
            <p:cNvGrpSpPr>
              <a:grpSpLocks/>
            </p:cNvGrpSpPr>
            <p:nvPr/>
          </p:nvGrpSpPr>
          <p:grpSpPr bwMode="auto">
            <a:xfrm>
              <a:off x="8323744" y="1889739"/>
              <a:ext cx="11954" cy="21866"/>
              <a:chOff x="5211" y="1048"/>
              <a:chExt cx="8" cy="14"/>
            </a:xfrm>
          </p:grpSpPr>
          <p:sp>
            <p:nvSpPr>
              <p:cNvPr id="362" name="Freeform 345"/>
              <p:cNvSpPr>
                <a:spLocks/>
              </p:cNvSpPr>
              <p:nvPr/>
            </p:nvSpPr>
            <p:spPr bwMode="gray">
              <a:xfrm>
                <a:off x="5211" y="1048"/>
                <a:ext cx="8" cy="14"/>
              </a:xfrm>
              <a:custGeom>
                <a:avLst/>
                <a:gdLst>
                  <a:gd name="T0" fmla="*/ 0 w 8"/>
                  <a:gd name="T1" fmla="*/ 6 h 14"/>
                  <a:gd name="T2" fmla="*/ 3 w 8"/>
                  <a:gd name="T3" fmla="*/ 14 h 14"/>
                  <a:gd name="T4" fmla="*/ 8 w 8"/>
                  <a:gd name="T5" fmla="*/ 14 h 14"/>
                  <a:gd name="T6" fmla="*/ 8 w 8"/>
                  <a:gd name="T7" fmla="*/ 4 h 14"/>
                  <a:gd name="T8" fmla="*/ 2 w 8"/>
                  <a:gd name="T9" fmla="*/ 0 h 14"/>
                  <a:gd name="T10" fmla="*/ 0 w 8"/>
                  <a:gd name="T11" fmla="*/ 6 h 14"/>
                  <a:gd name="T12" fmla="*/ 0 60000 65536"/>
                  <a:gd name="T13" fmla="*/ 0 60000 65536"/>
                  <a:gd name="T14" fmla="*/ 0 60000 65536"/>
                  <a:gd name="T15" fmla="*/ 0 60000 65536"/>
                  <a:gd name="T16" fmla="*/ 0 60000 65536"/>
                  <a:gd name="T17" fmla="*/ 0 60000 65536"/>
                  <a:gd name="T18" fmla="*/ 0 w 8"/>
                  <a:gd name="T19" fmla="*/ 0 h 14"/>
                  <a:gd name="T20" fmla="*/ 8 w 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8" h="14">
                    <a:moveTo>
                      <a:pt x="0" y="6"/>
                    </a:moveTo>
                    <a:lnTo>
                      <a:pt x="3" y="14"/>
                    </a:lnTo>
                    <a:lnTo>
                      <a:pt x="8" y="14"/>
                    </a:lnTo>
                    <a:lnTo>
                      <a:pt x="8" y="4"/>
                    </a:lnTo>
                    <a:lnTo>
                      <a:pt x="2" y="0"/>
                    </a:lnTo>
                    <a:lnTo>
                      <a:pt x="0" y="6"/>
                    </a:lnTo>
                    <a:close/>
                  </a:path>
                </a:pathLst>
              </a:custGeom>
              <a:solidFill>
                <a:srgbClr val="006A3A"/>
              </a:solidFill>
              <a:ln w="9525">
                <a:noFill/>
                <a:round/>
                <a:headEnd/>
                <a:tailEnd/>
              </a:ln>
            </p:spPr>
            <p:txBody>
              <a:bodyPr/>
              <a:lstStyle/>
              <a:p>
                <a:endParaRPr lang="en-US"/>
              </a:p>
            </p:txBody>
          </p:sp>
          <p:sp>
            <p:nvSpPr>
              <p:cNvPr id="363" name="Freeform 346"/>
              <p:cNvSpPr>
                <a:spLocks/>
              </p:cNvSpPr>
              <p:nvPr/>
            </p:nvSpPr>
            <p:spPr bwMode="gray">
              <a:xfrm>
                <a:off x="5211" y="1048"/>
                <a:ext cx="8" cy="14"/>
              </a:xfrm>
              <a:custGeom>
                <a:avLst/>
                <a:gdLst>
                  <a:gd name="T0" fmla="*/ 0 w 8"/>
                  <a:gd name="T1" fmla="*/ 6 h 14"/>
                  <a:gd name="T2" fmla="*/ 3 w 8"/>
                  <a:gd name="T3" fmla="*/ 14 h 14"/>
                  <a:gd name="T4" fmla="*/ 8 w 8"/>
                  <a:gd name="T5" fmla="*/ 14 h 14"/>
                  <a:gd name="T6" fmla="*/ 8 w 8"/>
                  <a:gd name="T7" fmla="*/ 4 h 14"/>
                  <a:gd name="T8" fmla="*/ 2 w 8"/>
                  <a:gd name="T9" fmla="*/ 0 h 14"/>
                  <a:gd name="T10" fmla="*/ 0 w 8"/>
                  <a:gd name="T11" fmla="*/ 6 h 14"/>
                  <a:gd name="T12" fmla="*/ 0 60000 65536"/>
                  <a:gd name="T13" fmla="*/ 0 60000 65536"/>
                  <a:gd name="T14" fmla="*/ 0 60000 65536"/>
                  <a:gd name="T15" fmla="*/ 0 60000 65536"/>
                  <a:gd name="T16" fmla="*/ 0 60000 65536"/>
                  <a:gd name="T17" fmla="*/ 0 60000 65536"/>
                  <a:gd name="T18" fmla="*/ 0 w 8"/>
                  <a:gd name="T19" fmla="*/ 0 h 14"/>
                  <a:gd name="T20" fmla="*/ 8 w 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8" h="14">
                    <a:moveTo>
                      <a:pt x="0" y="6"/>
                    </a:moveTo>
                    <a:lnTo>
                      <a:pt x="3" y="14"/>
                    </a:lnTo>
                    <a:lnTo>
                      <a:pt x="8" y="14"/>
                    </a:lnTo>
                    <a:lnTo>
                      <a:pt x="8" y="4"/>
                    </a:lnTo>
                    <a:lnTo>
                      <a:pt x="2" y="0"/>
                    </a:lnTo>
                    <a:lnTo>
                      <a:pt x="0" y="6"/>
                    </a:lnTo>
                  </a:path>
                </a:pathLst>
              </a:custGeom>
              <a:noFill/>
              <a:ln w="6350">
                <a:solidFill>
                  <a:srgbClr val="969696"/>
                </a:solidFill>
                <a:round/>
                <a:headEnd/>
                <a:tailEnd/>
              </a:ln>
            </p:spPr>
            <p:txBody>
              <a:bodyPr/>
              <a:lstStyle/>
              <a:p>
                <a:endParaRPr lang="en-US"/>
              </a:p>
            </p:txBody>
          </p:sp>
        </p:grpSp>
        <p:sp>
          <p:nvSpPr>
            <p:cNvPr id="232" name="Freeform 347"/>
            <p:cNvSpPr>
              <a:spLocks/>
            </p:cNvSpPr>
            <p:nvPr/>
          </p:nvSpPr>
          <p:spPr bwMode="gray">
            <a:xfrm>
              <a:off x="8485109" y="1686701"/>
              <a:ext cx="16434" cy="37484"/>
            </a:xfrm>
            <a:custGeom>
              <a:avLst/>
              <a:gdLst>
                <a:gd name="T0" fmla="*/ 2147483647 w 11"/>
                <a:gd name="T1" fmla="*/ 0 h 24"/>
                <a:gd name="T2" fmla="*/ 0 w 11"/>
                <a:gd name="T3" fmla="*/ 2147483647 h 24"/>
                <a:gd name="T4" fmla="*/ 2147483647 w 11"/>
                <a:gd name="T5" fmla="*/ 2147483647 h 24"/>
                <a:gd name="T6" fmla="*/ 2147483647 w 11"/>
                <a:gd name="T7" fmla="*/ 2147483647 h 24"/>
                <a:gd name="T8" fmla="*/ 2147483647 w 11"/>
                <a:gd name="T9" fmla="*/ 2147483647 h 24"/>
                <a:gd name="T10" fmla="*/ 2147483647 w 11"/>
                <a:gd name="T11" fmla="*/ 2147483647 h 24"/>
                <a:gd name="T12" fmla="*/ 2147483647 w 11"/>
                <a:gd name="T13" fmla="*/ 2147483647 h 24"/>
                <a:gd name="T14" fmla="*/ 2147483647 w 11"/>
                <a:gd name="T15" fmla="*/ 0 h 24"/>
                <a:gd name="T16" fmla="*/ 2147483647 w 1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24"/>
                <a:gd name="T29" fmla="*/ 11 w 11"/>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24">
                  <a:moveTo>
                    <a:pt x="2" y="0"/>
                  </a:moveTo>
                  <a:lnTo>
                    <a:pt x="0" y="7"/>
                  </a:lnTo>
                  <a:lnTo>
                    <a:pt x="2" y="16"/>
                  </a:lnTo>
                  <a:lnTo>
                    <a:pt x="4" y="24"/>
                  </a:lnTo>
                  <a:lnTo>
                    <a:pt x="6" y="15"/>
                  </a:lnTo>
                  <a:lnTo>
                    <a:pt x="11" y="13"/>
                  </a:lnTo>
                  <a:lnTo>
                    <a:pt x="9" y="7"/>
                  </a:lnTo>
                  <a:lnTo>
                    <a:pt x="8" y="0"/>
                  </a:lnTo>
                  <a:lnTo>
                    <a:pt x="2" y="0"/>
                  </a:lnTo>
                  <a:close/>
                </a:path>
              </a:pathLst>
            </a:custGeom>
            <a:solidFill>
              <a:srgbClr val="BEBEBE"/>
            </a:solidFill>
            <a:ln w="6350">
              <a:solidFill>
                <a:srgbClr val="969696"/>
              </a:solidFill>
              <a:round/>
              <a:headEnd/>
              <a:tailEnd/>
            </a:ln>
          </p:spPr>
          <p:txBody>
            <a:bodyPr/>
            <a:lstStyle/>
            <a:p>
              <a:endParaRPr lang="en-US"/>
            </a:p>
          </p:txBody>
        </p:sp>
        <p:grpSp>
          <p:nvGrpSpPr>
            <p:cNvPr id="233" name="Group 348"/>
            <p:cNvGrpSpPr>
              <a:grpSpLocks/>
            </p:cNvGrpSpPr>
            <p:nvPr/>
          </p:nvGrpSpPr>
          <p:grpSpPr bwMode="auto">
            <a:xfrm>
              <a:off x="8485109" y="1686701"/>
              <a:ext cx="16434" cy="37484"/>
              <a:chOff x="5319" y="918"/>
              <a:chExt cx="11" cy="24"/>
            </a:xfrm>
          </p:grpSpPr>
          <p:sp>
            <p:nvSpPr>
              <p:cNvPr id="360" name="Freeform 349"/>
              <p:cNvSpPr>
                <a:spLocks/>
              </p:cNvSpPr>
              <p:nvPr/>
            </p:nvSpPr>
            <p:spPr bwMode="gray">
              <a:xfrm>
                <a:off x="5319" y="918"/>
                <a:ext cx="11" cy="24"/>
              </a:xfrm>
              <a:custGeom>
                <a:avLst/>
                <a:gdLst>
                  <a:gd name="T0" fmla="*/ 2 w 11"/>
                  <a:gd name="T1" fmla="*/ 0 h 24"/>
                  <a:gd name="T2" fmla="*/ 0 w 11"/>
                  <a:gd name="T3" fmla="*/ 7 h 24"/>
                  <a:gd name="T4" fmla="*/ 2 w 11"/>
                  <a:gd name="T5" fmla="*/ 16 h 24"/>
                  <a:gd name="T6" fmla="*/ 4 w 11"/>
                  <a:gd name="T7" fmla="*/ 24 h 24"/>
                  <a:gd name="T8" fmla="*/ 6 w 11"/>
                  <a:gd name="T9" fmla="*/ 15 h 24"/>
                  <a:gd name="T10" fmla="*/ 11 w 11"/>
                  <a:gd name="T11" fmla="*/ 13 h 24"/>
                  <a:gd name="T12" fmla="*/ 9 w 11"/>
                  <a:gd name="T13" fmla="*/ 7 h 24"/>
                  <a:gd name="T14" fmla="*/ 8 w 11"/>
                  <a:gd name="T15" fmla="*/ 0 h 24"/>
                  <a:gd name="T16" fmla="*/ 2 w 1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24"/>
                  <a:gd name="T29" fmla="*/ 11 w 11"/>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24">
                    <a:moveTo>
                      <a:pt x="2" y="0"/>
                    </a:moveTo>
                    <a:lnTo>
                      <a:pt x="0" y="7"/>
                    </a:lnTo>
                    <a:lnTo>
                      <a:pt x="2" y="16"/>
                    </a:lnTo>
                    <a:lnTo>
                      <a:pt x="4" y="24"/>
                    </a:lnTo>
                    <a:lnTo>
                      <a:pt x="6" y="15"/>
                    </a:lnTo>
                    <a:lnTo>
                      <a:pt x="11" y="13"/>
                    </a:lnTo>
                    <a:lnTo>
                      <a:pt x="9" y="7"/>
                    </a:lnTo>
                    <a:lnTo>
                      <a:pt x="8" y="0"/>
                    </a:lnTo>
                    <a:lnTo>
                      <a:pt x="2" y="0"/>
                    </a:lnTo>
                    <a:close/>
                  </a:path>
                </a:pathLst>
              </a:custGeom>
              <a:solidFill>
                <a:srgbClr val="BEBEBE"/>
              </a:solidFill>
              <a:ln w="9525">
                <a:noFill/>
                <a:round/>
                <a:headEnd/>
                <a:tailEnd/>
              </a:ln>
            </p:spPr>
            <p:txBody>
              <a:bodyPr/>
              <a:lstStyle/>
              <a:p>
                <a:endParaRPr lang="en-US"/>
              </a:p>
            </p:txBody>
          </p:sp>
          <p:sp>
            <p:nvSpPr>
              <p:cNvPr id="361" name="Freeform 350"/>
              <p:cNvSpPr>
                <a:spLocks/>
              </p:cNvSpPr>
              <p:nvPr/>
            </p:nvSpPr>
            <p:spPr bwMode="gray">
              <a:xfrm>
                <a:off x="5319" y="918"/>
                <a:ext cx="11" cy="24"/>
              </a:xfrm>
              <a:custGeom>
                <a:avLst/>
                <a:gdLst>
                  <a:gd name="T0" fmla="*/ 2 w 11"/>
                  <a:gd name="T1" fmla="*/ 0 h 24"/>
                  <a:gd name="T2" fmla="*/ 0 w 11"/>
                  <a:gd name="T3" fmla="*/ 7 h 24"/>
                  <a:gd name="T4" fmla="*/ 2 w 11"/>
                  <a:gd name="T5" fmla="*/ 16 h 24"/>
                  <a:gd name="T6" fmla="*/ 4 w 11"/>
                  <a:gd name="T7" fmla="*/ 24 h 24"/>
                  <a:gd name="T8" fmla="*/ 6 w 11"/>
                  <a:gd name="T9" fmla="*/ 15 h 24"/>
                  <a:gd name="T10" fmla="*/ 11 w 11"/>
                  <a:gd name="T11" fmla="*/ 13 h 24"/>
                  <a:gd name="T12" fmla="*/ 9 w 11"/>
                  <a:gd name="T13" fmla="*/ 7 h 24"/>
                  <a:gd name="T14" fmla="*/ 8 w 11"/>
                  <a:gd name="T15" fmla="*/ 0 h 24"/>
                  <a:gd name="T16" fmla="*/ 2 w 1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24"/>
                  <a:gd name="T29" fmla="*/ 11 w 11"/>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24">
                    <a:moveTo>
                      <a:pt x="2" y="0"/>
                    </a:moveTo>
                    <a:lnTo>
                      <a:pt x="0" y="7"/>
                    </a:lnTo>
                    <a:lnTo>
                      <a:pt x="2" y="16"/>
                    </a:lnTo>
                    <a:lnTo>
                      <a:pt x="4" y="24"/>
                    </a:lnTo>
                    <a:lnTo>
                      <a:pt x="6" y="15"/>
                    </a:lnTo>
                    <a:lnTo>
                      <a:pt x="11" y="13"/>
                    </a:lnTo>
                    <a:lnTo>
                      <a:pt x="9" y="7"/>
                    </a:lnTo>
                    <a:lnTo>
                      <a:pt x="8" y="0"/>
                    </a:lnTo>
                    <a:lnTo>
                      <a:pt x="2" y="0"/>
                    </a:lnTo>
                  </a:path>
                </a:pathLst>
              </a:custGeom>
              <a:noFill/>
              <a:ln w="6350">
                <a:solidFill>
                  <a:srgbClr val="969696"/>
                </a:solidFill>
                <a:round/>
                <a:headEnd/>
                <a:tailEnd/>
              </a:ln>
            </p:spPr>
            <p:txBody>
              <a:bodyPr/>
              <a:lstStyle/>
              <a:p>
                <a:endParaRPr lang="en-US"/>
              </a:p>
            </p:txBody>
          </p:sp>
        </p:grpSp>
        <p:sp>
          <p:nvSpPr>
            <p:cNvPr id="234" name="Line 351"/>
            <p:cNvSpPr>
              <a:spLocks noChangeShapeType="1"/>
            </p:cNvSpPr>
            <p:nvPr/>
          </p:nvSpPr>
          <p:spPr bwMode="gray">
            <a:xfrm>
              <a:off x="7820226" y="2854949"/>
              <a:ext cx="128494" cy="53102"/>
            </a:xfrm>
            <a:prstGeom prst="line">
              <a:avLst/>
            </a:prstGeom>
            <a:noFill/>
            <a:ln w="6350">
              <a:solidFill>
                <a:srgbClr val="969696"/>
              </a:solidFill>
              <a:round/>
              <a:headEnd/>
              <a:tailEnd/>
            </a:ln>
          </p:spPr>
          <p:txBody>
            <a:bodyPr/>
            <a:lstStyle/>
            <a:p>
              <a:endParaRPr lang="en-US"/>
            </a:p>
          </p:txBody>
        </p:sp>
        <p:sp>
          <p:nvSpPr>
            <p:cNvPr id="235" name="Rectangle 352"/>
            <p:cNvSpPr>
              <a:spLocks noChangeArrowheads="1"/>
            </p:cNvSpPr>
            <p:nvPr/>
          </p:nvSpPr>
          <p:spPr bwMode="gray">
            <a:xfrm>
              <a:off x="1721229" y="3459377"/>
              <a:ext cx="1014508" cy="282691"/>
            </a:xfrm>
            <a:prstGeom prst="rect">
              <a:avLst/>
            </a:prstGeom>
            <a:noFill/>
            <a:ln w="9525">
              <a:noFill/>
              <a:miter lim="800000"/>
              <a:headEnd/>
              <a:tailEnd/>
            </a:ln>
          </p:spPr>
          <p:txBody>
            <a:bodyPr/>
            <a:lstStyle/>
            <a:p>
              <a:endParaRPr lang="en-US" sz="600">
                <a:solidFill>
                  <a:srgbClr val="000000"/>
                </a:solidFill>
              </a:endParaRPr>
            </a:p>
          </p:txBody>
        </p:sp>
        <p:sp>
          <p:nvSpPr>
            <p:cNvPr id="236" name="Rectangle 353"/>
            <p:cNvSpPr>
              <a:spLocks noChangeArrowheads="1"/>
            </p:cNvSpPr>
            <p:nvPr/>
          </p:nvSpPr>
          <p:spPr bwMode="gray">
            <a:xfrm>
              <a:off x="2057405" y="3579637"/>
              <a:ext cx="496932" cy="92333"/>
            </a:xfrm>
            <a:prstGeom prst="rect">
              <a:avLst/>
            </a:prstGeom>
            <a:noFill/>
            <a:ln w="9525">
              <a:noFill/>
              <a:miter lim="800000"/>
              <a:headEnd/>
              <a:tailEnd/>
            </a:ln>
          </p:spPr>
          <p:txBody>
            <a:bodyPr wrap="none" lIns="0" tIns="0" rIns="0" bIns="0">
              <a:spAutoFit/>
            </a:bodyPr>
            <a:lstStyle/>
            <a:p>
              <a:r>
                <a:rPr lang="en-US" sz="600" b="1">
                  <a:solidFill>
                    <a:srgbClr val="000000"/>
                  </a:solidFill>
                </a:rPr>
                <a:t>Las Vegas (2)</a:t>
              </a:r>
            </a:p>
          </p:txBody>
        </p:sp>
        <p:sp>
          <p:nvSpPr>
            <p:cNvPr id="237" name="Rectangle 354"/>
            <p:cNvSpPr>
              <a:spLocks noChangeArrowheads="1"/>
            </p:cNvSpPr>
            <p:nvPr/>
          </p:nvSpPr>
          <p:spPr bwMode="gray">
            <a:xfrm>
              <a:off x="914404" y="3770181"/>
              <a:ext cx="1228166" cy="284252"/>
            </a:xfrm>
            <a:prstGeom prst="rect">
              <a:avLst/>
            </a:prstGeom>
            <a:noFill/>
            <a:ln w="9525">
              <a:noFill/>
              <a:miter lim="800000"/>
              <a:headEnd/>
              <a:tailEnd/>
            </a:ln>
          </p:spPr>
          <p:txBody>
            <a:bodyPr/>
            <a:lstStyle/>
            <a:p>
              <a:endParaRPr lang="en-US" sz="600">
                <a:solidFill>
                  <a:srgbClr val="000000"/>
                </a:solidFill>
              </a:endParaRPr>
            </a:p>
          </p:txBody>
        </p:sp>
        <p:sp>
          <p:nvSpPr>
            <p:cNvPr id="238" name="Rectangle 355"/>
            <p:cNvSpPr>
              <a:spLocks noChangeArrowheads="1"/>
            </p:cNvSpPr>
            <p:nvPr/>
          </p:nvSpPr>
          <p:spPr bwMode="gray">
            <a:xfrm>
              <a:off x="1411945" y="3893566"/>
              <a:ext cx="593112" cy="92333"/>
            </a:xfrm>
            <a:prstGeom prst="rect">
              <a:avLst/>
            </a:prstGeom>
            <a:noFill/>
            <a:ln w="9525">
              <a:noFill/>
              <a:miter lim="800000"/>
              <a:headEnd/>
              <a:tailEnd/>
            </a:ln>
          </p:spPr>
          <p:txBody>
            <a:bodyPr wrap="none" lIns="0" tIns="0" rIns="0" bIns="0">
              <a:spAutoFit/>
            </a:bodyPr>
            <a:lstStyle/>
            <a:p>
              <a:r>
                <a:rPr lang="en-US" sz="600" b="1">
                  <a:solidFill>
                    <a:srgbClr val="000000"/>
                  </a:solidFill>
                </a:rPr>
                <a:t>Los Angeles (4) </a:t>
              </a:r>
            </a:p>
          </p:txBody>
        </p:sp>
        <p:sp>
          <p:nvSpPr>
            <p:cNvPr id="239" name="Rectangle 356"/>
            <p:cNvSpPr>
              <a:spLocks noChangeArrowheads="1"/>
            </p:cNvSpPr>
            <p:nvPr/>
          </p:nvSpPr>
          <p:spPr bwMode="gray">
            <a:xfrm>
              <a:off x="2802972" y="4724459"/>
              <a:ext cx="272511" cy="92333"/>
            </a:xfrm>
            <a:prstGeom prst="rect">
              <a:avLst/>
            </a:prstGeom>
            <a:noFill/>
            <a:ln w="9525">
              <a:noFill/>
              <a:miter lim="800000"/>
              <a:headEnd/>
              <a:tailEnd/>
            </a:ln>
          </p:spPr>
          <p:txBody>
            <a:bodyPr wrap="none" lIns="0" tIns="0" rIns="0" bIns="0">
              <a:spAutoFit/>
            </a:bodyPr>
            <a:lstStyle/>
            <a:p>
              <a:r>
                <a:rPr lang="en-US" sz="600" b="1">
                  <a:solidFill>
                    <a:srgbClr val="000000"/>
                  </a:solidFill>
                </a:rPr>
                <a:t>Tucson</a:t>
              </a:r>
            </a:p>
          </p:txBody>
        </p:sp>
        <p:sp>
          <p:nvSpPr>
            <p:cNvPr id="240" name="Rectangle 357"/>
            <p:cNvSpPr>
              <a:spLocks noChangeArrowheads="1"/>
            </p:cNvSpPr>
            <p:nvPr/>
          </p:nvSpPr>
          <p:spPr bwMode="gray">
            <a:xfrm>
              <a:off x="2291982" y="3966971"/>
              <a:ext cx="887507" cy="284252"/>
            </a:xfrm>
            <a:prstGeom prst="rect">
              <a:avLst/>
            </a:prstGeom>
            <a:noFill/>
            <a:ln w="9525">
              <a:noFill/>
              <a:miter lim="800000"/>
              <a:headEnd/>
              <a:tailEnd/>
            </a:ln>
          </p:spPr>
          <p:txBody>
            <a:bodyPr/>
            <a:lstStyle/>
            <a:p>
              <a:endParaRPr lang="en-US" sz="600">
                <a:solidFill>
                  <a:srgbClr val="000000"/>
                </a:solidFill>
              </a:endParaRPr>
            </a:p>
          </p:txBody>
        </p:sp>
        <p:sp>
          <p:nvSpPr>
            <p:cNvPr id="241" name="Rectangle 358"/>
            <p:cNvSpPr>
              <a:spLocks noChangeArrowheads="1"/>
            </p:cNvSpPr>
            <p:nvPr/>
          </p:nvSpPr>
          <p:spPr bwMode="gray">
            <a:xfrm>
              <a:off x="2569888" y="4066928"/>
              <a:ext cx="413576" cy="92333"/>
            </a:xfrm>
            <a:prstGeom prst="rect">
              <a:avLst/>
            </a:prstGeom>
            <a:noFill/>
            <a:ln w="9525">
              <a:noFill/>
              <a:miter lim="800000"/>
              <a:headEnd/>
              <a:tailEnd/>
            </a:ln>
          </p:spPr>
          <p:txBody>
            <a:bodyPr wrap="none" lIns="0" tIns="0" rIns="0" bIns="0">
              <a:spAutoFit/>
            </a:bodyPr>
            <a:lstStyle/>
            <a:p>
              <a:r>
                <a:rPr lang="en-US" sz="600" b="1">
                  <a:solidFill>
                    <a:srgbClr val="000000"/>
                  </a:solidFill>
                </a:rPr>
                <a:t>Phoenix (5)</a:t>
              </a:r>
            </a:p>
          </p:txBody>
        </p:sp>
        <p:sp>
          <p:nvSpPr>
            <p:cNvPr id="242" name="Rectangle 359"/>
            <p:cNvSpPr>
              <a:spLocks noChangeArrowheads="1"/>
            </p:cNvSpPr>
            <p:nvPr/>
          </p:nvSpPr>
          <p:spPr bwMode="gray">
            <a:xfrm>
              <a:off x="3225808" y="4248101"/>
              <a:ext cx="1219202" cy="282691"/>
            </a:xfrm>
            <a:prstGeom prst="rect">
              <a:avLst/>
            </a:prstGeom>
            <a:noFill/>
            <a:ln w="9525">
              <a:noFill/>
              <a:miter lim="800000"/>
              <a:headEnd/>
              <a:tailEnd/>
            </a:ln>
          </p:spPr>
          <p:txBody>
            <a:bodyPr/>
            <a:lstStyle/>
            <a:p>
              <a:endParaRPr lang="en-US" sz="600">
                <a:solidFill>
                  <a:srgbClr val="000000"/>
                </a:solidFill>
              </a:endParaRPr>
            </a:p>
          </p:txBody>
        </p:sp>
        <p:sp>
          <p:nvSpPr>
            <p:cNvPr id="243" name="Rectangle 360"/>
            <p:cNvSpPr>
              <a:spLocks noChangeArrowheads="1"/>
            </p:cNvSpPr>
            <p:nvPr/>
          </p:nvSpPr>
          <p:spPr bwMode="gray">
            <a:xfrm>
              <a:off x="3290055" y="4287145"/>
              <a:ext cx="588304" cy="92333"/>
            </a:xfrm>
            <a:prstGeom prst="rect">
              <a:avLst/>
            </a:prstGeom>
            <a:noFill/>
            <a:ln w="9525">
              <a:noFill/>
              <a:miter lim="800000"/>
              <a:headEnd/>
              <a:tailEnd/>
            </a:ln>
          </p:spPr>
          <p:txBody>
            <a:bodyPr wrap="none" lIns="0" tIns="0" rIns="0" bIns="0">
              <a:spAutoFit/>
            </a:bodyPr>
            <a:lstStyle/>
            <a:p>
              <a:r>
                <a:rPr lang="en-US" sz="600" b="1" dirty="0">
                  <a:solidFill>
                    <a:srgbClr val="000000"/>
                  </a:solidFill>
                </a:rPr>
                <a:t>Albuquerque (3)</a:t>
              </a:r>
            </a:p>
          </p:txBody>
        </p:sp>
        <p:sp>
          <p:nvSpPr>
            <p:cNvPr id="244" name="Rectangle 361"/>
            <p:cNvSpPr>
              <a:spLocks noChangeArrowheads="1"/>
            </p:cNvSpPr>
            <p:nvPr/>
          </p:nvSpPr>
          <p:spPr bwMode="gray">
            <a:xfrm>
              <a:off x="4174574" y="4519858"/>
              <a:ext cx="763495" cy="284252"/>
            </a:xfrm>
            <a:prstGeom prst="rect">
              <a:avLst/>
            </a:prstGeom>
            <a:noFill/>
            <a:ln w="9525">
              <a:noFill/>
              <a:miter lim="800000"/>
              <a:headEnd/>
              <a:tailEnd/>
            </a:ln>
          </p:spPr>
          <p:txBody>
            <a:bodyPr/>
            <a:lstStyle/>
            <a:p>
              <a:endParaRPr lang="en-US" sz="600">
                <a:solidFill>
                  <a:srgbClr val="000000"/>
                </a:solidFill>
              </a:endParaRPr>
            </a:p>
          </p:txBody>
        </p:sp>
        <p:sp>
          <p:nvSpPr>
            <p:cNvPr id="245" name="Rectangle 362"/>
            <p:cNvSpPr>
              <a:spLocks noChangeArrowheads="1"/>
            </p:cNvSpPr>
            <p:nvPr/>
          </p:nvSpPr>
          <p:spPr bwMode="gray">
            <a:xfrm>
              <a:off x="4413634" y="4593264"/>
              <a:ext cx="343044" cy="92333"/>
            </a:xfrm>
            <a:prstGeom prst="rect">
              <a:avLst/>
            </a:prstGeom>
            <a:noFill/>
            <a:ln w="9525">
              <a:noFill/>
              <a:miter lim="800000"/>
              <a:headEnd/>
              <a:tailEnd/>
            </a:ln>
          </p:spPr>
          <p:txBody>
            <a:bodyPr wrap="none" lIns="0" tIns="0" rIns="0" bIns="0">
              <a:spAutoFit/>
            </a:bodyPr>
            <a:lstStyle/>
            <a:p>
              <a:r>
                <a:rPr lang="en-US" sz="600" b="1" dirty="0">
                  <a:solidFill>
                    <a:srgbClr val="000000"/>
                  </a:solidFill>
                </a:rPr>
                <a:t>Dallas (8)</a:t>
              </a:r>
            </a:p>
          </p:txBody>
        </p:sp>
        <p:sp>
          <p:nvSpPr>
            <p:cNvPr id="246" name="Rectangle 363"/>
            <p:cNvSpPr>
              <a:spLocks noChangeArrowheads="1"/>
            </p:cNvSpPr>
            <p:nvPr/>
          </p:nvSpPr>
          <p:spPr bwMode="gray">
            <a:xfrm>
              <a:off x="3981832" y="4846281"/>
              <a:ext cx="796366" cy="282691"/>
            </a:xfrm>
            <a:prstGeom prst="rect">
              <a:avLst/>
            </a:prstGeom>
            <a:noFill/>
            <a:ln w="9525">
              <a:noFill/>
              <a:miter lim="800000"/>
              <a:headEnd/>
              <a:tailEnd/>
            </a:ln>
          </p:spPr>
          <p:txBody>
            <a:bodyPr/>
            <a:lstStyle/>
            <a:p>
              <a:endParaRPr lang="en-US" sz="600">
                <a:solidFill>
                  <a:srgbClr val="000000"/>
                </a:solidFill>
              </a:endParaRPr>
            </a:p>
          </p:txBody>
        </p:sp>
        <p:sp>
          <p:nvSpPr>
            <p:cNvPr id="247" name="Rectangle 364"/>
            <p:cNvSpPr>
              <a:spLocks noChangeArrowheads="1"/>
            </p:cNvSpPr>
            <p:nvPr/>
          </p:nvSpPr>
          <p:spPr bwMode="gray">
            <a:xfrm>
              <a:off x="4282150" y="4986846"/>
              <a:ext cx="354264" cy="92333"/>
            </a:xfrm>
            <a:prstGeom prst="rect">
              <a:avLst/>
            </a:prstGeom>
            <a:noFill/>
            <a:ln w="9525">
              <a:noFill/>
              <a:miter lim="800000"/>
              <a:headEnd/>
              <a:tailEnd/>
            </a:ln>
          </p:spPr>
          <p:txBody>
            <a:bodyPr wrap="none" lIns="0" tIns="0" rIns="0" bIns="0">
              <a:spAutoFit/>
            </a:bodyPr>
            <a:lstStyle/>
            <a:p>
              <a:r>
                <a:rPr lang="en-US" sz="600" b="1">
                  <a:solidFill>
                    <a:srgbClr val="000000"/>
                  </a:solidFill>
                </a:rPr>
                <a:t>Austin (2)</a:t>
              </a:r>
            </a:p>
          </p:txBody>
        </p:sp>
        <p:sp>
          <p:nvSpPr>
            <p:cNvPr id="248" name="Rectangle 365"/>
            <p:cNvSpPr>
              <a:spLocks noChangeArrowheads="1"/>
            </p:cNvSpPr>
            <p:nvPr/>
          </p:nvSpPr>
          <p:spPr bwMode="gray">
            <a:xfrm>
              <a:off x="3575431" y="5193006"/>
              <a:ext cx="1177367" cy="284252"/>
            </a:xfrm>
            <a:prstGeom prst="rect">
              <a:avLst/>
            </a:prstGeom>
            <a:noFill/>
            <a:ln w="9525">
              <a:noFill/>
              <a:miter lim="800000"/>
              <a:headEnd/>
              <a:tailEnd/>
            </a:ln>
          </p:spPr>
          <p:txBody>
            <a:bodyPr/>
            <a:lstStyle/>
            <a:p>
              <a:endParaRPr lang="en-US" sz="600">
                <a:solidFill>
                  <a:srgbClr val="000000"/>
                </a:solidFill>
              </a:endParaRPr>
            </a:p>
          </p:txBody>
        </p:sp>
        <p:sp>
          <p:nvSpPr>
            <p:cNvPr id="249" name="Rectangle 366"/>
            <p:cNvSpPr>
              <a:spLocks noChangeArrowheads="1"/>
            </p:cNvSpPr>
            <p:nvPr/>
          </p:nvSpPr>
          <p:spPr bwMode="gray">
            <a:xfrm>
              <a:off x="3962157" y="5203065"/>
              <a:ext cx="565861" cy="92333"/>
            </a:xfrm>
            <a:prstGeom prst="rect">
              <a:avLst/>
            </a:prstGeom>
            <a:noFill/>
            <a:ln w="9525">
              <a:noFill/>
              <a:miter lim="800000"/>
              <a:headEnd/>
              <a:tailEnd/>
            </a:ln>
          </p:spPr>
          <p:txBody>
            <a:bodyPr wrap="none" lIns="0" tIns="0" rIns="0" bIns="0">
              <a:spAutoFit/>
            </a:bodyPr>
            <a:lstStyle/>
            <a:p>
              <a:r>
                <a:rPr lang="en-US" sz="600" b="1" dirty="0">
                  <a:solidFill>
                    <a:srgbClr val="000000"/>
                  </a:solidFill>
                </a:rPr>
                <a:t>San Antonio (4)</a:t>
              </a:r>
            </a:p>
          </p:txBody>
        </p:sp>
        <p:sp>
          <p:nvSpPr>
            <p:cNvPr id="250" name="Rectangle 367"/>
            <p:cNvSpPr>
              <a:spLocks noChangeArrowheads="1"/>
            </p:cNvSpPr>
            <p:nvPr/>
          </p:nvSpPr>
          <p:spPr bwMode="gray">
            <a:xfrm>
              <a:off x="6614927" y="5295430"/>
              <a:ext cx="363882" cy="92333"/>
            </a:xfrm>
            <a:prstGeom prst="rect">
              <a:avLst/>
            </a:prstGeom>
            <a:noFill/>
            <a:ln w="9525">
              <a:noFill/>
              <a:miter lim="800000"/>
              <a:headEnd/>
              <a:tailEnd/>
            </a:ln>
          </p:spPr>
          <p:txBody>
            <a:bodyPr wrap="none" lIns="0" tIns="0" rIns="0" bIns="0">
              <a:spAutoFit/>
            </a:bodyPr>
            <a:lstStyle/>
            <a:p>
              <a:r>
                <a:rPr lang="en-US" sz="600" b="1" dirty="0">
                  <a:solidFill>
                    <a:srgbClr val="000000"/>
                  </a:solidFill>
                </a:rPr>
                <a:t>Tampa (5)</a:t>
              </a:r>
            </a:p>
          </p:txBody>
        </p:sp>
        <p:sp>
          <p:nvSpPr>
            <p:cNvPr id="251" name="Rectangle 368"/>
            <p:cNvSpPr>
              <a:spLocks noChangeArrowheads="1"/>
            </p:cNvSpPr>
            <p:nvPr/>
          </p:nvSpPr>
          <p:spPr bwMode="gray">
            <a:xfrm>
              <a:off x="7327166" y="4913440"/>
              <a:ext cx="903943" cy="282691"/>
            </a:xfrm>
            <a:prstGeom prst="rect">
              <a:avLst/>
            </a:prstGeom>
            <a:noFill/>
            <a:ln w="9525">
              <a:noFill/>
              <a:miter lim="800000"/>
              <a:headEnd/>
              <a:tailEnd/>
            </a:ln>
          </p:spPr>
          <p:txBody>
            <a:bodyPr/>
            <a:lstStyle/>
            <a:p>
              <a:endParaRPr lang="en-US" sz="600">
                <a:solidFill>
                  <a:srgbClr val="000000"/>
                </a:solidFill>
              </a:endParaRPr>
            </a:p>
          </p:txBody>
        </p:sp>
        <p:sp>
          <p:nvSpPr>
            <p:cNvPr id="252" name="Rectangle 369"/>
            <p:cNvSpPr>
              <a:spLocks noChangeArrowheads="1"/>
            </p:cNvSpPr>
            <p:nvPr/>
          </p:nvSpPr>
          <p:spPr bwMode="gray">
            <a:xfrm>
              <a:off x="7445202" y="5099297"/>
              <a:ext cx="408766" cy="92333"/>
            </a:xfrm>
            <a:prstGeom prst="rect">
              <a:avLst/>
            </a:prstGeom>
            <a:noFill/>
            <a:ln w="9525">
              <a:noFill/>
              <a:miter lim="800000"/>
              <a:headEnd/>
              <a:tailEnd/>
            </a:ln>
          </p:spPr>
          <p:txBody>
            <a:bodyPr wrap="none" lIns="0" tIns="0" rIns="0" bIns="0">
              <a:spAutoFit/>
            </a:bodyPr>
            <a:lstStyle/>
            <a:p>
              <a:r>
                <a:rPr lang="en-US" sz="600" b="1">
                  <a:solidFill>
                    <a:srgbClr val="000000"/>
                  </a:solidFill>
                </a:rPr>
                <a:t>Orlando (6)</a:t>
              </a:r>
            </a:p>
          </p:txBody>
        </p:sp>
        <p:sp>
          <p:nvSpPr>
            <p:cNvPr id="253" name="Rectangle 370"/>
            <p:cNvSpPr>
              <a:spLocks noChangeArrowheads="1"/>
            </p:cNvSpPr>
            <p:nvPr/>
          </p:nvSpPr>
          <p:spPr bwMode="gray">
            <a:xfrm>
              <a:off x="6629412" y="4373046"/>
              <a:ext cx="856130" cy="284252"/>
            </a:xfrm>
            <a:prstGeom prst="rect">
              <a:avLst/>
            </a:prstGeom>
            <a:noFill/>
            <a:ln w="9525">
              <a:noFill/>
              <a:miter lim="800000"/>
              <a:headEnd/>
              <a:tailEnd/>
            </a:ln>
          </p:spPr>
          <p:txBody>
            <a:bodyPr/>
            <a:lstStyle/>
            <a:p>
              <a:endParaRPr lang="en-US" sz="600">
                <a:solidFill>
                  <a:srgbClr val="000000"/>
                </a:solidFill>
              </a:endParaRPr>
            </a:p>
          </p:txBody>
        </p:sp>
        <p:sp>
          <p:nvSpPr>
            <p:cNvPr id="254" name="Rectangle 372"/>
            <p:cNvSpPr>
              <a:spLocks noChangeArrowheads="1"/>
            </p:cNvSpPr>
            <p:nvPr/>
          </p:nvSpPr>
          <p:spPr bwMode="gray">
            <a:xfrm>
              <a:off x="7614037" y="3054863"/>
              <a:ext cx="1027955" cy="284252"/>
            </a:xfrm>
            <a:prstGeom prst="rect">
              <a:avLst/>
            </a:prstGeom>
            <a:noFill/>
            <a:ln w="9525">
              <a:noFill/>
              <a:miter lim="800000"/>
              <a:headEnd/>
              <a:tailEnd/>
            </a:ln>
          </p:spPr>
          <p:txBody>
            <a:bodyPr/>
            <a:lstStyle/>
            <a:p>
              <a:pPr>
                <a:spcBef>
                  <a:spcPct val="20000"/>
                </a:spcBef>
                <a:buClr>
                  <a:srgbClr val="008000"/>
                </a:buClr>
              </a:pPr>
              <a:endParaRPr lang="en-US" sz="600" b="1">
                <a:solidFill>
                  <a:srgbClr val="000000"/>
                </a:solidFill>
              </a:endParaRPr>
            </a:p>
          </p:txBody>
        </p:sp>
        <p:sp>
          <p:nvSpPr>
            <p:cNvPr id="255" name="Rectangle 373"/>
            <p:cNvSpPr>
              <a:spLocks noChangeArrowheads="1"/>
            </p:cNvSpPr>
            <p:nvPr/>
          </p:nvSpPr>
          <p:spPr bwMode="gray">
            <a:xfrm>
              <a:off x="7454541" y="4844533"/>
              <a:ext cx="1359650" cy="92333"/>
            </a:xfrm>
            <a:prstGeom prst="rect">
              <a:avLst/>
            </a:prstGeom>
            <a:noFill/>
            <a:ln w="9525">
              <a:noFill/>
              <a:miter lim="800000"/>
              <a:headEnd/>
              <a:tailEnd/>
            </a:ln>
          </p:spPr>
          <p:txBody>
            <a:bodyPr lIns="0" tIns="0" rIns="0" bIns="0">
              <a:spAutoFit/>
            </a:bodyPr>
            <a:lstStyle/>
            <a:p>
              <a:r>
                <a:rPr lang="en-US" sz="600" b="1">
                  <a:solidFill>
                    <a:srgbClr val="000000"/>
                  </a:solidFill>
                </a:rPr>
                <a:t>Jacksonville (3)</a:t>
              </a:r>
            </a:p>
          </p:txBody>
        </p:sp>
        <p:sp>
          <p:nvSpPr>
            <p:cNvPr id="256" name="Rectangle 374"/>
            <p:cNvSpPr>
              <a:spLocks noChangeArrowheads="1"/>
            </p:cNvSpPr>
            <p:nvPr/>
          </p:nvSpPr>
          <p:spPr bwMode="gray">
            <a:xfrm>
              <a:off x="5622376" y="4098164"/>
              <a:ext cx="769472" cy="282691"/>
            </a:xfrm>
            <a:prstGeom prst="rect">
              <a:avLst/>
            </a:prstGeom>
            <a:noFill/>
            <a:ln w="9525">
              <a:noFill/>
              <a:miter lim="800000"/>
              <a:headEnd/>
              <a:tailEnd/>
            </a:ln>
          </p:spPr>
          <p:txBody>
            <a:bodyPr/>
            <a:lstStyle/>
            <a:p>
              <a:pPr>
                <a:spcBef>
                  <a:spcPct val="20000"/>
                </a:spcBef>
                <a:buClr>
                  <a:srgbClr val="008000"/>
                </a:buClr>
              </a:pPr>
              <a:endParaRPr lang="en-US" sz="600" b="1">
                <a:solidFill>
                  <a:srgbClr val="000000"/>
                </a:solidFill>
              </a:endParaRPr>
            </a:p>
          </p:txBody>
        </p:sp>
        <p:sp>
          <p:nvSpPr>
            <p:cNvPr id="257" name="Rectangle 375"/>
            <p:cNvSpPr>
              <a:spLocks noChangeArrowheads="1"/>
            </p:cNvSpPr>
            <p:nvPr/>
          </p:nvSpPr>
          <p:spPr bwMode="gray">
            <a:xfrm>
              <a:off x="5404098" y="3819282"/>
              <a:ext cx="571205" cy="120518"/>
            </a:xfrm>
            <a:prstGeom prst="rect">
              <a:avLst/>
            </a:prstGeom>
            <a:noFill/>
            <a:ln w="9525">
              <a:noFill/>
              <a:miter lim="800000"/>
              <a:headEnd/>
              <a:tailEnd/>
            </a:ln>
          </p:spPr>
          <p:txBody>
            <a:bodyPr wrap="none" lIns="0" tIns="0" rIns="0" bIns="0">
              <a:spAutoFit/>
            </a:bodyPr>
            <a:lstStyle/>
            <a:p>
              <a:r>
                <a:rPr lang="en-US" sz="600" b="1" dirty="0" smtClean="0">
                  <a:solidFill>
                    <a:srgbClr val="000000"/>
                  </a:solidFill>
                </a:rPr>
                <a:t>Memphis(2)</a:t>
              </a:r>
              <a:endParaRPr lang="en-US" sz="600" b="1" dirty="0">
                <a:solidFill>
                  <a:srgbClr val="000000"/>
                </a:solidFill>
              </a:endParaRPr>
            </a:p>
          </p:txBody>
        </p:sp>
        <p:sp>
          <p:nvSpPr>
            <p:cNvPr id="259" name="Rectangle 377"/>
            <p:cNvSpPr>
              <a:spLocks noChangeArrowheads="1"/>
            </p:cNvSpPr>
            <p:nvPr/>
          </p:nvSpPr>
          <p:spPr bwMode="gray">
            <a:xfrm>
              <a:off x="6278535" y="3631807"/>
              <a:ext cx="432812" cy="92333"/>
            </a:xfrm>
            <a:prstGeom prst="rect">
              <a:avLst/>
            </a:prstGeom>
            <a:noFill/>
            <a:ln w="9525">
              <a:noFill/>
              <a:miter lim="800000"/>
              <a:headEnd/>
              <a:tailEnd/>
            </a:ln>
          </p:spPr>
          <p:txBody>
            <a:bodyPr wrap="none" lIns="0" tIns="0" rIns="0" bIns="0">
              <a:spAutoFit/>
            </a:bodyPr>
            <a:lstStyle/>
            <a:p>
              <a:r>
                <a:rPr lang="en-US" sz="600" b="1" dirty="0">
                  <a:solidFill>
                    <a:srgbClr val="000000"/>
                  </a:solidFill>
                </a:rPr>
                <a:t>Nashville(2)</a:t>
              </a:r>
            </a:p>
          </p:txBody>
        </p:sp>
        <p:sp>
          <p:nvSpPr>
            <p:cNvPr id="260" name="Rectangle 378"/>
            <p:cNvSpPr>
              <a:spLocks noChangeArrowheads="1"/>
            </p:cNvSpPr>
            <p:nvPr/>
          </p:nvSpPr>
          <p:spPr bwMode="gray">
            <a:xfrm>
              <a:off x="7524390" y="3676470"/>
              <a:ext cx="778436" cy="282691"/>
            </a:xfrm>
            <a:prstGeom prst="rect">
              <a:avLst/>
            </a:prstGeom>
            <a:noFill/>
            <a:ln w="9525">
              <a:noFill/>
              <a:miter lim="800000"/>
              <a:headEnd/>
              <a:tailEnd/>
            </a:ln>
          </p:spPr>
          <p:txBody>
            <a:bodyPr/>
            <a:lstStyle/>
            <a:p>
              <a:endParaRPr lang="en-US" sz="600">
                <a:solidFill>
                  <a:srgbClr val="000000"/>
                </a:solidFill>
              </a:endParaRPr>
            </a:p>
          </p:txBody>
        </p:sp>
        <p:sp>
          <p:nvSpPr>
            <p:cNvPr id="261" name="Rectangle 379"/>
            <p:cNvSpPr>
              <a:spLocks noChangeArrowheads="1"/>
            </p:cNvSpPr>
            <p:nvPr/>
          </p:nvSpPr>
          <p:spPr bwMode="gray">
            <a:xfrm>
              <a:off x="8102615" y="3957600"/>
              <a:ext cx="453651" cy="92333"/>
            </a:xfrm>
            <a:prstGeom prst="rect">
              <a:avLst/>
            </a:prstGeom>
            <a:noFill/>
            <a:ln w="9525">
              <a:noFill/>
              <a:miter lim="800000"/>
              <a:headEnd/>
              <a:tailEnd/>
            </a:ln>
          </p:spPr>
          <p:txBody>
            <a:bodyPr wrap="none" lIns="0" tIns="0" rIns="0" bIns="0">
              <a:spAutoFit/>
            </a:bodyPr>
            <a:lstStyle/>
            <a:p>
              <a:r>
                <a:rPr lang="en-US" sz="600" b="1">
                  <a:solidFill>
                    <a:srgbClr val="000000"/>
                  </a:solidFill>
                </a:rPr>
                <a:t>Charlotte (5)</a:t>
              </a:r>
            </a:p>
          </p:txBody>
        </p:sp>
        <p:sp>
          <p:nvSpPr>
            <p:cNvPr id="262" name="Rectangle 380"/>
            <p:cNvSpPr>
              <a:spLocks noChangeArrowheads="1"/>
            </p:cNvSpPr>
            <p:nvPr/>
          </p:nvSpPr>
          <p:spPr bwMode="gray">
            <a:xfrm>
              <a:off x="996580" y="1682015"/>
              <a:ext cx="712696" cy="282691"/>
            </a:xfrm>
            <a:prstGeom prst="rect">
              <a:avLst/>
            </a:prstGeom>
            <a:noFill/>
            <a:ln w="9525">
              <a:noFill/>
              <a:miter lim="800000"/>
              <a:headEnd/>
              <a:tailEnd/>
            </a:ln>
          </p:spPr>
          <p:txBody>
            <a:bodyPr/>
            <a:lstStyle/>
            <a:p>
              <a:endParaRPr lang="en-US" sz="600">
                <a:solidFill>
                  <a:srgbClr val="000000"/>
                </a:solidFill>
              </a:endParaRPr>
            </a:p>
          </p:txBody>
        </p:sp>
        <p:sp>
          <p:nvSpPr>
            <p:cNvPr id="266" name="Freeform 386"/>
            <p:cNvSpPr>
              <a:spLocks noEditPoints="1"/>
            </p:cNvSpPr>
            <p:nvPr/>
          </p:nvSpPr>
          <p:spPr bwMode="gray">
            <a:xfrm>
              <a:off x="2378641" y="3771743"/>
              <a:ext cx="97119" cy="93711"/>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29"/>
                  </a:lnTo>
                  <a:lnTo>
                    <a:pt x="12" y="27"/>
                  </a:lnTo>
                  <a:lnTo>
                    <a:pt x="14" y="26"/>
                  </a:lnTo>
                  <a:lnTo>
                    <a:pt x="15" y="25"/>
                  </a:lnTo>
                  <a:lnTo>
                    <a:pt x="17" y="23"/>
                  </a:lnTo>
                  <a:lnTo>
                    <a:pt x="19" y="22"/>
                  </a:lnTo>
                  <a:lnTo>
                    <a:pt x="21" y="21"/>
                  </a:lnTo>
                  <a:lnTo>
                    <a:pt x="23" y="20"/>
                  </a:lnTo>
                  <a:lnTo>
                    <a:pt x="25" y="19"/>
                  </a:lnTo>
                  <a:lnTo>
                    <a:pt x="27" y="18"/>
                  </a:lnTo>
                  <a:lnTo>
                    <a:pt x="29" y="18"/>
                  </a:lnTo>
                  <a:lnTo>
                    <a:pt x="31" y="17"/>
                  </a:lnTo>
                  <a:lnTo>
                    <a:pt x="34" y="16"/>
                  </a:lnTo>
                  <a:lnTo>
                    <a:pt x="37" y="16"/>
                  </a:lnTo>
                  <a:lnTo>
                    <a:pt x="40" y="15"/>
                  </a:lnTo>
                  <a:lnTo>
                    <a:pt x="42" y="15"/>
                  </a:lnTo>
                  <a:lnTo>
                    <a:pt x="45" y="15"/>
                  </a:lnTo>
                  <a:lnTo>
                    <a:pt x="48" y="15"/>
                  </a:lnTo>
                  <a:lnTo>
                    <a:pt x="51" y="15"/>
                  </a:lnTo>
                  <a:lnTo>
                    <a:pt x="54" y="15"/>
                  </a:lnTo>
                  <a:lnTo>
                    <a:pt x="57" y="15"/>
                  </a:lnTo>
                  <a:lnTo>
                    <a:pt x="61"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5" y="0"/>
                  </a:lnTo>
                  <a:lnTo>
                    <a:pt x="34" y="0"/>
                  </a:lnTo>
                  <a:lnTo>
                    <a:pt x="32" y="0"/>
                  </a:lnTo>
                  <a:lnTo>
                    <a:pt x="31" y="0"/>
                  </a:lnTo>
                  <a:lnTo>
                    <a:pt x="30" y="0"/>
                  </a:lnTo>
                  <a:lnTo>
                    <a:pt x="28" y="0"/>
                  </a:lnTo>
                  <a:lnTo>
                    <a:pt x="0" y="0"/>
                  </a:lnTo>
                  <a:close/>
                  <a:moveTo>
                    <a:pt x="62" y="17"/>
                  </a:moveTo>
                  <a:lnTo>
                    <a:pt x="61"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5" y="23"/>
                  </a:lnTo>
                  <a:lnTo>
                    <a:pt x="34" y="24"/>
                  </a:lnTo>
                  <a:lnTo>
                    <a:pt x="33" y="25"/>
                  </a:lnTo>
                  <a:lnTo>
                    <a:pt x="32" y="26"/>
                  </a:lnTo>
                  <a:lnTo>
                    <a:pt x="31" y="26"/>
                  </a:lnTo>
                  <a:lnTo>
                    <a:pt x="30" y="27"/>
                  </a:lnTo>
                  <a:lnTo>
                    <a:pt x="29" y="28"/>
                  </a:lnTo>
                  <a:lnTo>
                    <a:pt x="28" y="29"/>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7"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4" y="55"/>
                  </a:lnTo>
                  <a:lnTo>
                    <a:pt x="55" y="55"/>
                  </a:lnTo>
                  <a:lnTo>
                    <a:pt x="56" y="53"/>
                  </a:lnTo>
                  <a:lnTo>
                    <a:pt x="57" y="52"/>
                  </a:lnTo>
                  <a:lnTo>
                    <a:pt x="58" y="51"/>
                  </a:lnTo>
                  <a:lnTo>
                    <a:pt x="59" y="50"/>
                  </a:lnTo>
                  <a:lnTo>
                    <a:pt x="59"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3"/>
                  </a:lnTo>
                  <a:lnTo>
                    <a:pt x="65" y="32"/>
                  </a:lnTo>
                  <a:lnTo>
                    <a:pt x="65" y="31"/>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sp>
          <p:nvSpPr>
            <p:cNvPr id="273" name="Freeform 393"/>
            <p:cNvSpPr>
              <a:spLocks/>
            </p:cNvSpPr>
            <p:nvPr/>
          </p:nvSpPr>
          <p:spPr bwMode="gray">
            <a:xfrm>
              <a:off x="2900089" y="4533914"/>
              <a:ext cx="192742" cy="196790"/>
            </a:xfrm>
            <a:custGeom>
              <a:avLst/>
              <a:gdLst>
                <a:gd name="T0" fmla="*/ 2147483647 w 129"/>
                <a:gd name="T1" fmla="*/ 2147483647 h 126"/>
                <a:gd name="T2" fmla="*/ 2147483647 w 129"/>
                <a:gd name="T3" fmla="*/ 2147483647 h 126"/>
                <a:gd name="T4" fmla="*/ 2147483647 w 129"/>
                <a:gd name="T5" fmla="*/ 2147483647 h 126"/>
                <a:gd name="T6" fmla="*/ 2147483647 w 129"/>
                <a:gd name="T7" fmla="*/ 2147483647 h 126"/>
                <a:gd name="T8" fmla="*/ 2147483647 w 129"/>
                <a:gd name="T9" fmla="*/ 2147483647 h 126"/>
                <a:gd name="T10" fmla="*/ 2147483647 w 129"/>
                <a:gd name="T11" fmla="*/ 2147483647 h 126"/>
                <a:gd name="T12" fmla="*/ 2147483647 w 129"/>
                <a:gd name="T13" fmla="*/ 2147483647 h 126"/>
                <a:gd name="T14" fmla="*/ 2147483647 w 129"/>
                <a:gd name="T15" fmla="*/ 2147483647 h 126"/>
                <a:gd name="T16" fmla="*/ 2147483647 w 129"/>
                <a:gd name="T17" fmla="*/ 2147483647 h 126"/>
                <a:gd name="T18" fmla="*/ 2147483647 w 129"/>
                <a:gd name="T19" fmla="*/ 2147483647 h 126"/>
                <a:gd name="T20" fmla="*/ 0 w 129"/>
                <a:gd name="T21" fmla="*/ 2147483647 h 126"/>
                <a:gd name="T22" fmla="*/ 2147483647 w 129"/>
                <a:gd name="T23" fmla="*/ 2147483647 h 126"/>
                <a:gd name="T24" fmla="*/ 2147483647 w 129"/>
                <a:gd name="T25" fmla="*/ 2147483647 h 126"/>
                <a:gd name="T26" fmla="*/ 2147483647 w 129"/>
                <a:gd name="T27" fmla="*/ 2147483647 h 126"/>
                <a:gd name="T28" fmla="*/ 2147483647 w 129"/>
                <a:gd name="T29" fmla="*/ 2147483647 h 126"/>
                <a:gd name="T30" fmla="*/ 2147483647 w 129"/>
                <a:gd name="T31" fmla="*/ 2147483647 h 126"/>
                <a:gd name="T32" fmla="*/ 2147483647 w 129"/>
                <a:gd name="T33" fmla="*/ 2147483647 h 126"/>
                <a:gd name="T34" fmla="*/ 2147483647 w 129"/>
                <a:gd name="T35" fmla="*/ 2147483647 h 126"/>
                <a:gd name="T36" fmla="*/ 2147483647 w 129"/>
                <a:gd name="T37" fmla="*/ 2147483647 h 126"/>
                <a:gd name="T38" fmla="*/ 2147483647 w 129"/>
                <a:gd name="T39" fmla="*/ 2147483647 h 126"/>
                <a:gd name="T40" fmla="*/ 2147483647 w 129"/>
                <a:gd name="T41" fmla="*/ 0 h 126"/>
                <a:gd name="T42" fmla="*/ 2147483647 w 129"/>
                <a:gd name="T43" fmla="*/ 0 h 126"/>
                <a:gd name="T44" fmla="*/ 2147483647 w 129"/>
                <a:gd name="T45" fmla="*/ 2147483647 h 126"/>
                <a:gd name="T46" fmla="*/ 2147483647 w 129"/>
                <a:gd name="T47" fmla="*/ 2147483647 h 126"/>
                <a:gd name="T48" fmla="*/ 2147483647 w 129"/>
                <a:gd name="T49" fmla="*/ 2147483647 h 126"/>
                <a:gd name="T50" fmla="*/ 2147483647 w 129"/>
                <a:gd name="T51" fmla="*/ 2147483647 h 126"/>
                <a:gd name="T52" fmla="*/ 2147483647 w 129"/>
                <a:gd name="T53" fmla="*/ 2147483647 h 126"/>
                <a:gd name="T54" fmla="*/ 2147483647 w 129"/>
                <a:gd name="T55" fmla="*/ 2147483647 h 126"/>
                <a:gd name="T56" fmla="*/ 2147483647 w 129"/>
                <a:gd name="T57" fmla="*/ 2147483647 h 126"/>
                <a:gd name="T58" fmla="*/ 2147483647 w 129"/>
                <a:gd name="T59" fmla="*/ 2147483647 h 126"/>
                <a:gd name="T60" fmla="*/ 2147483647 w 129"/>
                <a:gd name="T61" fmla="*/ 2147483647 h 126"/>
                <a:gd name="T62" fmla="*/ 2147483647 w 129"/>
                <a:gd name="T63" fmla="*/ 2147483647 h 126"/>
                <a:gd name="T64" fmla="*/ 2147483647 w 129"/>
                <a:gd name="T65" fmla="*/ 2147483647 h 126"/>
                <a:gd name="T66" fmla="*/ 2147483647 w 129"/>
                <a:gd name="T67" fmla="*/ 2147483647 h 126"/>
                <a:gd name="T68" fmla="*/ 2147483647 w 129"/>
                <a:gd name="T69" fmla="*/ 2147483647 h 126"/>
                <a:gd name="T70" fmla="*/ 2147483647 w 129"/>
                <a:gd name="T71" fmla="*/ 2147483647 h 126"/>
                <a:gd name="T72" fmla="*/ 2147483647 w 129"/>
                <a:gd name="T73" fmla="*/ 2147483647 h 126"/>
                <a:gd name="T74" fmla="*/ 2147483647 w 129"/>
                <a:gd name="T75" fmla="*/ 2147483647 h 126"/>
                <a:gd name="T76" fmla="*/ 2147483647 w 129"/>
                <a:gd name="T77" fmla="*/ 2147483647 h 126"/>
                <a:gd name="T78" fmla="*/ 2147483647 w 129"/>
                <a:gd name="T79" fmla="*/ 2147483647 h 126"/>
                <a:gd name="T80" fmla="*/ 2147483647 w 129"/>
                <a:gd name="T81" fmla="*/ 2147483647 h 126"/>
                <a:gd name="T82" fmla="*/ 2147483647 w 129"/>
                <a:gd name="T83" fmla="*/ 2147483647 h 126"/>
                <a:gd name="T84" fmla="*/ 2147483647 w 129"/>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9"/>
                <a:gd name="T130" fmla="*/ 0 h 126"/>
                <a:gd name="T131" fmla="*/ 129 w 129"/>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9" h="126">
                  <a:moveTo>
                    <a:pt x="65" y="126"/>
                  </a:moveTo>
                  <a:lnTo>
                    <a:pt x="61" y="126"/>
                  </a:lnTo>
                  <a:lnTo>
                    <a:pt x="58" y="126"/>
                  </a:lnTo>
                  <a:lnTo>
                    <a:pt x="55" y="125"/>
                  </a:lnTo>
                  <a:lnTo>
                    <a:pt x="51" y="125"/>
                  </a:lnTo>
                  <a:lnTo>
                    <a:pt x="48" y="124"/>
                  </a:lnTo>
                  <a:lnTo>
                    <a:pt x="45" y="123"/>
                  </a:lnTo>
                  <a:lnTo>
                    <a:pt x="42" y="122"/>
                  </a:lnTo>
                  <a:lnTo>
                    <a:pt x="40" y="121"/>
                  </a:lnTo>
                  <a:lnTo>
                    <a:pt x="37" y="120"/>
                  </a:lnTo>
                  <a:lnTo>
                    <a:pt x="34" y="118"/>
                  </a:lnTo>
                  <a:lnTo>
                    <a:pt x="32" y="116"/>
                  </a:lnTo>
                  <a:lnTo>
                    <a:pt x="28" y="115"/>
                  </a:lnTo>
                  <a:lnTo>
                    <a:pt x="26" y="113"/>
                  </a:lnTo>
                  <a:lnTo>
                    <a:pt x="23" y="111"/>
                  </a:lnTo>
                  <a:lnTo>
                    <a:pt x="21" y="109"/>
                  </a:lnTo>
                  <a:lnTo>
                    <a:pt x="19" y="107"/>
                  </a:lnTo>
                  <a:lnTo>
                    <a:pt x="17" y="105"/>
                  </a:lnTo>
                  <a:lnTo>
                    <a:pt x="15" y="103"/>
                  </a:lnTo>
                  <a:lnTo>
                    <a:pt x="13" y="101"/>
                  </a:lnTo>
                  <a:lnTo>
                    <a:pt x="12" y="98"/>
                  </a:lnTo>
                  <a:lnTo>
                    <a:pt x="10" y="96"/>
                  </a:lnTo>
                  <a:lnTo>
                    <a:pt x="8" y="92"/>
                  </a:lnTo>
                  <a:lnTo>
                    <a:pt x="7" y="90"/>
                  </a:lnTo>
                  <a:lnTo>
                    <a:pt x="6" y="87"/>
                  </a:lnTo>
                  <a:lnTo>
                    <a:pt x="4" y="84"/>
                  </a:lnTo>
                  <a:lnTo>
                    <a:pt x="3" y="81"/>
                  </a:lnTo>
                  <a:lnTo>
                    <a:pt x="2" y="79"/>
                  </a:lnTo>
                  <a:lnTo>
                    <a:pt x="1" y="76"/>
                  </a:lnTo>
                  <a:lnTo>
                    <a:pt x="1" y="73"/>
                  </a:lnTo>
                  <a:lnTo>
                    <a:pt x="0" y="69"/>
                  </a:lnTo>
                  <a:lnTo>
                    <a:pt x="0" y="66"/>
                  </a:lnTo>
                  <a:lnTo>
                    <a:pt x="0" y="62"/>
                  </a:lnTo>
                  <a:lnTo>
                    <a:pt x="0" y="59"/>
                  </a:lnTo>
                  <a:lnTo>
                    <a:pt x="0" y="56"/>
                  </a:lnTo>
                  <a:lnTo>
                    <a:pt x="1" y="53"/>
                  </a:lnTo>
                  <a:lnTo>
                    <a:pt x="1" y="50"/>
                  </a:lnTo>
                  <a:lnTo>
                    <a:pt x="2" y="46"/>
                  </a:lnTo>
                  <a:lnTo>
                    <a:pt x="3" y="44"/>
                  </a:lnTo>
                  <a:lnTo>
                    <a:pt x="4" y="41"/>
                  </a:lnTo>
                  <a:lnTo>
                    <a:pt x="6" y="38"/>
                  </a:lnTo>
                  <a:lnTo>
                    <a:pt x="7" y="35"/>
                  </a:lnTo>
                  <a:lnTo>
                    <a:pt x="8" y="33"/>
                  </a:lnTo>
                  <a:lnTo>
                    <a:pt x="10" y="30"/>
                  </a:lnTo>
                  <a:lnTo>
                    <a:pt x="12" y="28"/>
                  </a:lnTo>
                  <a:lnTo>
                    <a:pt x="13" y="25"/>
                  </a:lnTo>
                  <a:lnTo>
                    <a:pt x="15" y="22"/>
                  </a:lnTo>
                  <a:lnTo>
                    <a:pt x="17" y="20"/>
                  </a:lnTo>
                  <a:lnTo>
                    <a:pt x="19" y="18"/>
                  </a:lnTo>
                  <a:lnTo>
                    <a:pt x="21" y="16"/>
                  </a:lnTo>
                  <a:lnTo>
                    <a:pt x="23" y="14"/>
                  </a:lnTo>
                  <a:lnTo>
                    <a:pt x="26" y="12"/>
                  </a:lnTo>
                  <a:lnTo>
                    <a:pt x="28" y="10"/>
                  </a:lnTo>
                  <a:lnTo>
                    <a:pt x="32" y="9"/>
                  </a:lnTo>
                  <a:lnTo>
                    <a:pt x="34" y="7"/>
                  </a:lnTo>
                  <a:lnTo>
                    <a:pt x="37" y="6"/>
                  </a:lnTo>
                  <a:lnTo>
                    <a:pt x="40" y="5"/>
                  </a:lnTo>
                  <a:lnTo>
                    <a:pt x="42" y="4"/>
                  </a:lnTo>
                  <a:lnTo>
                    <a:pt x="45" y="3"/>
                  </a:lnTo>
                  <a:lnTo>
                    <a:pt x="48" y="2"/>
                  </a:lnTo>
                  <a:lnTo>
                    <a:pt x="51" y="1"/>
                  </a:lnTo>
                  <a:lnTo>
                    <a:pt x="55" y="1"/>
                  </a:lnTo>
                  <a:lnTo>
                    <a:pt x="58" y="0"/>
                  </a:lnTo>
                  <a:lnTo>
                    <a:pt x="61" y="0"/>
                  </a:lnTo>
                  <a:lnTo>
                    <a:pt x="65" y="0"/>
                  </a:lnTo>
                  <a:lnTo>
                    <a:pt x="68" y="0"/>
                  </a:lnTo>
                  <a:lnTo>
                    <a:pt x="71" y="0"/>
                  </a:lnTo>
                  <a:lnTo>
                    <a:pt x="74" y="1"/>
                  </a:lnTo>
                  <a:lnTo>
                    <a:pt x="77" y="1"/>
                  </a:lnTo>
                  <a:lnTo>
                    <a:pt x="81" y="2"/>
                  </a:lnTo>
                  <a:lnTo>
                    <a:pt x="84" y="3"/>
                  </a:lnTo>
                  <a:lnTo>
                    <a:pt x="87" y="4"/>
                  </a:lnTo>
                  <a:lnTo>
                    <a:pt x="89" y="5"/>
                  </a:lnTo>
                  <a:lnTo>
                    <a:pt x="92" y="6"/>
                  </a:lnTo>
                  <a:lnTo>
                    <a:pt x="95" y="7"/>
                  </a:lnTo>
                  <a:lnTo>
                    <a:pt x="97" y="9"/>
                  </a:lnTo>
                  <a:lnTo>
                    <a:pt x="100" y="10"/>
                  </a:lnTo>
                  <a:lnTo>
                    <a:pt x="102" y="12"/>
                  </a:lnTo>
                  <a:lnTo>
                    <a:pt x="106" y="14"/>
                  </a:lnTo>
                  <a:lnTo>
                    <a:pt x="108" y="16"/>
                  </a:lnTo>
                  <a:lnTo>
                    <a:pt x="110" y="18"/>
                  </a:lnTo>
                  <a:lnTo>
                    <a:pt x="112" y="20"/>
                  </a:lnTo>
                  <a:lnTo>
                    <a:pt x="114" y="22"/>
                  </a:lnTo>
                  <a:lnTo>
                    <a:pt x="116" y="25"/>
                  </a:lnTo>
                  <a:lnTo>
                    <a:pt x="117" y="28"/>
                  </a:lnTo>
                  <a:lnTo>
                    <a:pt x="119" y="30"/>
                  </a:lnTo>
                  <a:lnTo>
                    <a:pt x="121" y="33"/>
                  </a:lnTo>
                  <a:lnTo>
                    <a:pt x="122" y="35"/>
                  </a:lnTo>
                  <a:lnTo>
                    <a:pt x="123" y="38"/>
                  </a:lnTo>
                  <a:lnTo>
                    <a:pt x="124" y="41"/>
                  </a:lnTo>
                  <a:lnTo>
                    <a:pt x="125" y="44"/>
                  </a:lnTo>
                  <a:lnTo>
                    <a:pt x="126" y="46"/>
                  </a:lnTo>
                  <a:lnTo>
                    <a:pt x="128" y="50"/>
                  </a:lnTo>
                  <a:lnTo>
                    <a:pt x="128" y="53"/>
                  </a:lnTo>
                  <a:lnTo>
                    <a:pt x="129" y="56"/>
                  </a:lnTo>
                  <a:lnTo>
                    <a:pt x="129" y="59"/>
                  </a:lnTo>
                  <a:lnTo>
                    <a:pt x="129" y="62"/>
                  </a:lnTo>
                  <a:lnTo>
                    <a:pt x="129" y="66"/>
                  </a:lnTo>
                  <a:lnTo>
                    <a:pt x="129" y="69"/>
                  </a:lnTo>
                  <a:lnTo>
                    <a:pt x="128" y="73"/>
                  </a:lnTo>
                  <a:lnTo>
                    <a:pt x="128" y="76"/>
                  </a:lnTo>
                  <a:lnTo>
                    <a:pt x="126" y="79"/>
                  </a:lnTo>
                  <a:lnTo>
                    <a:pt x="125" y="81"/>
                  </a:lnTo>
                  <a:lnTo>
                    <a:pt x="124" y="84"/>
                  </a:lnTo>
                  <a:lnTo>
                    <a:pt x="123" y="87"/>
                  </a:lnTo>
                  <a:lnTo>
                    <a:pt x="122" y="90"/>
                  </a:lnTo>
                  <a:lnTo>
                    <a:pt x="121" y="92"/>
                  </a:lnTo>
                  <a:lnTo>
                    <a:pt x="119" y="96"/>
                  </a:lnTo>
                  <a:lnTo>
                    <a:pt x="117" y="98"/>
                  </a:lnTo>
                  <a:lnTo>
                    <a:pt x="116" y="101"/>
                  </a:lnTo>
                  <a:lnTo>
                    <a:pt x="114" y="103"/>
                  </a:lnTo>
                  <a:lnTo>
                    <a:pt x="112" y="105"/>
                  </a:lnTo>
                  <a:lnTo>
                    <a:pt x="110" y="107"/>
                  </a:lnTo>
                  <a:lnTo>
                    <a:pt x="108" y="109"/>
                  </a:lnTo>
                  <a:lnTo>
                    <a:pt x="106" y="111"/>
                  </a:lnTo>
                  <a:lnTo>
                    <a:pt x="102" y="113"/>
                  </a:lnTo>
                  <a:lnTo>
                    <a:pt x="100" y="115"/>
                  </a:lnTo>
                  <a:lnTo>
                    <a:pt x="97" y="116"/>
                  </a:lnTo>
                  <a:lnTo>
                    <a:pt x="95" y="118"/>
                  </a:lnTo>
                  <a:lnTo>
                    <a:pt x="92" y="120"/>
                  </a:lnTo>
                  <a:lnTo>
                    <a:pt x="89" y="121"/>
                  </a:lnTo>
                  <a:lnTo>
                    <a:pt x="87" y="122"/>
                  </a:lnTo>
                  <a:lnTo>
                    <a:pt x="84" y="123"/>
                  </a:lnTo>
                  <a:lnTo>
                    <a:pt x="81" y="124"/>
                  </a:lnTo>
                  <a:lnTo>
                    <a:pt x="77" y="125"/>
                  </a:lnTo>
                  <a:lnTo>
                    <a:pt x="74" y="125"/>
                  </a:lnTo>
                  <a:lnTo>
                    <a:pt x="71" y="126"/>
                  </a:lnTo>
                  <a:lnTo>
                    <a:pt x="68" y="126"/>
                  </a:lnTo>
                  <a:lnTo>
                    <a:pt x="65" y="126"/>
                  </a:lnTo>
                  <a:close/>
                </a:path>
              </a:pathLst>
            </a:custGeom>
            <a:solidFill>
              <a:srgbClr val="02703F"/>
            </a:solidFill>
            <a:ln w="9525">
              <a:noFill/>
              <a:round/>
              <a:headEnd/>
              <a:tailEnd/>
            </a:ln>
          </p:spPr>
          <p:txBody>
            <a:bodyPr/>
            <a:lstStyle/>
            <a:p>
              <a:endParaRPr lang="en-US"/>
            </a:p>
          </p:txBody>
        </p:sp>
        <p:sp>
          <p:nvSpPr>
            <p:cNvPr id="274" name="Freeform 394"/>
            <p:cNvSpPr>
              <a:spLocks noEditPoints="1"/>
            </p:cNvSpPr>
            <p:nvPr/>
          </p:nvSpPr>
          <p:spPr bwMode="gray">
            <a:xfrm>
              <a:off x="2952383" y="4587017"/>
              <a:ext cx="95624" cy="92148"/>
            </a:xfrm>
            <a:custGeom>
              <a:avLst/>
              <a:gdLst>
                <a:gd name="T0" fmla="*/ 2147483647 w 64"/>
                <a:gd name="T1" fmla="*/ 2147483647 h 59"/>
                <a:gd name="T2" fmla="*/ 2147483647 w 64"/>
                <a:gd name="T3" fmla="*/ 2147483647 h 59"/>
                <a:gd name="T4" fmla="*/ 2147483647 w 64"/>
                <a:gd name="T5" fmla="*/ 2147483647 h 59"/>
                <a:gd name="T6" fmla="*/ 2147483647 w 64"/>
                <a:gd name="T7" fmla="*/ 2147483647 h 59"/>
                <a:gd name="T8" fmla="*/ 2147483647 w 64"/>
                <a:gd name="T9" fmla="*/ 2147483647 h 59"/>
                <a:gd name="T10" fmla="*/ 2147483647 w 64"/>
                <a:gd name="T11" fmla="*/ 2147483647 h 59"/>
                <a:gd name="T12" fmla="*/ 2147483647 w 64"/>
                <a:gd name="T13" fmla="*/ 2147483647 h 59"/>
                <a:gd name="T14" fmla="*/ 2147483647 w 64"/>
                <a:gd name="T15" fmla="*/ 2147483647 h 59"/>
                <a:gd name="T16" fmla="*/ 2147483647 w 64"/>
                <a:gd name="T17" fmla="*/ 2147483647 h 59"/>
                <a:gd name="T18" fmla="*/ 2147483647 w 64"/>
                <a:gd name="T19" fmla="*/ 2147483647 h 59"/>
                <a:gd name="T20" fmla="*/ 2147483647 w 64"/>
                <a:gd name="T21" fmla="*/ 2147483647 h 59"/>
                <a:gd name="T22" fmla="*/ 2147483647 w 64"/>
                <a:gd name="T23" fmla="*/ 2147483647 h 59"/>
                <a:gd name="T24" fmla="*/ 2147483647 w 64"/>
                <a:gd name="T25" fmla="*/ 2147483647 h 59"/>
                <a:gd name="T26" fmla="*/ 2147483647 w 64"/>
                <a:gd name="T27" fmla="*/ 2147483647 h 59"/>
                <a:gd name="T28" fmla="*/ 2147483647 w 64"/>
                <a:gd name="T29" fmla="*/ 0 h 59"/>
                <a:gd name="T30" fmla="*/ 2147483647 w 64"/>
                <a:gd name="T31" fmla="*/ 0 h 59"/>
                <a:gd name="T32" fmla="*/ 0 w 64"/>
                <a:gd name="T33" fmla="*/ 0 h 59"/>
                <a:gd name="T34" fmla="*/ 2147483647 w 64"/>
                <a:gd name="T35" fmla="*/ 2147483647 h 59"/>
                <a:gd name="T36" fmla="*/ 2147483647 w 64"/>
                <a:gd name="T37" fmla="*/ 2147483647 h 59"/>
                <a:gd name="T38" fmla="*/ 2147483647 w 64"/>
                <a:gd name="T39" fmla="*/ 2147483647 h 59"/>
                <a:gd name="T40" fmla="*/ 2147483647 w 64"/>
                <a:gd name="T41" fmla="*/ 2147483647 h 59"/>
                <a:gd name="T42" fmla="*/ 2147483647 w 64"/>
                <a:gd name="T43" fmla="*/ 2147483647 h 59"/>
                <a:gd name="T44" fmla="*/ 2147483647 w 64"/>
                <a:gd name="T45" fmla="*/ 2147483647 h 59"/>
                <a:gd name="T46" fmla="*/ 2147483647 w 64"/>
                <a:gd name="T47" fmla="*/ 2147483647 h 59"/>
                <a:gd name="T48" fmla="*/ 2147483647 w 64"/>
                <a:gd name="T49" fmla="*/ 2147483647 h 59"/>
                <a:gd name="T50" fmla="*/ 2147483647 w 64"/>
                <a:gd name="T51" fmla="*/ 2147483647 h 59"/>
                <a:gd name="T52" fmla="*/ 2147483647 w 64"/>
                <a:gd name="T53" fmla="*/ 2147483647 h 59"/>
                <a:gd name="T54" fmla="*/ 2147483647 w 64"/>
                <a:gd name="T55" fmla="*/ 2147483647 h 59"/>
                <a:gd name="T56" fmla="*/ 2147483647 w 64"/>
                <a:gd name="T57" fmla="*/ 2147483647 h 59"/>
                <a:gd name="T58" fmla="*/ 2147483647 w 64"/>
                <a:gd name="T59" fmla="*/ 2147483647 h 59"/>
                <a:gd name="T60" fmla="*/ 2147483647 w 64"/>
                <a:gd name="T61" fmla="*/ 2147483647 h 59"/>
                <a:gd name="T62" fmla="*/ 2147483647 w 64"/>
                <a:gd name="T63" fmla="*/ 2147483647 h 59"/>
                <a:gd name="T64" fmla="*/ 2147483647 w 64"/>
                <a:gd name="T65" fmla="*/ 2147483647 h 59"/>
                <a:gd name="T66" fmla="*/ 2147483647 w 64"/>
                <a:gd name="T67" fmla="*/ 2147483647 h 59"/>
                <a:gd name="T68" fmla="*/ 2147483647 w 64"/>
                <a:gd name="T69" fmla="*/ 2147483647 h 59"/>
                <a:gd name="T70" fmla="*/ 2147483647 w 64"/>
                <a:gd name="T71" fmla="*/ 2147483647 h 59"/>
                <a:gd name="T72" fmla="*/ 2147483647 w 64"/>
                <a:gd name="T73" fmla="*/ 2147483647 h 59"/>
                <a:gd name="T74" fmla="*/ 2147483647 w 64"/>
                <a:gd name="T75" fmla="*/ 2147483647 h 59"/>
                <a:gd name="T76" fmla="*/ 2147483647 w 64"/>
                <a:gd name="T77" fmla="*/ 2147483647 h 59"/>
                <a:gd name="T78" fmla="*/ 2147483647 w 64"/>
                <a:gd name="T79" fmla="*/ 2147483647 h 59"/>
                <a:gd name="T80" fmla="*/ 2147483647 w 64"/>
                <a:gd name="T81" fmla="*/ 2147483647 h 59"/>
                <a:gd name="T82" fmla="*/ 2147483647 w 64"/>
                <a:gd name="T83" fmla="*/ 2147483647 h 59"/>
                <a:gd name="T84" fmla="*/ 2147483647 w 64"/>
                <a:gd name="T85" fmla="*/ 2147483647 h 59"/>
                <a:gd name="T86" fmla="*/ 2147483647 w 64"/>
                <a:gd name="T87" fmla="*/ 2147483647 h 59"/>
                <a:gd name="T88" fmla="*/ 2147483647 w 64"/>
                <a:gd name="T89" fmla="*/ 2147483647 h 59"/>
                <a:gd name="T90" fmla="*/ 2147483647 w 64"/>
                <a:gd name="T91" fmla="*/ 2147483647 h 59"/>
                <a:gd name="T92" fmla="*/ 2147483647 w 64"/>
                <a:gd name="T93" fmla="*/ 2147483647 h 59"/>
                <a:gd name="T94" fmla="*/ 2147483647 w 64"/>
                <a:gd name="T95" fmla="*/ 2147483647 h 59"/>
                <a:gd name="T96" fmla="*/ 2147483647 w 64"/>
                <a:gd name="T97" fmla="*/ 214748364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59"/>
                <a:gd name="T149" fmla="*/ 64 w 64"/>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59">
                  <a:moveTo>
                    <a:pt x="0" y="0"/>
                  </a:moveTo>
                  <a:lnTo>
                    <a:pt x="0" y="47"/>
                  </a:lnTo>
                  <a:lnTo>
                    <a:pt x="1" y="45"/>
                  </a:lnTo>
                  <a:lnTo>
                    <a:pt x="1" y="44"/>
                  </a:lnTo>
                  <a:lnTo>
                    <a:pt x="2" y="42"/>
                  </a:lnTo>
                  <a:lnTo>
                    <a:pt x="2" y="40"/>
                  </a:lnTo>
                  <a:lnTo>
                    <a:pt x="3" y="39"/>
                  </a:lnTo>
                  <a:lnTo>
                    <a:pt x="4" y="36"/>
                  </a:lnTo>
                  <a:lnTo>
                    <a:pt x="5" y="35"/>
                  </a:lnTo>
                  <a:lnTo>
                    <a:pt x="6" y="33"/>
                  </a:lnTo>
                  <a:lnTo>
                    <a:pt x="7" y="31"/>
                  </a:lnTo>
                  <a:lnTo>
                    <a:pt x="9" y="30"/>
                  </a:lnTo>
                  <a:lnTo>
                    <a:pt x="10" y="29"/>
                  </a:lnTo>
                  <a:lnTo>
                    <a:pt x="11" y="27"/>
                  </a:lnTo>
                  <a:lnTo>
                    <a:pt x="13" y="26"/>
                  </a:lnTo>
                  <a:lnTo>
                    <a:pt x="14" y="25"/>
                  </a:lnTo>
                  <a:lnTo>
                    <a:pt x="16" y="23"/>
                  </a:lnTo>
                  <a:lnTo>
                    <a:pt x="18" y="22"/>
                  </a:lnTo>
                  <a:lnTo>
                    <a:pt x="21" y="21"/>
                  </a:lnTo>
                  <a:lnTo>
                    <a:pt x="23" y="20"/>
                  </a:lnTo>
                  <a:lnTo>
                    <a:pt x="25" y="19"/>
                  </a:lnTo>
                  <a:lnTo>
                    <a:pt x="27" y="18"/>
                  </a:lnTo>
                  <a:lnTo>
                    <a:pt x="29" y="18"/>
                  </a:lnTo>
                  <a:lnTo>
                    <a:pt x="31" y="17"/>
                  </a:lnTo>
                  <a:lnTo>
                    <a:pt x="34" y="16"/>
                  </a:lnTo>
                  <a:lnTo>
                    <a:pt x="36" y="16"/>
                  </a:lnTo>
                  <a:lnTo>
                    <a:pt x="39" y="15"/>
                  </a:lnTo>
                  <a:lnTo>
                    <a:pt x="41" y="15"/>
                  </a:lnTo>
                  <a:lnTo>
                    <a:pt x="45" y="15"/>
                  </a:lnTo>
                  <a:lnTo>
                    <a:pt x="48" y="15"/>
                  </a:lnTo>
                  <a:lnTo>
                    <a:pt x="51" y="15"/>
                  </a:lnTo>
                  <a:lnTo>
                    <a:pt x="54" y="15"/>
                  </a:lnTo>
                  <a:lnTo>
                    <a:pt x="57" y="15"/>
                  </a:lnTo>
                  <a:lnTo>
                    <a:pt x="60" y="15"/>
                  </a:lnTo>
                  <a:lnTo>
                    <a:pt x="59" y="14"/>
                  </a:lnTo>
                  <a:lnTo>
                    <a:pt x="59" y="12"/>
                  </a:lnTo>
                  <a:lnTo>
                    <a:pt x="58" y="11"/>
                  </a:lnTo>
                  <a:lnTo>
                    <a:pt x="57" y="10"/>
                  </a:lnTo>
                  <a:lnTo>
                    <a:pt x="56" y="10"/>
                  </a:lnTo>
                  <a:lnTo>
                    <a:pt x="56" y="9"/>
                  </a:lnTo>
                  <a:lnTo>
                    <a:pt x="55" y="8"/>
                  </a:lnTo>
                  <a:lnTo>
                    <a:pt x="54" y="7"/>
                  </a:lnTo>
                  <a:lnTo>
                    <a:pt x="53" y="7"/>
                  </a:lnTo>
                  <a:lnTo>
                    <a:pt x="53" y="6"/>
                  </a:lnTo>
                  <a:lnTo>
                    <a:pt x="52" y="6"/>
                  </a:lnTo>
                  <a:lnTo>
                    <a:pt x="51" y="5"/>
                  </a:lnTo>
                  <a:lnTo>
                    <a:pt x="50" y="5"/>
                  </a:lnTo>
                  <a:lnTo>
                    <a:pt x="49" y="4"/>
                  </a:lnTo>
                  <a:lnTo>
                    <a:pt x="48" y="4"/>
                  </a:lnTo>
                  <a:lnTo>
                    <a:pt x="47" y="3"/>
                  </a:lnTo>
                  <a:lnTo>
                    <a:pt x="46" y="3"/>
                  </a:lnTo>
                  <a:lnTo>
                    <a:pt x="45"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7"/>
                  </a:lnTo>
                  <a:lnTo>
                    <a:pt x="29" y="28"/>
                  </a:lnTo>
                  <a:lnTo>
                    <a:pt x="28" y="29"/>
                  </a:lnTo>
                  <a:lnTo>
                    <a:pt x="27" y="30"/>
                  </a:lnTo>
                  <a:lnTo>
                    <a:pt x="26" y="31"/>
                  </a:lnTo>
                  <a:lnTo>
                    <a:pt x="26" y="32"/>
                  </a:lnTo>
                  <a:lnTo>
                    <a:pt x="25" y="33"/>
                  </a:lnTo>
                  <a:lnTo>
                    <a:pt x="24" y="34"/>
                  </a:lnTo>
                  <a:lnTo>
                    <a:pt x="24" y="35"/>
                  </a:lnTo>
                  <a:lnTo>
                    <a:pt x="23" y="36"/>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29" y="57"/>
                  </a:lnTo>
                  <a:lnTo>
                    <a:pt x="30" y="57"/>
                  </a:lnTo>
                  <a:lnTo>
                    <a:pt x="31" y="57"/>
                  </a:lnTo>
                  <a:lnTo>
                    <a:pt x="32" y="58"/>
                  </a:lnTo>
                  <a:lnTo>
                    <a:pt x="33" y="58"/>
                  </a:lnTo>
                  <a:lnTo>
                    <a:pt x="34" y="58"/>
                  </a:lnTo>
                  <a:lnTo>
                    <a:pt x="35" y="59"/>
                  </a:lnTo>
                  <a:lnTo>
                    <a:pt x="36" y="59"/>
                  </a:lnTo>
                  <a:lnTo>
                    <a:pt x="37" y="59"/>
                  </a:lnTo>
                  <a:lnTo>
                    <a:pt x="38" y="59"/>
                  </a:lnTo>
                  <a:lnTo>
                    <a:pt x="39" y="59"/>
                  </a:lnTo>
                  <a:lnTo>
                    <a:pt x="40" y="59"/>
                  </a:lnTo>
                  <a:lnTo>
                    <a:pt x="41" y="59"/>
                  </a:lnTo>
                  <a:lnTo>
                    <a:pt x="42" y="59"/>
                  </a:lnTo>
                  <a:lnTo>
                    <a:pt x="43" y="59"/>
                  </a:lnTo>
                  <a:lnTo>
                    <a:pt x="45" y="58"/>
                  </a:lnTo>
                  <a:lnTo>
                    <a:pt x="46" y="58"/>
                  </a:lnTo>
                  <a:lnTo>
                    <a:pt x="47" y="58"/>
                  </a:lnTo>
                  <a:lnTo>
                    <a:pt x="48" y="58"/>
                  </a:lnTo>
                  <a:lnTo>
                    <a:pt x="49" y="57"/>
                  </a:lnTo>
                  <a:lnTo>
                    <a:pt x="50" y="57"/>
                  </a:lnTo>
                  <a:lnTo>
                    <a:pt x="51" y="56"/>
                  </a:lnTo>
                  <a:lnTo>
                    <a:pt x="52" y="56"/>
                  </a:lnTo>
                  <a:lnTo>
                    <a:pt x="53" y="55"/>
                  </a:lnTo>
                  <a:lnTo>
                    <a:pt x="54" y="54"/>
                  </a:lnTo>
                  <a:lnTo>
                    <a:pt x="55" y="54"/>
                  </a:lnTo>
                  <a:lnTo>
                    <a:pt x="56" y="53"/>
                  </a:lnTo>
                  <a:lnTo>
                    <a:pt x="57" y="52"/>
                  </a:lnTo>
                  <a:lnTo>
                    <a:pt x="58" y="51"/>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6"/>
                  </a:lnTo>
                  <a:lnTo>
                    <a:pt x="64" y="35"/>
                  </a:lnTo>
                  <a:lnTo>
                    <a:pt x="64" y="34"/>
                  </a:lnTo>
                  <a:lnTo>
                    <a:pt x="64" y="33"/>
                  </a:lnTo>
                  <a:lnTo>
                    <a:pt x="64" y="32"/>
                  </a:lnTo>
                  <a:lnTo>
                    <a:pt x="64" y="31"/>
                  </a:lnTo>
                  <a:lnTo>
                    <a:pt x="64" y="30"/>
                  </a:lnTo>
                  <a:lnTo>
                    <a:pt x="64" y="29"/>
                  </a:lnTo>
                  <a:lnTo>
                    <a:pt x="64" y="28"/>
                  </a:lnTo>
                  <a:lnTo>
                    <a:pt x="64" y="27"/>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275" name="Freeform 395"/>
            <p:cNvSpPr>
              <a:spLocks/>
            </p:cNvSpPr>
            <p:nvPr/>
          </p:nvSpPr>
          <p:spPr bwMode="gray">
            <a:xfrm>
              <a:off x="2900089" y="4533914"/>
              <a:ext cx="192742" cy="196790"/>
            </a:xfrm>
            <a:custGeom>
              <a:avLst/>
              <a:gdLst>
                <a:gd name="T0" fmla="*/ 2147483647 w 129"/>
                <a:gd name="T1" fmla="*/ 2147483647 h 126"/>
                <a:gd name="T2" fmla="*/ 2147483647 w 129"/>
                <a:gd name="T3" fmla="*/ 2147483647 h 126"/>
                <a:gd name="T4" fmla="*/ 2147483647 w 129"/>
                <a:gd name="T5" fmla="*/ 2147483647 h 126"/>
                <a:gd name="T6" fmla="*/ 2147483647 w 129"/>
                <a:gd name="T7" fmla="*/ 2147483647 h 126"/>
                <a:gd name="T8" fmla="*/ 2147483647 w 129"/>
                <a:gd name="T9" fmla="*/ 2147483647 h 126"/>
                <a:gd name="T10" fmla="*/ 2147483647 w 129"/>
                <a:gd name="T11" fmla="*/ 2147483647 h 126"/>
                <a:gd name="T12" fmla="*/ 2147483647 w 129"/>
                <a:gd name="T13" fmla="*/ 2147483647 h 126"/>
                <a:gd name="T14" fmla="*/ 2147483647 w 129"/>
                <a:gd name="T15" fmla="*/ 2147483647 h 126"/>
                <a:gd name="T16" fmla="*/ 2147483647 w 129"/>
                <a:gd name="T17" fmla="*/ 2147483647 h 126"/>
                <a:gd name="T18" fmla="*/ 2147483647 w 129"/>
                <a:gd name="T19" fmla="*/ 2147483647 h 126"/>
                <a:gd name="T20" fmla="*/ 0 w 129"/>
                <a:gd name="T21" fmla="*/ 2147483647 h 126"/>
                <a:gd name="T22" fmla="*/ 2147483647 w 129"/>
                <a:gd name="T23" fmla="*/ 2147483647 h 126"/>
                <a:gd name="T24" fmla="*/ 2147483647 w 129"/>
                <a:gd name="T25" fmla="*/ 2147483647 h 126"/>
                <a:gd name="T26" fmla="*/ 2147483647 w 129"/>
                <a:gd name="T27" fmla="*/ 2147483647 h 126"/>
                <a:gd name="T28" fmla="*/ 2147483647 w 129"/>
                <a:gd name="T29" fmla="*/ 2147483647 h 126"/>
                <a:gd name="T30" fmla="*/ 2147483647 w 129"/>
                <a:gd name="T31" fmla="*/ 2147483647 h 126"/>
                <a:gd name="T32" fmla="*/ 2147483647 w 129"/>
                <a:gd name="T33" fmla="*/ 2147483647 h 126"/>
                <a:gd name="T34" fmla="*/ 2147483647 w 129"/>
                <a:gd name="T35" fmla="*/ 2147483647 h 126"/>
                <a:gd name="T36" fmla="*/ 2147483647 w 129"/>
                <a:gd name="T37" fmla="*/ 2147483647 h 126"/>
                <a:gd name="T38" fmla="*/ 2147483647 w 129"/>
                <a:gd name="T39" fmla="*/ 2147483647 h 126"/>
                <a:gd name="T40" fmla="*/ 2147483647 w 129"/>
                <a:gd name="T41" fmla="*/ 0 h 126"/>
                <a:gd name="T42" fmla="*/ 2147483647 w 129"/>
                <a:gd name="T43" fmla="*/ 0 h 126"/>
                <a:gd name="T44" fmla="*/ 2147483647 w 129"/>
                <a:gd name="T45" fmla="*/ 2147483647 h 126"/>
                <a:gd name="T46" fmla="*/ 2147483647 w 129"/>
                <a:gd name="T47" fmla="*/ 2147483647 h 126"/>
                <a:gd name="T48" fmla="*/ 2147483647 w 129"/>
                <a:gd name="T49" fmla="*/ 2147483647 h 126"/>
                <a:gd name="T50" fmla="*/ 2147483647 w 129"/>
                <a:gd name="T51" fmla="*/ 2147483647 h 126"/>
                <a:gd name="T52" fmla="*/ 2147483647 w 129"/>
                <a:gd name="T53" fmla="*/ 2147483647 h 126"/>
                <a:gd name="T54" fmla="*/ 2147483647 w 129"/>
                <a:gd name="T55" fmla="*/ 2147483647 h 126"/>
                <a:gd name="T56" fmla="*/ 2147483647 w 129"/>
                <a:gd name="T57" fmla="*/ 2147483647 h 126"/>
                <a:gd name="T58" fmla="*/ 2147483647 w 129"/>
                <a:gd name="T59" fmla="*/ 2147483647 h 126"/>
                <a:gd name="T60" fmla="*/ 2147483647 w 129"/>
                <a:gd name="T61" fmla="*/ 2147483647 h 126"/>
                <a:gd name="T62" fmla="*/ 2147483647 w 129"/>
                <a:gd name="T63" fmla="*/ 2147483647 h 126"/>
                <a:gd name="T64" fmla="*/ 2147483647 w 129"/>
                <a:gd name="T65" fmla="*/ 2147483647 h 126"/>
                <a:gd name="T66" fmla="*/ 2147483647 w 129"/>
                <a:gd name="T67" fmla="*/ 2147483647 h 126"/>
                <a:gd name="T68" fmla="*/ 2147483647 w 129"/>
                <a:gd name="T69" fmla="*/ 2147483647 h 126"/>
                <a:gd name="T70" fmla="*/ 2147483647 w 129"/>
                <a:gd name="T71" fmla="*/ 2147483647 h 126"/>
                <a:gd name="T72" fmla="*/ 2147483647 w 129"/>
                <a:gd name="T73" fmla="*/ 2147483647 h 126"/>
                <a:gd name="T74" fmla="*/ 2147483647 w 129"/>
                <a:gd name="T75" fmla="*/ 2147483647 h 126"/>
                <a:gd name="T76" fmla="*/ 2147483647 w 129"/>
                <a:gd name="T77" fmla="*/ 2147483647 h 126"/>
                <a:gd name="T78" fmla="*/ 2147483647 w 129"/>
                <a:gd name="T79" fmla="*/ 2147483647 h 126"/>
                <a:gd name="T80" fmla="*/ 2147483647 w 129"/>
                <a:gd name="T81" fmla="*/ 2147483647 h 126"/>
                <a:gd name="T82" fmla="*/ 2147483647 w 129"/>
                <a:gd name="T83" fmla="*/ 2147483647 h 126"/>
                <a:gd name="T84" fmla="*/ 2147483647 w 129"/>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9"/>
                <a:gd name="T130" fmla="*/ 0 h 126"/>
                <a:gd name="T131" fmla="*/ 129 w 129"/>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9" h="126">
                  <a:moveTo>
                    <a:pt x="65" y="126"/>
                  </a:moveTo>
                  <a:lnTo>
                    <a:pt x="61" y="126"/>
                  </a:lnTo>
                  <a:lnTo>
                    <a:pt x="58" y="126"/>
                  </a:lnTo>
                  <a:lnTo>
                    <a:pt x="55" y="125"/>
                  </a:lnTo>
                  <a:lnTo>
                    <a:pt x="51" y="125"/>
                  </a:lnTo>
                  <a:lnTo>
                    <a:pt x="48" y="124"/>
                  </a:lnTo>
                  <a:lnTo>
                    <a:pt x="45" y="123"/>
                  </a:lnTo>
                  <a:lnTo>
                    <a:pt x="42" y="122"/>
                  </a:lnTo>
                  <a:lnTo>
                    <a:pt x="40" y="121"/>
                  </a:lnTo>
                  <a:lnTo>
                    <a:pt x="37" y="120"/>
                  </a:lnTo>
                  <a:lnTo>
                    <a:pt x="34" y="118"/>
                  </a:lnTo>
                  <a:lnTo>
                    <a:pt x="32" y="116"/>
                  </a:lnTo>
                  <a:lnTo>
                    <a:pt x="28" y="115"/>
                  </a:lnTo>
                  <a:lnTo>
                    <a:pt x="26" y="113"/>
                  </a:lnTo>
                  <a:lnTo>
                    <a:pt x="23" y="111"/>
                  </a:lnTo>
                  <a:lnTo>
                    <a:pt x="21" y="109"/>
                  </a:lnTo>
                  <a:lnTo>
                    <a:pt x="19" y="107"/>
                  </a:lnTo>
                  <a:lnTo>
                    <a:pt x="17" y="105"/>
                  </a:lnTo>
                  <a:lnTo>
                    <a:pt x="15" y="103"/>
                  </a:lnTo>
                  <a:lnTo>
                    <a:pt x="13" y="101"/>
                  </a:lnTo>
                  <a:lnTo>
                    <a:pt x="12" y="98"/>
                  </a:lnTo>
                  <a:lnTo>
                    <a:pt x="10" y="96"/>
                  </a:lnTo>
                  <a:lnTo>
                    <a:pt x="8" y="92"/>
                  </a:lnTo>
                  <a:lnTo>
                    <a:pt x="7" y="90"/>
                  </a:lnTo>
                  <a:lnTo>
                    <a:pt x="6" y="87"/>
                  </a:lnTo>
                  <a:lnTo>
                    <a:pt x="4" y="84"/>
                  </a:lnTo>
                  <a:lnTo>
                    <a:pt x="3" y="81"/>
                  </a:lnTo>
                  <a:lnTo>
                    <a:pt x="2" y="79"/>
                  </a:lnTo>
                  <a:lnTo>
                    <a:pt x="1" y="76"/>
                  </a:lnTo>
                  <a:lnTo>
                    <a:pt x="1" y="73"/>
                  </a:lnTo>
                  <a:lnTo>
                    <a:pt x="0" y="69"/>
                  </a:lnTo>
                  <a:lnTo>
                    <a:pt x="0" y="66"/>
                  </a:lnTo>
                  <a:lnTo>
                    <a:pt x="0" y="62"/>
                  </a:lnTo>
                  <a:lnTo>
                    <a:pt x="0" y="59"/>
                  </a:lnTo>
                  <a:lnTo>
                    <a:pt x="0" y="56"/>
                  </a:lnTo>
                  <a:lnTo>
                    <a:pt x="1" y="53"/>
                  </a:lnTo>
                  <a:lnTo>
                    <a:pt x="1" y="50"/>
                  </a:lnTo>
                  <a:lnTo>
                    <a:pt x="2" y="46"/>
                  </a:lnTo>
                  <a:lnTo>
                    <a:pt x="3" y="44"/>
                  </a:lnTo>
                  <a:lnTo>
                    <a:pt x="4" y="41"/>
                  </a:lnTo>
                  <a:lnTo>
                    <a:pt x="6" y="38"/>
                  </a:lnTo>
                  <a:lnTo>
                    <a:pt x="7" y="35"/>
                  </a:lnTo>
                  <a:lnTo>
                    <a:pt x="8" y="33"/>
                  </a:lnTo>
                  <a:lnTo>
                    <a:pt x="10" y="30"/>
                  </a:lnTo>
                  <a:lnTo>
                    <a:pt x="12" y="28"/>
                  </a:lnTo>
                  <a:lnTo>
                    <a:pt x="13" y="25"/>
                  </a:lnTo>
                  <a:lnTo>
                    <a:pt x="15" y="22"/>
                  </a:lnTo>
                  <a:lnTo>
                    <a:pt x="17" y="20"/>
                  </a:lnTo>
                  <a:lnTo>
                    <a:pt x="19" y="18"/>
                  </a:lnTo>
                  <a:lnTo>
                    <a:pt x="21" y="16"/>
                  </a:lnTo>
                  <a:lnTo>
                    <a:pt x="23" y="14"/>
                  </a:lnTo>
                  <a:lnTo>
                    <a:pt x="26" y="12"/>
                  </a:lnTo>
                  <a:lnTo>
                    <a:pt x="28" y="10"/>
                  </a:lnTo>
                  <a:lnTo>
                    <a:pt x="32" y="9"/>
                  </a:lnTo>
                  <a:lnTo>
                    <a:pt x="34" y="7"/>
                  </a:lnTo>
                  <a:lnTo>
                    <a:pt x="37" y="6"/>
                  </a:lnTo>
                  <a:lnTo>
                    <a:pt x="40" y="5"/>
                  </a:lnTo>
                  <a:lnTo>
                    <a:pt x="42" y="4"/>
                  </a:lnTo>
                  <a:lnTo>
                    <a:pt x="45" y="3"/>
                  </a:lnTo>
                  <a:lnTo>
                    <a:pt x="48" y="2"/>
                  </a:lnTo>
                  <a:lnTo>
                    <a:pt x="51" y="1"/>
                  </a:lnTo>
                  <a:lnTo>
                    <a:pt x="55" y="1"/>
                  </a:lnTo>
                  <a:lnTo>
                    <a:pt x="58" y="0"/>
                  </a:lnTo>
                  <a:lnTo>
                    <a:pt x="61" y="0"/>
                  </a:lnTo>
                  <a:lnTo>
                    <a:pt x="65" y="0"/>
                  </a:lnTo>
                  <a:lnTo>
                    <a:pt x="68" y="0"/>
                  </a:lnTo>
                  <a:lnTo>
                    <a:pt x="71" y="0"/>
                  </a:lnTo>
                  <a:lnTo>
                    <a:pt x="74" y="1"/>
                  </a:lnTo>
                  <a:lnTo>
                    <a:pt x="77" y="1"/>
                  </a:lnTo>
                  <a:lnTo>
                    <a:pt x="81" y="2"/>
                  </a:lnTo>
                  <a:lnTo>
                    <a:pt x="84" y="3"/>
                  </a:lnTo>
                  <a:lnTo>
                    <a:pt x="87" y="4"/>
                  </a:lnTo>
                  <a:lnTo>
                    <a:pt x="89" y="5"/>
                  </a:lnTo>
                  <a:lnTo>
                    <a:pt x="92" y="6"/>
                  </a:lnTo>
                  <a:lnTo>
                    <a:pt x="95" y="7"/>
                  </a:lnTo>
                  <a:lnTo>
                    <a:pt x="97" y="9"/>
                  </a:lnTo>
                  <a:lnTo>
                    <a:pt x="100" y="10"/>
                  </a:lnTo>
                  <a:lnTo>
                    <a:pt x="102" y="12"/>
                  </a:lnTo>
                  <a:lnTo>
                    <a:pt x="106" y="14"/>
                  </a:lnTo>
                  <a:lnTo>
                    <a:pt x="108" y="16"/>
                  </a:lnTo>
                  <a:lnTo>
                    <a:pt x="110" y="18"/>
                  </a:lnTo>
                  <a:lnTo>
                    <a:pt x="112" y="20"/>
                  </a:lnTo>
                  <a:lnTo>
                    <a:pt x="114" y="22"/>
                  </a:lnTo>
                  <a:lnTo>
                    <a:pt x="116" y="25"/>
                  </a:lnTo>
                  <a:lnTo>
                    <a:pt x="117" y="28"/>
                  </a:lnTo>
                  <a:lnTo>
                    <a:pt x="119" y="30"/>
                  </a:lnTo>
                  <a:lnTo>
                    <a:pt x="121" y="33"/>
                  </a:lnTo>
                  <a:lnTo>
                    <a:pt x="122" y="35"/>
                  </a:lnTo>
                  <a:lnTo>
                    <a:pt x="123" y="38"/>
                  </a:lnTo>
                  <a:lnTo>
                    <a:pt x="124" y="41"/>
                  </a:lnTo>
                  <a:lnTo>
                    <a:pt x="125" y="44"/>
                  </a:lnTo>
                  <a:lnTo>
                    <a:pt x="126" y="46"/>
                  </a:lnTo>
                  <a:lnTo>
                    <a:pt x="128" y="50"/>
                  </a:lnTo>
                  <a:lnTo>
                    <a:pt x="128" y="53"/>
                  </a:lnTo>
                  <a:lnTo>
                    <a:pt x="129" y="56"/>
                  </a:lnTo>
                  <a:lnTo>
                    <a:pt x="129" y="59"/>
                  </a:lnTo>
                  <a:lnTo>
                    <a:pt x="129" y="62"/>
                  </a:lnTo>
                  <a:lnTo>
                    <a:pt x="129" y="66"/>
                  </a:lnTo>
                  <a:lnTo>
                    <a:pt x="129" y="69"/>
                  </a:lnTo>
                  <a:lnTo>
                    <a:pt x="128" y="73"/>
                  </a:lnTo>
                  <a:lnTo>
                    <a:pt x="128" y="76"/>
                  </a:lnTo>
                  <a:lnTo>
                    <a:pt x="126" y="79"/>
                  </a:lnTo>
                  <a:lnTo>
                    <a:pt x="125" y="81"/>
                  </a:lnTo>
                  <a:lnTo>
                    <a:pt x="124" y="84"/>
                  </a:lnTo>
                  <a:lnTo>
                    <a:pt x="123" y="87"/>
                  </a:lnTo>
                  <a:lnTo>
                    <a:pt x="122" y="90"/>
                  </a:lnTo>
                  <a:lnTo>
                    <a:pt x="121" y="92"/>
                  </a:lnTo>
                  <a:lnTo>
                    <a:pt x="119" y="96"/>
                  </a:lnTo>
                  <a:lnTo>
                    <a:pt x="117" y="98"/>
                  </a:lnTo>
                  <a:lnTo>
                    <a:pt x="116" y="101"/>
                  </a:lnTo>
                  <a:lnTo>
                    <a:pt x="114" y="103"/>
                  </a:lnTo>
                  <a:lnTo>
                    <a:pt x="112" y="105"/>
                  </a:lnTo>
                  <a:lnTo>
                    <a:pt x="110" y="107"/>
                  </a:lnTo>
                  <a:lnTo>
                    <a:pt x="108" y="109"/>
                  </a:lnTo>
                  <a:lnTo>
                    <a:pt x="106" y="111"/>
                  </a:lnTo>
                  <a:lnTo>
                    <a:pt x="102" y="113"/>
                  </a:lnTo>
                  <a:lnTo>
                    <a:pt x="100" y="115"/>
                  </a:lnTo>
                  <a:lnTo>
                    <a:pt x="97" y="116"/>
                  </a:lnTo>
                  <a:lnTo>
                    <a:pt x="95" y="118"/>
                  </a:lnTo>
                  <a:lnTo>
                    <a:pt x="92" y="120"/>
                  </a:lnTo>
                  <a:lnTo>
                    <a:pt x="89" y="121"/>
                  </a:lnTo>
                  <a:lnTo>
                    <a:pt x="87" y="122"/>
                  </a:lnTo>
                  <a:lnTo>
                    <a:pt x="84" y="123"/>
                  </a:lnTo>
                  <a:lnTo>
                    <a:pt x="81" y="124"/>
                  </a:lnTo>
                  <a:lnTo>
                    <a:pt x="77" y="125"/>
                  </a:lnTo>
                  <a:lnTo>
                    <a:pt x="74" y="125"/>
                  </a:lnTo>
                  <a:lnTo>
                    <a:pt x="71" y="126"/>
                  </a:lnTo>
                  <a:lnTo>
                    <a:pt x="68" y="126"/>
                  </a:lnTo>
                  <a:lnTo>
                    <a:pt x="65" y="126"/>
                  </a:lnTo>
                  <a:close/>
                </a:path>
              </a:pathLst>
            </a:custGeom>
            <a:solidFill>
              <a:srgbClr val="02703F"/>
            </a:solidFill>
            <a:ln w="9525">
              <a:noFill/>
              <a:round/>
              <a:headEnd/>
              <a:tailEnd/>
            </a:ln>
          </p:spPr>
          <p:txBody>
            <a:bodyPr/>
            <a:lstStyle/>
            <a:p>
              <a:endParaRPr lang="en-US"/>
            </a:p>
          </p:txBody>
        </p:sp>
        <p:sp>
          <p:nvSpPr>
            <p:cNvPr id="276" name="Freeform 396"/>
            <p:cNvSpPr>
              <a:spLocks noEditPoints="1"/>
            </p:cNvSpPr>
            <p:nvPr/>
          </p:nvSpPr>
          <p:spPr bwMode="gray">
            <a:xfrm>
              <a:off x="2952383" y="4587017"/>
              <a:ext cx="95624" cy="92148"/>
            </a:xfrm>
            <a:custGeom>
              <a:avLst/>
              <a:gdLst>
                <a:gd name="T0" fmla="*/ 2147483647 w 64"/>
                <a:gd name="T1" fmla="*/ 2147483647 h 59"/>
                <a:gd name="T2" fmla="*/ 2147483647 w 64"/>
                <a:gd name="T3" fmla="*/ 2147483647 h 59"/>
                <a:gd name="T4" fmla="*/ 2147483647 w 64"/>
                <a:gd name="T5" fmla="*/ 2147483647 h 59"/>
                <a:gd name="T6" fmla="*/ 2147483647 w 64"/>
                <a:gd name="T7" fmla="*/ 2147483647 h 59"/>
                <a:gd name="T8" fmla="*/ 2147483647 w 64"/>
                <a:gd name="T9" fmla="*/ 2147483647 h 59"/>
                <a:gd name="T10" fmla="*/ 2147483647 w 64"/>
                <a:gd name="T11" fmla="*/ 2147483647 h 59"/>
                <a:gd name="T12" fmla="*/ 2147483647 w 64"/>
                <a:gd name="T13" fmla="*/ 2147483647 h 59"/>
                <a:gd name="T14" fmla="*/ 2147483647 w 64"/>
                <a:gd name="T15" fmla="*/ 2147483647 h 59"/>
                <a:gd name="T16" fmla="*/ 2147483647 w 64"/>
                <a:gd name="T17" fmla="*/ 2147483647 h 59"/>
                <a:gd name="T18" fmla="*/ 2147483647 w 64"/>
                <a:gd name="T19" fmla="*/ 2147483647 h 59"/>
                <a:gd name="T20" fmla="*/ 2147483647 w 64"/>
                <a:gd name="T21" fmla="*/ 2147483647 h 59"/>
                <a:gd name="T22" fmla="*/ 2147483647 w 64"/>
                <a:gd name="T23" fmla="*/ 2147483647 h 59"/>
                <a:gd name="T24" fmla="*/ 2147483647 w 64"/>
                <a:gd name="T25" fmla="*/ 2147483647 h 59"/>
                <a:gd name="T26" fmla="*/ 2147483647 w 64"/>
                <a:gd name="T27" fmla="*/ 2147483647 h 59"/>
                <a:gd name="T28" fmla="*/ 2147483647 w 64"/>
                <a:gd name="T29" fmla="*/ 0 h 59"/>
                <a:gd name="T30" fmla="*/ 2147483647 w 64"/>
                <a:gd name="T31" fmla="*/ 0 h 59"/>
                <a:gd name="T32" fmla="*/ 0 w 64"/>
                <a:gd name="T33" fmla="*/ 0 h 59"/>
                <a:gd name="T34" fmla="*/ 2147483647 w 64"/>
                <a:gd name="T35" fmla="*/ 2147483647 h 59"/>
                <a:gd name="T36" fmla="*/ 2147483647 w 64"/>
                <a:gd name="T37" fmla="*/ 2147483647 h 59"/>
                <a:gd name="T38" fmla="*/ 2147483647 w 64"/>
                <a:gd name="T39" fmla="*/ 2147483647 h 59"/>
                <a:gd name="T40" fmla="*/ 2147483647 w 64"/>
                <a:gd name="T41" fmla="*/ 2147483647 h 59"/>
                <a:gd name="T42" fmla="*/ 2147483647 w 64"/>
                <a:gd name="T43" fmla="*/ 2147483647 h 59"/>
                <a:gd name="T44" fmla="*/ 2147483647 w 64"/>
                <a:gd name="T45" fmla="*/ 2147483647 h 59"/>
                <a:gd name="T46" fmla="*/ 2147483647 w 64"/>
                <a:gd name="T47" fmla="*/ 2147483647 h 59"/>
                <a:gd name="T48" fmla="*/ 2147483647 w 64"/>
                <a:gd name="T49" fmla="*/ 2147483647 h 59"/>
                <a:gd name="T50" fmla="*/ 2147483647 w 64"/>
                <a:gd name="T51" fmla="*/ 2147483647 h 59"/>
                <a:gd name="T52" fmla="*/ 2147483647 w 64"/>
                <a:gd name="T53" fmla="*/ 2147483647 h 59"/>
                <a:gd name="T54" fmla="*/ 2147483647 w 64"/>
                <a:gd name="T55" fmla="*/ 2147483647 h 59"/>
                <a:gd name="T56" fmla="*/ 2147483647 w 64"/>
                <a:gd name="T57" fmla="*/ 2147483647 h 59"/>
                <a:gd name="T58" fmla="*/ 2147483647 w 64"/>
                <a:gd name="T59" fmla="*/ 2147483647 h 59"/>
                <a:gd name="T60" fmla="*/ 2147483647 w 64"/>
                <a:gd name="T61" fmla="*/ 2147483647 h 59"/>
                <a:gd name="T62" fmla="*/ 2147483647 w 64"/>
                <a:gd name="T63" fmla="*/ 2147483647 h 59"/>
                <a:gd name="T64" fmla="*/ 2147483647 w 64"/>
                <a:gd name="T65" fmla="*/ 2147483647 h 59"/>
                <a:gd name="T66" fmla="*/ 2147483647 w 64"/>
                <a:gd name="T67" fmla="*/ 2147483647 h 59"/>
                <a:gd name="T68" fmla="*/ 2147483647 w 64"/>
                <a:gd name="T69" fmla="*/ 2147483647 h 59"/>
                <a:gd name="T70" fmla="*/ 2147483647 w 64"/>
                <a:gd name="T71" fmla="*/ 2147483647 h 59"/>
                <a:gd name="T72" fmla="*/ 2147483647 w 64"/>
                <a:gd name="T73" fmla="*/ 2147483647 h 59"/>
                <a:gd name="T74" fmla="*/ 2147483647 w 64"/>
                <a:gd name="T75" fmla="*/ 2147483647 h 59"/>
                <a:gd name="T76" fmla="*/ 2147483647 w 64"/>
                <a:gd name="T77" fmla="*/ 2147483647 h 59"/>
                <a:gd name="T78" fmla="*/ 2147483647 w 64"/>
                <a:gd name="T79" fmla="*/ 2147483647 h 59"/>
                <a:gd name="T80" fmla="*/ 2147483647 w 64"/>
                <a:gd name="T81" fmla="*/ 2147483647 h 59"/>
                <a:gd name="T82" fmla="*/ 2147483647 w 64"/>
                <a:gd name="T83" fmla="*/ 2147483647 h 59"/>
                <a:gd name="T84" fmla="*/ 2147483647 w 64"/>
                <a:gd name="T85" fmla="*/ 2147483647 h 59"/>
                <a:gd name="T86" fmla="*/ 2147483647 w 64"/>
                <a:gd name="T87" fmla="*/ 2147483647 h 59"/>
                <a:gd name="T88" fmla="*/ 2147483647 w 64"/>
                <a:gd name="T89" fmla="*/ 2147483647 h 59"/>
                <a:gd name="T90" fmla="*/ 2147483647 w 64"/>
                <a:gd name="T91" fmla="*/ 2147483647 h 59"/>
                <a:gd name="T92" fmla="*/ 2147483647 w 64"/>
                <a:gd name="T93" fmla="*/ 2147483647 h 59"/>
                <a:gd name="T94" fmla="*/ 2147483647 w 64"/>
                <a:gd name="T95" fmla="*/ 2147483647 h 59"/>
                <a:gd name="T96" fmla="*/ 2147483647 w 64"/>
                <a:gd name="T97" fmla="*/ 214748364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59"/>
                <a:gd name="T149" fmla="*/ 64 w 64"/>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59">
                  <a:moveTo>
                    <a:pt x="0" y="0"/>
                  </a:moveTo>
                  <a:lnTo>
                    <a:pt x="0" y="47"/>
                  </a:lnTo>
                  <a:lnTo>
                    <a:pt x="1" y="45"/>
                  </a:lnTo>
                  <a:lnTo>
                    <a:pt x="1" y="44"/>
                  </a:lnTo>
                  <a:lnTo>
                    <a:pt x="2" y="42"/>
                  </a:lnTo>
                  <a:lnTo>
                    <a:pt x="2" y="40"/>
                  </a:lnTo>
                  <a:lnTo>
                    <a:pt x="3" y="39"/>
                  </a:lnTo>
                  <a:lnTo>
                    <a:pt x="4" y="36"/>
                  </a:lnTo>
                  <a:lnTo>
                    <a:pt x="5" y="35"/>
                  </a:lnTo>
                  <a:lnTo>
                    <a:pt x="6" y="33"/>
                  </a:lnTo>
                  <a:lnTo>
                    <a:pt x="7" y="31"/>
                  </a:lnTo>
                  <a:lnTo>
                    <a:pt x="9" y="30"/>
                  </a:lnTo>
                  <a:lnTo>
                    <a:pt x="10" y="29"/>
                  </a:lnTo>
                  <a:lnTo>
                    <a:pt x="11" y="27"/>
                  </a:lnTo>
                  <a:lnTo>
                    <a:pt x="13" y="26"/>
                  </a:lnTo>
                  <a:lnTo>
                    <a:pt x="14" y="25"/>
                  </a:lnTo>
                  <a:lnTo>
                    <a:pt x="16" y="23"/>
                  </a:lnTo>
                  <a:lnTo>
                    <a:pt x="18" y="22"/>
                  </a:lnTo>
                  <a:lnTo>
                    <a:pt x="21" y="21"/>
                  </a:lnTo>
                  <a:lnTo>
                    <a:pt x="23" y="20"/>
                  </a:lnTo>
                  <a:lnTo>
                    <a:pt x="25" y="19"/>
                  </a:lnTo>
                  <a:lnTo>
                    <a:pt x="27" y="18"/>
                  </a:lnTo>
                  <a:lnTo>
                    <a:pt x="29" y="18"/>
                  </a:lnTo>
                  <a:lnTo>
                    <a:pt x="31" y="17"/>
                  </a:lnTo>
                  <a:lnTo>
                    <a:pt x="34" y="16"/>
                  </a:lnTo>
                  <a:lnTo>
                    <a:pt x="36" y="16"/>
                  </a:lnTo>
                  <a:lnTo>
                    <a:pt x="39" y="15"/>
                  </a:lnTo>
                  <a:lnTo>
                    <a:pt x="41" y="15"/>
                  </a:lnTo>
                  <a:lnTo>
                    <a:pt x="45" y="15"/>
                  </a:lnTo>
                  <a:lnTo>
                    <a:pt x="48" y="15"/>
                  </a:lnTo>
                  <a:lnTo>
                    <a:pt x="51" y="15"/>
                  </a:lnTo>
                  <a:lnTo>
                    <a:pt x="54" y="15"/>
                  </a:lnTo>
                  <a:lnTo>
                    <a:pt x="57" y="15"/>
                  </a:lnTo>
                  <a:lnTo>
                    <a:pt x="60" y="15"/>
                  </a:lnTo>
                  <a:lnTo>
                    <a:pt x="59" y="14"/>
                  </a:lnTo>
                  <a:lnTo>
                    <a:pt x="59" y="12"/>
                  </a:lnTo>
                  <a:lnTo>
                    <a:pt x="58" y="11"/>
                  </a:lnTo>
                  <a:lnTo>
                    <a:pt x="57" y="10"/>
                  </a:lnTo>
                  <a:lnTo>
                    <a:pt x="56" y="10"/>
                  </a:lnTo>
                  <a:lnTo>
                    <a:pt x="56" y="9"/>
                  </a:lnTo>
                  <a:lnTo>
                    <a:pt x="55" y="8"/>
                  </a:lnTo>
                  <a:lnTo>
                    <a:pt x="54" y="7"/>
                  </a:lnTo>
                  <a:lnTo>
                    <a:pt x="53" y="7"/>
                  </a:lnTo>
                  <a:lnTo>
                    <a:pt x="53" y="6"/>
                  </a:lnTo>
                  <a:lnTo>
                    <a:pt x="52" y="6"/>
                  </a:lnTo>
                  <a:lnTo>
                    <a:pt x="51" y="5"/>
                  </a:lnTo>
                  <a:lnTo>
                    <a:pt x="50" y="5"/>
                  </a:lnTo>
                  <a:lnTo>
                    <a:pt x="49" y="4"/>
                  </a:lnTo>
                  <a:lnTo>
                    <a:pt x="48" y="4"/>
                  </a:lnTo>
                  <a:lnTo>
                    <a:pt x="47" y="3"/>
                  </a:lnTo>
                  <a:lnTo>
                    <a:pt x="46" y="3"/>
                  </a:lnTo>
                  <a:lnTo>
                    <a:pt x="45"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7"/>
                  </a:lnTo>
                  <a:lnTo>
                    <a:pt x="29" y="28"/>
                  </a:lnTo>
                  <a:lnTo>
                    <a:pt x="28" y="29"/>
                  </a:lnTo>
                  <a:lnTo>
                    <a:pt x="27" y="30"/>
                  </a:lnTo>
                  <a:lnTo>
                    <a:pt x="26" y="31"/>
                  </a:lnTo>
                  <a:lnTo>
                    <a:pt x="26" y="32"/>
                  </a:lnTo>
                  <a:lnTo>
                    <a:pt x="25" y="33"/>
                  </a:lnTo>
                  <a:lnTo>
                    <a:pt x="24" y="34"/>
                  </a:lnTo>
                  <a:lnTo>
                    <a:pt x="24" y="35"/>
                  </a:lnTo>
                  <a:lnTo>
                    <a:pt x="23" y="36"/>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29" y="57"/>
                  </a:lnTo>
                  <a:lnTo>
                    <a:pt x="30" y="57"/>
                  </a:lnTo>
                  <a:lnTo>
                    <a:pt x="31" y="57"/>
                  </a:lnTo>
                  <a:lnTo>
                    <a:pt x="32" y="58"/>
                  </a:lnTo>
                  <a:lnTo>
                    <a:pt x="33" y="58"/>
                  </a:lnTo>
                  <a:lnTo>
                    <a:pt x="34" y="58"/>
                  </a:lnTo>
                  <a:lnTo>
                    <a:pt x="35" y="59"/>
                  </a:lnTo>
                  <a:lnTo>
                    <a:pt x="36" y="59"/>
                  </a:lnTo>
                  <a:lnTo>
                    <a:pt x="37" y="59"/>
                  </a:lnTo>
                  <a:lnTo>
                    <a:pt x="38" y="59"/>
                  </a:lnTo>
                  <a:lnTo>
                    <a:pt x="39" y="59"/>
                  </a:lnTo>
                  <a:lnTo>
                    <a:pt x="40" y="59"/>
                  </a:lnTo>
                  <a:lnTo>
                    <a:pt x="41" y="59"/>
                  </a:lnTo>
                  <a:lnTo>
                    <a:pt x="42" y="59"/>
                  </a:lnTo>
                  <a:lnTo>
                    <a:pt x="43" y="59"/>
                  </a:lnTo>
                  <a:lnTo>
                    <a:pt x="45" y="58"/>
                  </a:lnTo>
                  <a:lnTo>
                    <a:pt x="46" y="58"/>
                  </a:lnTo>
                  <a:lnTo>
                    <a:pt x="47" y="58"/>
                  </a:lnTo>
                  <a:lnTo>
                    <a:pt x="48" y="58"/>
                  </a:lnTo>
                  <a:lnTo>
                    <a:pt x="49" y="57"/>
                  </a:lnTo>
                  <a:lnTo>
                    <a:pt x="50" y="57"/>
                  </a:lnTo>
                  <a:lnTo>
                    <a:pt x="51" y="56"/>
                  </a:lnTo>
                  <a:lnTo>
                    <a:pt x="52" y="56"/>
                  </a:lnTo>
                  <a:lnTo>
                    <a:pt x="53" y="55"/>
                  </a:lnTo>
                  <a:lnTo>
                    <a:pt x="54" y="54"/>
                  </a:lnTo>
                  <a:lnTo>
                    <a:pt x="55" y="54"/>
                  </a:lnTo>
                  <a:lnTo>
                    <a:pt x="56" y="53"/>
                  </a:lnTo>
                  <a:lnTo>
                    <a:pt x="57" y="52"/>
                  </a:lnTo>
                  <a:lnTo>
                    <a:pt x="58" y="51"/>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6"/>
                  </a:lnTo>
                  <a:lnTo>
                    <a:pt x="64" y="35"/>
                  </a:lnTo>
                  <a:lnTo>
                    <a:pt x="64" y="34"/>
                  </a:lnTo>
                  <a:lnTo>
                    <a:pt x="64" y="33"/>
                  </a:lnTo>
                  <a:lnTo>
                    <a:pt x="64" y="32"/>
                  </a:lnTo>
                  <a:lnTo>
                    <a:pt x="64" y="31"/>
                  </a:lnTo>
                  <a:lnTo>
                    <a:pt x="64" y="30"/>
                  </a:lnTo>
                  <a:lnTo>
                    <a:pt x="64" y="29"/>
                  </a:lnTo>
                  <a:lnTo>
                    <a:pt x="64" y="28"/>
                  </a:lnTo>
                  <a:lnTo>
                    <a:pt x="64" y="27"/>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278" name="Freeform 398"/>
            <p:cNvSpPr>
              <a:spLocks noEditPoints="1"/>
            </p:cNvSpPr>
            <p:nvPr/>
          </p:nvSpPr>
          <p:spPr bwMode="gray">
            <a:xfrm>
              <a:off x="3665079" y="4140333"/>
              <a:ext cx="97119" cy="93711"/>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6" y="33"/>
                  </a:lnTo>
                  <a:lnTo>
                    <a:pt x="8" y="31"/>
                  </a:lnTo>
                  <a:lnTo>
                    <a:pt x="10" y="30"/>
                  </a:lnTo>
                  <a:lnTo>
                    <a:pt x="11" y="29"/>
                  </a:lnTo>
                  <a:lnTo>
                    <a:pt x="12" y="27"/>
                  </a:lnTo>
                  <a:lnTo>
                    <a:pt x="14" y="26"/>
                  </a:lnTo>
                  <a:lnTo>
                    <a:pt x="15" y="25"/>
                  </a:lnTo>
                  <a:lnTo>
                    <a:pt x="17" y="23"/>
                  </a:lnTo>
                  <a:lnTo>
                    <a:pt x="19" y="22"/>
                  </a:lnTo>
                  <a:lnTo>
                    <a:pt x="21" y="21"/>
                  </a:lnTo>
                  <a:lnTo>
                    <a:pt x="23" y="20"/>
                  </a:lnTo>
                  <a:lnTo>
                    <a:pt x="25" y="19"/>
                  </a:lnTo>
                  <a:lnTo>
                    <a:pt x="27" y="18"/>
                  </a:lnTo>
                  <a:lnTo>
                    <a:pt x="29" y="18"/>
                  </a:lnTo>
                  <a:lnTo>
                    <a:pt x="31" y="17"/>
                  </a:lnTo>
                  <a:lnTo>
                    <a:pt x="35" y="16"/>
                  </a:lnTo>
                  <a:lnTo>
                    <a:pt x="37" y="16"/>
                  </a:lnTo>
                  <a:lnTo>
                    <a:pt x="40" y="15"/>
                  </a:lnTo>
                  <a:lnTo>
                    <a:pt x="42" y="15"/>
                  </a:lnTo>
                  <a:lnTo>
                    <a:pt x="45" y="15"/>
                  </a:lnTo>
                  <a:lnTo>
                    <a:pt x="48" y="15"/>
                  </a:lnTo>
                  <a:lnTo>
                    <a:pt x="51" y="15"/>
                  </a:lnTo>
                  <a:lnTo>
                    <a:pt x="54" y="15"/>
                  </a:lnTo>
                  <a:lnTo>
                    <a:pt x="58" y="15"/>
                  </a:lnTo>
                  <a:lnTo>
                    <a:pt x="61" y="15"/>
                  </a:lnTo>
                  <a:lnTo>
                    <a:pt x="60" y="14"/>
                  </a:lnTo>
                  <a:lnTo>
                    <a:pt x="60" y="13"/>
                  </a:lnTo>
                  <a:lnTo>
                    <a:pt x="59" y="12"/>
                  </a:lnTo>
                  <a:lnTo>
                    <a:pt x="58" y="10"/>
                  </a:lnTo>
                  <a:lnTo>
                    <a:pt x="57" y="10"/>
                  </a:lnTo>
                  <a:lnTo>
                    <a:pt x="57" y="9"/>
                  </a:lnTo>
                  <a:lnTo>
                    <a:pt x="55" y="8"/>
                  </a:lnTo>
                  <a:lnTo>
                    <a:pt x="54" y="7"/>
                  </a:lnTo>
                  <a:lnTo>
                    <a:pt x="53" y="7"/>
                  </a:lnTo>
                  <a:lnTo>
                    <a:pt x="53" y="6"/>
                  </a:lnTo>
                  <a:lnTo>
                    <a:pt x="52" y="6"/>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1" y="0"/>
                  </a:lnTo>
                  <a:lnTo>
                    <a:pt x="30" y="0"/>
                  </a:lnTo>
                  <a:lnTo>
                    <a:pt x="28" y="0"/>
                  </a:lnTo>
                  <a:lnTo>
                    <a:pt x="0" y="0"/>
                  </a:lnTo>
                  <a:close/>
                  <a:moveTo>
                    <a:pt x="62" y="17"/>
                  </a:moveTo>
                  <a:lnTo>
                    <a:pt x="61" y="17"/>
                  </a:lnTo>
                  <a:lnTo>
                    <a:pt x="60" y="17"/>
                  </a:lnTo>
                  <a:lnTo>
                    <a:pt x="59" y="17"/>
                  </a:lnTo>
                  <a:lnTo>
                    <a:pt x="58" y="17"/>
                  </a:lnTo>
                  <a:lnTo>
                    <a:pt x="57"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6" y="23"/>
                  </a:lnTo>
                  <a:lnTo>
                    <a:pt x="35" y="24"/>
                  </a:lnTo>
                  <a:lnTo>
                    <a:pt x="34" y="25"/>
                  </a:lnTo>
                  <a:lnTo>
                    <a:pt x="33" y="26"/>
                  </a:lnTo>
                  <a:lnTo>
                    <a:pt x="31" y="26"/>
                  </a:lnTo>
                  <a:lnTo>
                    <a:pt x="30" y="27"/>
                  </a:lnTo>
                  <a:lnTo>
                    <a:pt x="29" y="28"/>
                  </a:lnTo>
                  <a:lnTo>
                    <a:pt x="28" y="29"/>
                  </a:lnTo>
                  <a:lnTo>
                    <a:pt x="27" y="30"/>
                  </a:lnTo>
                  <a:lnTo>
                    <a:pt x="26" y="31"/>
                  </a:lnTo>
                  <a:lnTo>
                    <a:pt x="26" y="32"/>
                  </a:lnTo>
                  <a:lnTo>
                    <a:pt x="25" y="33"/>
                  </a:lnTo>
                  <a:lnTo>
                    <a:pt x="24" y="34"/>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29" y="57"/>
                  </a:lnTo>
                  <a:lnTo>
                    <a:pt x="30" y="57"/>
                  </a:lnTo>
                  <a:lnTo>
                    <a:pt x="31" y="57"/>
                  </a:lnTo>
                  <a:lnTo>
                    <a:pt x="33" y="58"/>
                  </a:lnTo>
                  <a:lnTo>
                    <a:pt x="34" y="58"/>
                  </a:lnTo>
                  <a:lnTo>
                    <a:pt x="35" y="58"/>
                  </a:lnTo>
                  <a:lnTo>
                    <a:pt x="36" y="60"/>
                  </a:lnTo>
                  <a:lnTo>
                    <a:pt x="37" y="60"/>
                  </a:lnTo>
                  <a:lnTo>
                    <a:pt x="38" y="60"/>
                  </a:lnTo>
                  <a:lnTo>
                    <a:pt x="39" y="60"/>
                  </a:lnTo>
                  <a:lnTo>
                    <a:pt x="40" y="60"/>
                  </a:lnTo>
                  <a:lnTo>
                    <a:pt x="41" y="60"/>
                  </a:lnTo>
                  <a:lnTo>
                    <a:pt x="42" y="60"/>
                  </a:lnTo>
                  <a:lnTo>
                    <a:pt x="43" y="60"/>
                  </a:lnTo>
                  <a:lnTo>
                    <a:pt x="44" y="60"/>
                  </a:lnTo>
                  <a:lnTo>
                    <a:pt x="45" y="58"/>
                  </a:lnTo>
                  <a:lnTo>
                    <a:pt x="46" y="58"/>
                  </a:lnTo>
                  <a:lnTo>
                    <a:pt x="47" y="58"/>
                  </a:lnTo>
                  <a:lnTo>
                    <a:pt x="48" y="58"/>
                  </a:lnTo>
                  <a:lnTo>
                    <a:pt x="49" y="57"/>
                  </a:lnTo>
                  <a:lnTo>
                    <a:pt x="50" y="57"/>
                  </a:lnTo>
                  <a:lnTo>
                    <a:pt x="51" y="56"/>
                  </a:lnTo>
                  <a:lnTo>
                    <a:pt x="52" y="56"/>
                  </a:lnTo>
                  <a:lnTo>
                    <a:pt x="53" y="55"/>
                  </a:lnTo>
                  <a:lnTo>
                    <a:pt x="54" y="54"/>
                  </a:lnTo>
                  <a:lnTo>
                    <a:pt x="55" y="54"/>
                  </a:lnTo>
                  <a:lnTo>
                    <a:pt x="57" y="53"/>
                  </a:lnTo>
                  <a:lnTo>
                    <a:pt x="58" y="52"/>
                  </a:lnTo>
                  <a:lnTo>
                    <a:pt x="59" y="51"/>
                  </a:lnTo>
                  <a:lnTo>
                    <a:pt x="60" y="50"/>
                  </a:lnTo>
                  <a:lnTo>
                    <a:pt x="60"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4"/>
                  </a:lnTo>
                  <a:lnTo>
                    <a:pt x="65" y="33"/>
                  </a:lnTo>
                  <a:lnTo>
                    <a:pt x="65" y="32"/>
                  </a:lnTo>
                  <a:lnTo>
                    <a:pt x="65" y="31"/>
                  </a:lnTo>
                  <a:lnTo>
                    <a:pt x="65" y="30"/>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sp>
          <p:nvSpPr>
            <p:cNvPr id="301" name="Freeform 423"/>
            <p:cNvSpPr>
              <a:spLocks/>
            </p:cNvSpPr>
            <p:nvPr/>
          </p:nvSpPr>
          <p:spPr bwMode="gray">
            <a:xfrm>
              <a:off x="7109024" y="5169579"/>
              <a:ext cx="192742" cy="198353"/>
            </a:xfrm>
            <a:custGeom>
              <a:avLst/>
              <a:gdLst>
                <a:gd name="T0" fmla="*/ 2147483647 w 129"/>
                <a:gd name="T1" fmla="*/ 2147483647 h 127"/>
                <a:gd name="T2" fmla="*/ 2147483647 w 129"/>
                <a:gd name="T3" fmla="*/ 2147483647 h 127"/>
                <a:gd name="T4" fmla="*/ 2147483647 w 129"/>
                <a:gd name="T5" fmla="*/ 2147483647 h 127"/>
                <a:gd name="T6" fmla="*/ 2147483647 w 129"/>
                <a:gd name="T7" fmla="*/ 2147483647 h 127"/>
                <a:gd name="T8" fmla="*/ 2147483647 w 129"/>
                <a:gd name="T9" fmla="*/ 2147483647 h 127"/>
                <a:gd name="T10" fmla="*/ 2147483647 w 129"/>
                <a:gd name="T11" fmla="*/ 2147483647 h 127"/>
                <a:gd name="T12" fmla="*/ 2147483647 w 129"/>
                <a:gd name="T13" fmla="*/ 2147483647 h 127"/>
                <a:gd name="T14" fmla="*/ 2147483647 w 129"/>
                <a:gd name="T15" fmla="*/ 2147483647 h 127"/>
                <a:gd name="T16" fmla="*/ 2147483647 w 129"/>
                <a:gd name="T17" fmla="*/ 2147483647 h 127"/>
                <a:gd name="T18" fmla="*/ 2147483647 w 129"/>
                <a:gd name="T19" fmla="*/ 2147483647 h 127"/>
                <a:gd name="T20" fmla="*/ 0 w 129"/>
                <a:gd name="T21" fmla="*/ 2147483647 h 127"/>
                <a:gd name="T22" fmla="*/ 2147483647 w 129"/>
                <a:gd name="T23" fmla="*/ 2147483647 h 127"/>
                <a:gd name="T24" fmla="*/ 2147483647 w 129"/>
                <a:gd name="T25" fmla="*/ 2147483647 h 127"/>
                <a:gd name="T26" fmla="*/ 2147483647 w 129"/>
                <a:gd name="T27" fmla="*/ 2147483647 h 127"/>
                <a:gd name="T28" fmla="*/ 2147483647 w 129"/>
                <a:gd name="T29" fmla="*/ 2147483647 h 127"/>
                <a:gd name="T30" fmla="*/ 2147483647 w 129"/>
                <a:gd name="T31" fmla="*/ 2147483647 h 127"/>
                <a:gd name="T32" fmla="*/ 2147483647 w 129"/>
                <a:gd name="T33" fmla="*/ 2147483647 h 127"/>
                <a:gd name="T34" fmla="*/ 2147483647 w 129"/>
                <a:gd name="T35" fmla="*/ 2147483647 h 127"/>
                <a:gd name="T36" fmla="*/ 2147483647 w 129"/>
                <a:gd name="T37" fmla="*/ 2147483647 h 127"/>
                <a:gd name="T38" fmla="*/ 2147483647 w 129"/>
                <a:gd name="T39" fmla="*/ 2147483647 h 127"/>
                <a:gd name="T40" fmla="*/ 2147483647 w 129"/>
                <a:gd name="T41" fmla="*/ 0 h 127"/>
                <a:gd name="T42" fmla="*/ 2147483647 w 129"/>
                <a:gd name="T43" fmla="*/ 0 h 127"/>
                <a:gd name="T44" fmla="*/ 2147483647 w 129"/>
                <a:gd name="T45" fmla="*/ 2147483647 h 127"/>
                <a:gd name="T46" fmla="*/ 2147483647 w 129"/>
                <a:gd name="T47" fmla="*/ 2147483647 h 127"/>
                <a:gd name="T48" fmla="*/ 2147483647 w 129"/>
                <a:gd name="T49" fmla="*/ 2147483647 h 127"/>
                <a:gd name="T50" fmla="*/ 2147483647 w 129"/>
                <a:gd name="T51" fmla="*/ 2147483647 h 127"/>
                <a:gd name="T52" fmla="*/ 2147483647 w 129"/>
                <a:gd name="T53" fmla="*/ 2147483647 h 127"/>
                <a:gd name="T54" fmla="*/ 2147483647 w 129"/>
                <a:gd name="T55" fmla="*/ 2147483647 h 127"/>
                <a:gd name="T56" fmla="*/ 2147483647 w 129"/>
                <a:gd name="T57" fmla="*/ 2147483647 h 127"/>
                <a:gd name="T58" fmla="*/ 2147483647 w 129"/>
                <a:gd name="T59" fmla="*/ 2147483647 h 127"/>
                <a:gd name="T60" fmla="*/ 2147483647 w 129"/>
                <a:gd name="T61" fmla="*/ 2147483647 h 127"/>
                <a:gd name="T62" fmla="*/ 2147483647 w 129"/>
                <a:gd name="T63" fmla="*/ 2147483647 h 127"/>
                <a:gd name="T64" fmla="*/ 2147483647 w 129"/>
                <a:gd name="T65" fmla="*/ 2147483647 h 127"/>
                <a:gd name="T66" fmla="*/ 2147483647 w 129"/>
                <a:gd name="T67" fmla="*/ 2147483647 h 127"/>
                <a:gd name="T68" fmla="*/ 2147483647 w 129"/>
                <a:gd name="T69" fmla="*/ 2147483647 h 127"/>
                <a:gd name="T70" fmla="*/ 2147483647 w 129"/>
                <a:gd name="T71" fmla="*/ 2147483647 h 127"/>
                <a:gd name="T72" fmla="*/ 2147483647 w 129"/>
                <a:gd name="T73" fmla="*/ 2147483647 h 127"/>
                <a:gd name="T74" fmla="*/ 2147483647 w 129"/>
                <a:gd name="T75" fmla="*/ 2147483647 h 127"/>
                <a:gd name="T76" fmla="*/ 2147483647 w 129"/>
                <a:gd name="T77" fmla="*/ 2147483647 h 127"/>
                <a:gd name="T78" fmla="*/ 2147483647 w 129"/>
                <a:gd name="T79" fmla="*/ 2147483647 h 127"/>
                <a:gd name="T80" fmla="*/ 2147483647 w 129"/>
                <a:gd name="T81" fmla="*/ 2147483647 h 127"/>
                <a:gd name="T82" fmla="*/ 2147483647 w 129"/>
                <a:gd name="T83" fmla="*/ 2147483647 h 127"/>
                <a:gd name="T84" fmla="*/ 2147483647 w 129"/>
                <a:gd name="T85" fmla="*/ 2147483647 h 1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9"/>
                <a:gd name="T130" fmla="*/ 0 h 127"/>
                <a:gd name="T131" fmla="*/ 129 w 129"/>
                <a:gd name="T132" fmla="*/ 127 h 12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9" h="127">
                  <a:moveTo>
                    <a:pt x="65" y="127"/>
                  </a:moveTo>
                  <a:lnTo>
                    <a:pt x="61" y="127"/>
                  </a:lnTo>
                  <a:lnTo>
                    <a:pt x="58" y="127"/>
                  </a:lnTo>
                  <a:lnTo>
                    <a:pt x="55" y="126"/>
                  </a:lnTo>
                  <a:lnTo>
                    <a:pt x="51" y="126"/>
                  </a:lnTo>
                  <a:lnTo>
                    <a:pt x="48" y="125"/>
                  </a:lnTo>
                  <a:lnTo>
                    <a:pt x="45" y="124"/>
                  </a:lnTo>
                  <a:lnTo>
                    <a:pt x="42" y="123"/>
                  </a:lnTo>
                  <a:lnTo>
                    <a:pt x="40" y="122"/>
                  </a:lnTo>
                  <a:lnTo>
                    <a:pt x="37" y="120"/>
                  </a:lnTo>
                  <a:lnTo>
                    <a:pt x="34" y="119"/>
                  </a:lnTo>
                  <a:lnTo>
                    <a:pt x="32" y="117"/>
                  </a:lnTo>
                  <a:lnTo>
                    <a:pt x="29" y="116"/>
                  </a:lnTo>
                  <a:lnTo>
                    <a:pt x="26" y="114"/>
                  </a:lnTo>
                  <a:lnTo>
                    <a:pt x="23" y="112"/>
                  </a:lnTo>
                  <a:lnTo>
                    <a:pt x="21" y="110"/>
                  </a:lnTo>
                  <a:lnTo>
                    <a:pt x="19" y="108"/>
                  </a:lnTo>
                  <a:lnTo>
                    <a:pt x="17" y="106"/>
                  </a:lnTo>
                  <a:lnTo>
                    <a:pt x="15" y="104"/>
                  </a:lnTo>
                  <a:lnTo>
                    <a:pt x="13" y="102"/>
                  </a:lnTo>
                  <a:lnTo>
                    <a:pt x="12" y="99"/>
                  </a:lnTo>
                  <a:lnTo>
                    <a:pt x="10" y="96"/>
                  </a:lnTo>
                  <a:lnTo>
                    <a:pt x="8" y="93"/>
                  </a:lnTo>
                  <a:lnTo>
                    <a:pt x="7" y="91"/>
                  </a:lnTo>
                  <a:lnTo>
                    <a:pt x="6" y="88"/>
                  </a:lnTo>
                  <a:lnTo>
                    <a:pt x="5" y="85"/>
                  </a:lnTo>
                  <a:lnTo>
                    <a:pt x="4" y="82"/>
                  </a:lnTo>
                  <a:lnTo>
                    <a:pt x="2" y="80"/>
                  </a:lnTo>
                  <a:lnTo>
                    <a:pt x="1" y="77"/>
                  </a:lnTo>
                  <a:lnTo>
                    <a:pt x="1" y="74"/>
                  </a:lnTo>
                  <a:lnTo>
                    <a:pt x="0" y="70"/>
                  </a:lnTo>
                  <a:lnTo>
                    <a:pt x="0" y="67"/>
                  </a:lnTo>
                  <a:lnTo>
                    <a:pt x="0" y="63"/>
                  </a:lnTo>
                  <a:lnTo>
                    <a:pt x="0" y="60"/>
                  </a:lnTo>
                  <a:lnTo>
                    <a:pt x="0" y="57"/>
                  </a:lnTo>
                  <a:lnTo>
                    <a:pt x="1" y="54"/>
                  </a:lnTo>
                  <a:lnTo>
                    <a:pt x="1" y="51"/>
                  </a:lnTo>
                  <a:lnTo>
                    <a:pt x="2" y="47"/>
                  </a:lnTo>
                  <a:lnTo>
                    <a:pt x="4" y="45"/>
                  </a:lnTo>
                  <a:lnTo>
                    <a:pt x="5" y="42"/>
                  </a:lnTo>
                  <a:lnTo>
                    <a:pt x="6" y="39"/>
                  </a:lnTo>
                  <a:lnTo>
                    <a:pt x="7" y="36"/>
                  </a:lnTo>
                  <a:lnTo>
                    <a:pt x="8" y="34"/>
                  </a:lnTo>
                  <a:lnTo>
                    <a:pt x="10" y="31"/>
                  </a:lnTo>
                  <a:lnTo>
                    <a:pt x="12" y="29"/>
                  </a:lnTo>
                  <a:lnTo>
                    <a:pt x="13" y="26"/>
                  </a:lnTo>
                  <a:lnTo>
                    <a:pt x="15" y="23"/>
                  </a:lnTo>
                  <a:lnTo>
                    <a:pt x="17" y="21"/>
                  </a:lnTo>
                  <a:lnTo>
                    <a:pt x="19" y="19"/>
                  </a:lnTo>
                  <a:lnTo>
                    <a:pt x="21" y="17"/>
                  </a:lnTo>
                  <a:lnTo>
                    <a:pt x="23" y="15"/>
                  </a:lnTo>
                  <a:lnTo>
                    <a:pt x="26" y="13"/>
                  </a:lnTo>
                  <a:lnTo>
                    <a:pt x="29" y="11"/>
                  </a:lnTo>
                  <a:lnTo>
                    <a:pt x="32" y="10"/>
                  </a:lnTo>
                  <a:lnTo>
                    <a:pt x="34" y="8"/>
                  </a:lnTo>
                  <a:lnTo>
                    <a:pt x="37" y="7"/>
                  </a:lnTo>
                  <a:lnTo>
                    <a:pt x="40" y="6"/>
                  </a:lnTo>
                  <a:lnTo>
                    <a:pt x="42" y="5"/>
                  </a:lnTo>
                  <a:lnTo>
                    <a:pt x="45" y="4"/>
                  </a:lnTo>
                  <a:lnTo>
                    <a:pt x="48" y="3"/>
                  </a:lnTo>
                  <a:lnTo>
                    <a:pt x="51" y="2"/>
                  </a:lnTo>
                  <a:lnTo>
                    <a:pt x="55" y="2"/>
                  </a:lnTo>
                  <a:lnTo>
                    <a:pt x="58" y="0"/>
                  </a:lnTo>
                  <a:lnTo>
                    <a:pt x="61" y="0"/>
                  </a:lnTo>
                  <a:lnTo>
                    <a:pt x="65" y="0"/>
                  </a:lnTo>
                  <a:lnTo>
                    <a:pt x="68" y="0"/>
                  </a:lnTo>
                  <a:lnTo>
                    <a:pt x="71" y="0"/>
                  </a:lnTo>
                  <a:lnTo>
                    <a:pt x="74" y="2"/>
                  </a:lnTo>
                  <a:lnTo>
                    <a:pt x="78" y="2"/>
                  </a:lnTo>
                  <a:lnTo>
                    <a:pt x="81" y="3"/>
                  </a:lnTo>
                  <a:lnTo>
                    <a:pt x="84" y="4"/>
                  </a:lnTo>
                  <a:lnTo>
                    <a:pt x="87" y="5"/>
                  </a:lnTo>
                  <a:lnTo>
                    <a:pt x="89" y="6"/>
                  </a:lnTo>
                  <a:lnTo>
                    <a:pt x="92" y="7"/>
                  </a:lnTo>
                  <a:lnTo>
                    <a:pt x="95" y="8"/>
                  </a:lnTo>
                  <a:lnTo>
                    <a:pt x="97" y="10"/>
                  </a:lnTo>
                  <a:lnTo>
                    <a:pt x="100" y="11"/>
                  </a:lnTo>
                  <a:lnTo>
                    <a:pt x="103" y="13"/>
                  </a:lnTo>
                  <a:lnTo>
                    <a:pt x="106" y="15"/>
                  </a:lnTo>
                  <a:lnTo>
                    <a:pt x="108" y="17"/>
                  </a:lnTo>
                  <a:lnTo>
                    <a:pt x="110" y="19"/>
                  </a:lnTo>
                  <a:lnTo>
                    <a:pt x="112" y="21"/>
                  </a:lnTo>
                  <a:lnTo>
                    <a:pt x="114" y="23"/>
                  </a:lnTo>
                  <a:lnTo>
                    <a:pt x="116" y="26"/>
                  </a:lnTo>
                  <a:lnTo>
                    <a:pt x="117" y="29"/>
                  </a:lnTo>
                  <a:lnTo>
                    <a:pt x="119" y="31"/>
                  </a:lnTo>
                  <a:lnTo>
                    <a:pt x="121" y="34"/>
                  </a:lnTo>
                  <a:lnTo>
                    <a:pt x="122" y="36"/>
                  </a:lnTo>
                  <a:lnTo>
                    <a:pt x="123" y="39"/>
                  </a:lnTo>
                  <a:lnTo>
                    <a:pt x="124" y="42"/>
                  </a:lnTo>
                  <a:lnTo>
                    <a:pt x="125" y="45"/>
                  </a:lnTo>
                  <a:lnTo>
                    <a:pt x="127" y="47"/>
                  </a:lnTo>
                  <a:lnTo>
                    <a:pt x="128" y="51"/>
                  </a:lnTo>
                  <a:lnTo>
                    <a:pt x="128" y="54"/>
                  </a:lnTo>
                  <a:lnTo>
                    <a:pt x="129" y="57"/>
                  </a:lnTo>
                  <a:lnTo>
                    <a:pt x="129" y="60"/>
                  </a:lnTo>
                  <a:lnTo>
                    <a:pt x="129" y="63"/>
                  </a:lnTo>
                  <a:lnTo>
                    <a:pt x="129" y="67"/>
                  </a:lnTo>
                  <a:lnTo>
                    <a:pt x="129" y="70"/>
                  </a:lnTo>
                  <a:lnTo>
                    <a:pt x="128" y="74"/>
                  </a:lnTo>
                  <a:lnTo>
                    <a:pt x="128" y="77"/>
                  </a:lnTo>
                  <a:lnTo>
                    <a:pt x="127" y="80"/>
                  </a:lnTo>
                  <a:lnTo>
                    <a:pt x="125" y="82"/>
                  </a:lnTo>
                  <a:lnTo>
                    <a:pt x="124" y="85"/>
                  </a:lnTo>
                  <a:lnTo>
                    <a:pt x="123" y="88"/>
                  </a:lnTo>
                  <a:lnTo>
                    <a:pt x="122" y="91"/>
                  </a:lnTo>
                  <a:lnTo>
                    <a:pt x="121" y="93"/>
                  </a:lnTo>
                  <a:lnTo>
                    <a:pt x="119" y="96"/>
                  </a:lnTo>
                  <a:lnTo>
                    <a:pt x="117" y="99"/>
                  </a:lnTo>
                  <a:lnTo>
                    <a:pt x="116" y="102"/>
                  </a:lnTo>
                  <a:lnTo>
                    <a:pt x="114" y="104"/>
                  </a:lnTo>
                  <a:lnTo>
                    <a:pt x="112" y="106"/>
                  </a:lnTo>
                  <a:lnTo>
                    <a:pt x="110" y="108"/>
                  </a:lnTo>
                  <a:lnTo>
                    <a:pt x="108" y="110"/>
                  </a:lnTo>
                  <a:lnTo>
                    <a:pt x="106" y="112"/>
                  </a:lnTo>
                  <a:lnTo>
                    <a:pt x="103" y="114"/>
                  </a:lnTo>
                  <a:lnTo>
                    <a:pt x="100" y="116"/>
                  </a:lnTo>
                  <a:lnTo>
                    <a:pt x="97" y="117"/>
                  </a:lnTo>
                  <a:lnTo>
                    <a:pt x="95" y="119"/>
                  </a:lnTo>
                  <a:lnTo>
                    <a:pt x="92" y="120"/>
                  </a:lnTo>
                  <a:lnTo>
                    <a:pt x="89" y="122"/>
                  </a:lnTo>
                  <a:lnTo>
                    <a:pt x="87" y="123"/>
                  </a:lnTo>
                  <a:lnTo>
                    <a:pt x="84" y="124"/>
                  </a:lnTo>
                  <a:lnTo>
                    <a:pt x="81" y="125"/>
                  </a:lnTo>
                  <a:lnTo>
                    <a:pt x="78" y="126"/>
                  </a:lnTo>
                  <a:lnTo>
                    <a:pt x="74" y="126"/>
                  </a:lnTo>
                  <a:lnTo>
                    <a:pt x="71" y="127"/>
                  </a:lnTo>
                  <a:lnTo>
                    <a:pt x="68" y="127"/>
                  </a:lnTo>
                  <a:lnTo>
                    <a:pt x="65" y="127"/>
                  </a:lnTo>
                  <a:close/>
                </a:path>
              </a:pathLst>
            </a:custGeom>
            <a:solidFill>
              <a:srgbClr val="02703F"/>
            </a:solidFill>
            <a:ln w="9525">
              <a:noFill/>
              <a:round/>
              <a:headEnd/>
              <a:tailEnd/>
            </a:ln>
          </p:spPr>
          <p:txBody>
            <a:bodyPr/>
            <a:lstStyle/>
            <a:p>
              <a:endParaRPr lang="en-US"/>
            </a:p>
          </p:txBody>
        </p:sp>
        <p:sp>
          <p:nvSpPr>
            <p:cNvPr id="302" name="Freeform 424"/>
            <p:cNvSpPr>
              <a:spLocks noEditPoints="1"/>
            </p:cNvSpPr>
            <p:nvPr/>
          </p:nvSpPr>
          <p:spPr bwMode="gray">
            <a:xfrm>
              <a:off x="7161319" y="5224243"/>
              <a:ext cx="95624" cy="92148"/>
            </a:xfrm>
            <a:custGeom>
              <a:avLst/>
              <a:gdLst>
                <a:gd name="T0" fmla="*/ 2147483647 w 64"/>
                <a:gd name="T1" fmla="*/ 2147483647 h 59"/>
                <a:gd name="T2" fmla="*/ 2147483647 w 64"/>
                <a:gd name="T3" fmla="*/ 2147483647 h 59"/>
                <a:gd name="T4" fmla="*/ 2147483647 w 64"/>
                <a:gd name="T5" fmla="*/ 2147483647 h 59"/>
                <a:gd name="T6" fmla="*/ 2147483647 w 64"/>
                <a:gd name="T7" fmla="*/ 2147483647 h 59"/>
                <a:gd name="T8" fmla="*/ 2147483647 w 64"/>
                <a:gd name="T9" fmla="*/ 2147483647 h 59"/>
                <a:gd name="T10" fmla="*/ 2147483647 w 64"/>
                <a:gd name="T11" fmla="*/ 2147483647 h 59"/>
                <a:gd name="T12" fmla="*/ 2147483647 w 64"/>
                <a:gd name="T13" fmla="*/ 2147483647 h 59"/>
                <a:gd name="T14" fmla="*/ 2147483647 w 64"/>
                <a:gd name="T15" fmla="*/ 2147483647 h 59"/>
                <a:gd name="T16" fmla="*/ 2147483647 w 64"/>
                <a:gd name="T17" fmla="*/ 2147483647 h 59"/>
                <a:gd name="T18" fmla="*/ 2147483647 w 64"/>
                <a:gd name="T19" fmla="*/ 2147483647 h 59"/>
                <a:gd name="T20" fmla="*/ 2147483647 w 64"/>
                <a:gd name="T21" fmla="*/ 2147483647 h 59"/>
                <a:gd name="T22" fmla="*/ 2147483647 w 64"/>
                <a:gd name="T23" fmla="*/ 2147483647 h 59"/>
                <a:gd name="T24" fmla="*/ 2147483647 w 64"/>
                <a:gd name="T25" fmla="*/ 2147483647 h 59"/>
                <a:gd name="T26" fmla="*/ 2147483647 w 64"/>
                <a:gd name="T27" fmla="*/ 2147483647 h 59"/>
                <a:gd name="T28" fmla="*/ 2147483647 w 64"/>
                <a:gd name="T29" fmla="*/ 0 h 59"/>
                <a:gd name="T30" fmla="*/ 2147483647 w 64"/>
                <a:gd name="T31" fmla="*/ 0 h 59"/>
                <a:gd name="T32" fmla="*/ 0 w 64"/>
                <a:gd name="T33" fmla="*/ 0 h 59"/>
                <a:gd name="T34" fmla="*/ 2147483647 w 64"/>
                <a:gd name="T35" fmla="*/ 2147483647 h 59"/>
                <a:gd name="T36" fmla="*/ 2147483647 w 64"/>
                <a:gd name="T37" fmla="*/ 2147483647 h 59"/>
                <a:gd name="T38" fmla="*/ 2147483647 w 64"/>
                <a:gd name="T39" fmla="*/ 2147483647 h 59"/>
                <a:gd name="T40" fmla="*/ 2147483647 w 64"/>
                <a:gd name="T41" fmla="*/ 2147483647 h 59"/>
                <a:gd name="T42" fmla="*/ 2147483647 w 64"/>
                <a:gd name="T43" fmla="*/ 2147483647 h 59"/>
                <a:gd name="T44" fmla="*/ 2147483647 w 64"/>
                <a:gd name="T45" fmla="*/ 2147483647 h 59"/>
                <a:gd name="T46" fmla="*/ 2147483647 w 64"/>
                <a:gd name="T47" fmla="*/ 2147483647 h 59"/>
                <a:gd name="T48" fmla="*/ 2147483647 w 64"/>
                <a:gd name="T49" fmla="*/ 2147483647 h 59"/>
                <a:gd name="T50" fmla="*/ 2147483647 w 64"/>
                <a:gd name="T51" fmla="*/ 2147483647 h 59"/>
                <a:gd name="T52" fmla="*/ 2147483647 w 64"/>
                <a:gd name="T53" fmla="*/ 2147483647 h 59"/>
                <a:gd name="T54" fmla="*/ 2147483647 w 64"/>
                <a:gd name="T55" fmla="*/ 2147483647 h 59"/>
                <a:gd name="T56" fmla="*/ 2147483647 w 64"/>
                <a:gd name="T57" fmla="*/ 2147483647 h 59"/>
                <a:gd name="T58" fmla="*/ 2147483647 w 64"/>
                <a:gd name="T59" fmla="*/ 2147483647 h 59"/>
                <a:gd name="T60" fmla="*/ 2147483647 w 64"/>
                <a:gd name="T61" fmla="*/ 2147483647 h 59"/>
                <a:gd name="T62" fmla="*/ 2147483647 w 64"/>
                <a:gd name="T63" fmla="*/ 2147483647 h 59"/>
                <a:gd name="T64" fmla="*/ 2147483647 w 64"/>
                <a:gd name="T65" fmla="*/ 2147483647 h 59"/>
                <a:gd name="T66" fmla="*/ 2147483647 w 64"/>
                <a:gd name="T67" fmla="*/ 2147483647 h 59"/>
                <a:gd name="T68" fmla="*/ 2147483647 w 64"/>
                <a:gd name="T69" fmla="*/ 2147483647 h 59"/>
                <a:gd name="T70" fmla="*/ 2147483647 w 64"/>
                <a:gd name="T71" fmla="*/ 2147483647 h 59"/>
                <a:gd name="T72" fmla="*/ 2147483647 w 64"/>
                <a:gd name="T73" fmla="*/ 2147483647 h 59"/>
                <a:gd name="T74" fmla="*/ 2147483647 w 64"/>
                <a:gd name="T75" fmla="*/ 2147483647 h 59"/>
                <a:gd name="T76" fmla="*/ 2147483647 w 64"/>
                <a:gd name="T77" fmla="*/ 2147483647 h 59"/>
                <a:gd name="T78" fmla="*/ 2147483647 w 64"/>
                <a:gd name="T79" fmla="*/ 2147483647 h 59"/>
                <a:gd name="T80" fmla="*/ 2147483647 w 64"/>
                <a:gd name="T81" fmla="*/ 2147483647 h 59"/>
                <a:gd name="T82" fmla="*/ 2147483647 w 64"/>
                <a:gd name="T83" fmla="*/ 2147483647 h 59"/>
                <a:gd name="T84" fmla="*/ 2147483647 w 64"/>
                <a:gd name="T85" fmla="*/ 2147483647 h 59"/>
                <a:gd name="T86" fmla="*/ 2147483647 w 64"/>
                <a:gd name="T87" fmla="*/ 2147483647 h 59"/>
                <a:gd name="T88" fmla="*/ 2147483647 w 64"/>
                <a:gd name="T89" fmla="*/ 2147483647 h 59"/>
                <a:gd name="T90" fmla="*/ 2147483647 w 64"/>
                <a:gd name="T91" fmla="*/ 2147483647 h 59"/>
                <a:gd name="T92" fmla="*/ 2147483647 w 64"/>
                <a:gd name="T93" fmla="*/ 2147483647 h 59"/>
                <a:gd name="T94" fmla="*/ 2147483647 w 64"/>
                <a:gd name="T95" fmla="*/ 2147483647 h 59"/>
                <a:gd name="T96" fmla="*/ 2147483647 w 64"/>
                <a:gd name="T97" fmla="*/ 214748364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59"/>
                <a:gd name="T149" fmla="*/ 64 w 64"/>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59">
                  <a:moveTo>
                    <a:pt x="0" y="0"/>
                  </a:moveTo>
                  <a:lnTo>
                    <a:pt x="0" y="47"/>
                  </a:lnTo>
                  <a:lnTo>
                    <a:pt x="1" y="45"/>
                  </a:lnTo>
                  <a:lnTo>
                    <a:pt x="1" y="44"/>
                  </a:lnTo>
                  <a:lnTo>
                    <a:pt x="2" y="42"/>
                  </a:lnTo>
                  <a:lnTo>
                    <a:pt x="2" y="40"/>
                  </a:lnTo>
                  <a:lnTo>
                    <a:pt x="3" y="39"/>
                  </a:lnTo>
                  <a:lnTo>
                    <a:pt x="4" y="36"/>
                  </a:lnTo>
                  <a:lnTo>
                    <a:pt x="5" y="35"/>
                  </a:lnTo>
                  <a:lnTo>
                    <a:pt x="6" y="33"/>
                  </a:lnTo>
                  <a:lnTo>
                    <a:pt x="7" y="31"/>
                  </a:lnTo>
                  <a:lnTo>
                    <a:pt x="9" y="30"/>
                  </a:lnTo>
                  <a:lnTo>
                    <a:pt x="10" y="29"/>
                  </a:lnTo>
                  <a:lnTo>
                    <a:pt x="11" y="27"/>
                  </a:lnTo>
                  <a:lnTo>
                    <a:pt x="13" y="26"/>
                  </a:lnTo>
                  <a:lnTo>
                    <a:pt x="14" y="25"/>
                  </a:lnTo>
                  <a:lnTo>
                    <a:pt x="16" y="23"/>
                  </a:lnTo>
                  <a:lnTo>
                    <a:pt x="19" y="22"/>
                  </a:lnTo>
                  <a:lnTo>
                    <a:pt x="21" y="21"/>
                  </a:lnTo>
                  <a:lnTo>
                    <a:pt x="23" y="20"/>
                  </a:lnTo>
                  <a:lnTo>
                    <a:pt x="25" y="19"/>
                  </a:lnTo>
                  <a:lnTo>
                    <a:pt x="27" y="18"/>
                  </a:lnTo>
                  <a:lnTo>
                    <a:pt x="29" y="18"/>
                  </a:lnTo>
                  <a:lnTo>
                    <a:pt x="31" y="17"/>
                  </a:lnTo>
                  <a:lnTo>
                    <a:pt x="34" y="16"/>
                  </a:lnTo>
                  <a:lnTo>
                    <a:pt x="36" y="16"/>
                  </a:lnTo>
                  <a:lnTo>
                    <a:pt x="39" y="15"/>
                  </a:lnTo>
                  <a:lnTo>
                    <a:pt x="41" y="15"/>
                  </a:lnTo>
                  <a:lnTo>
                    <a:pt x="45" y="15"/>
                  </a:lnTo>
                  <a:lnTo>
                    <a:pt x="48" y="15"/>
                  </a:lnTo>
                  <a:lnTo>
                    <a:pt x="51" y="15"/>
                  </a:lnTo>
                  <a:lnTo>
                    <a:pt x="54" y="15"/>
                  </a:lnTo>
                  <a:lnTo>
                    <a:pt x="57" y="15"/>
                  </a:lnTo>
                  <a:lnTo>
                    <a:pt x="60" y="15"/>
                  </a:lnTo>
                  <a:lnTo>
                    <a:pt x="59" y="13"/>
                  </a:lnTo>
                  <a:lnTo>
                    <a:pt x="59" y="12"/>
                  </a:lnTo>
                  <a:lnTo>
                    <a:pt x="58" y="11"/>
                  </a:lnTo>
                  <a:lnTo>
                    <a:pt x="57" y="10"/>
                  </a:lnTo>
                  <a:lnTo>
                    <a:pt x="56" y="10"/>
                  </a:lnTo>
                  <a:lnTo>
                    <a:pt x="56" y="9"/>
                  </a:lnTo>
                  <a:lnTo>
                    <a:pt x="55" y="8"/>
                  </a:lnTo>
                  <a:lnTo>
                    <a:pt x="54" y="7"/>
                  </a:lnTo>
                  <a:lnTo>
                    <a:pt x="53" y="7"/>
                  </a:lnTo>
                  <a:lnTo>
                    <a:pt x="53" y="6"/>
                  </a:lnTo>
                  <a:lnTo>
                    <a:pt x="52" y="6"/>
                  </a:lnTo>
                  <a:lnTo>
                    <a:pt x="51" y="5"/>
                  </a:lnTo>
                  <a:lnTo>
                    <a:pt x="50" y="5"/>
                  </a:lnTo>
                  <a:lnTo>
                    <a:pt x="49" y="4"/>
                  </a:lnTo>
                  <a:lnTo>
                    <a:pt x="48" y="4"/>
                  </a:lnTo>
                  <a:lnTo>
                    <a:pt x="47" y="3"/>
                  </a:lnTo>
                  <a:lnTo>
                    <a:pt x="46" y="3"/>
                  </a:lnTo>
                  <a:lnTo>
                    <a:pt x="45" y="2"/>
                  </a:lnTo>
                  <a:lnTo>
                    <a:pt x="44" y="2"/>
                  </a:lnTo>
                  <a:lnTo>
                    <a:pt x="43"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7"/>
                  </a:lnTo>
                  <a:lnTo>
                    <a:pt x="29" y="28"/>
                  </a:lnTo>
                  <a:lnTo>
                    <a:pt x="28" y="29"/>
                  </a:lnTo>
                  <a:lnTo>
                    <a:pt x="27" y="30"/>
                  </a:lnTo>
                  <a:lnTo>
                    <a:pt x="26" y="31"/>
                  </a:lnTo>
                  <a:lnTo>
                    <a:pt x="26" y="32"/>
                  </a:lnTo>
                  <a:lnTo>
                    <a:pt x="25" y="33"/>
                  </a:lnTo>
                  <a:lnTo>
                    <a:pt x="24" y="34"/>
                  </a:lnTo>
                  <a:lnTo>
                    <a:pt x="24" y="35"/>
                  </a:lnTo>
                  <a:lnTo>
                    <a:pt x="23" y="36"/>
                  </a:lnTo>
                  <a:lnTo>
                    <a:pt x="23" y="37"/>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29" y="57"/>
                  </a:lnTo>
                  <a:lnTo>
                    <a:pt x="30" y="57"/>
                  </a:lnTo>
                  <a:lnTo>
                    <a:pt x="31" y="57"/>
                  </a:lnTo>
                  <a:lnTo>
                    <a:pt x="32" y="58"/>
                  </a:lnTo>
                  <a:lnTo>
                    <a:pt x="33" y="58"/>
                  </a:lnTo>
                  <a:lnTo>
                    <a:pt x="34" y="58"/>
                  </a:lnTo>
                  <a:lnTo>
                    <a:pt x="35" y="59"/>
                  </a:lnTo>
                  <a:lnTo>
                    <a:pt x="36" y="59"/>
                  </a:lnTo>
                  <a:lnTo>
                    <a:pt x="37" y="59"/>
                  </a:lnTo>
                  <a:lnTo>
                    <a:pt x="38" y="59"/>
                  </a:lnTo>
                  <a:lnTo>
                    <a:pt x="39" y="59"/>
                  </a:lnTo>
                  <a:lnTo>
                    <a:pt x="40" y="59"/>
                  </a:lnTo>
                  <a:lnTo>
                    <a:pt x="41" y="59"/>
                  </a:lnTo>
                  <a:lnTo>
                    <a:pt x="43" y="59"/>
                  </a:lnTo>
                  <a:lnTo>
                    <a:pt x="44" y="59"/>
                  </a:lnTo>
                  <a:lnTo>
                    <a:pt x="45" y="58"/>
                  </a:lnTo>
                  <a:lnTo>
                    <a:pt x="46" y="58"/>
                  </a:lnTo>
                  <a:lnTo>
                    <a:pt x="47" y="58"/>
                  </a:lnTo>
                  <a:lnTo>
                    <a:pt x="48" y="58"/>
                  </a:lnTo>
                  <a:lnTo>
                    <a:pt x="49" y="57"/>
                  </a:lnTo>
                  <a:lnTo>
                    <a:pt x="50" y="57"/>
                  </a:lnTo>
                  <a:lnTo>
                    <a:pt x="51" y="56"/>
                  </a:lnTo>
                  <a:lnTo>
                    <a:pt x="52" y="56"/>
                  </a:lnTo>
                  <a:lnTo>
                    <a:pt x="53" y="55"/>
                  </a:lnTo>
                  <a:lnTo>
                    <a:pt x="54" y="54"/>
                  </a:lnTo>
                  <a:lnTo>
                    <a:pt x="55" y="54"/>
                  </a:lnTo>
                  <a:lnTo>
                    <a:pt x="56" y="53"/>
                  </a:lnTo>
                  <a:lnTo>
                    <a:pt x="57" y="52"/>
                  </a:lnTo>
                  <a:lnTo>
                    <a:pt x="58" y="51"/>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7"/>
                  </a:lnTo>
                  <a:lnTo>
                    <a:pt x="64" y="36"/>
                  </a:lnTo>
                  <a:lnTo>
                    <a:pt x="64" y="35"/>
                  </a:lnTo>
                  <a:lnTo>
                    <a:pt x="64" y="34"/>
                  </a:lnTo>
                  <a:lnTo>
                    <a:pt x="64" y="33"/>
                  </a:lnTo>
                  <a:lnTo>
                    <a:pt x="64" y="32"/>
                  </a:lnTo>
                  <a:lnTo>
                    <a:pt x="64" y="31"/>
                  </a:lnTo>
                  <a:lnTo>
                    <a:pt x="64" y="30"/>
                  </a:lnTo>
                  <a:lnTo>
                    <a:pt x="64" y="29"/>
                  </a:lnTo>
                  <a:lnTo>
                    <a:pt x="64" y="28"/>
                  </a:lnTo>
                  <a:lnTo>
                    <a:pt x="64" y="27"/>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303" name="Freeform 425"/>
            <p:cNvSpPr>
              <a:spLocks/>
            </p:cNvSpPr>
            <p:nvPr/>
          </p:nvSpPr>
          <p:spPr bwMode="gray">
            <a:xfrm>
              <a:off x="7109024" y="5169579"/>
              <a:ext cx="192742" cy="198353"/>
            </a:xfrm>
            <a:custGeom>
              <a:avLst/>
              <a:gdLst>
                <a:gd name="T0" fmla="*/ 2147483647 w 129"/>
                <a:gd name="T1" fmla="*/ 2147483647 h 127"/>
                <a:gd name="T2" fmla="*/ 2147483647 w 129"/>
                <a:gd name="T3" fmla="*/ 2147483647 h 127"/>
                <a:gd name="T4" fmla="*/ 2147483647 w 129"/>
                <a:gd name="T5" fmla="*/ 2147483647 h 127"/>
                <a:gd name="T6" fmla="*/ 2147483647 w 129"/>
                <a:gd name="T7" fmla="*/ 2147483647 h 127"/>
                <a:gd name="T8" fmla="*/ 2147483647 w 129"/>
                <a:gd name="T9" fmla="*/ 2147483647 h 127"/>
                <a:gd name="T10" fmla="*/ 2147483647 w 129"/>
                <a:gd name="T11" fmla="*/ 2147483647 h 127"/>
                <a:gd name="T12" fmla="*/ 2147483647 w 129"/>
                <a:gd name="T13" fmla="*/ 2147483647 h 127"/>
                <a:gd name="T14" fmla="*/ 2147483647 w 129"/>
                <a:gd name="T15" fmla="*/ 2147483647 h 127"/>
                <a:gd name="T16" fmla="*/ 2147483647 w 129"/>
                <a:gd name="T17" fmla="*/ 2147483647 h 127"/>
                <a:gd name="T18" fmla="*/ 2147483647 w 129"/>
                <a:gd name="T19" fmla="*/ 2147483647 h 127"/>
                <a:gd name="T20" fmla="*/ 0 w 129"/>
                <a:gd name="T21" fmla="*/ 2147483647 h 127"/>
                <a:gd name="T22" fmla="*/ 2147483647 w 129"/>
                <a:gd name="T23" fmla="*/ 2147483647 h 127"/>
                <a:gd name="T24" fmla="*/ 2147483647 w 129"/>
                <a:gd name="T25" fmla="*/ 2147483647 h 127"/>
                <a:gd name="T26" fmla="*/ 2147483647 w 129"/>
                <a:gd name="T27" fmla="*/ 2147483647 h 127"/>
                <a:gd name="T28" fmla="*/ 2147483647 w 129"/>
                <a:gd name="T29" fmla="*/ 2147483647 h 127"/>
                <a:gd name="T30" fmla="*/ 2147483647 w 129"/>
                <a:gd name="T31" fmla="*/ 2147483647 h 127"/>
                <a:gd name="T32" fmla="*/ 2147483647 w 129"/>
                <a:gd name="T33" fmla="*/ 2147483647 h 127"/>
                <a:gd name="T34" fmla="*/ 2147483647 w 129"/>
                <a:gd name="T35" fmla="*/ 2147483647 h 127"/>
                <a:gd name="T36" fmla="*/ 2147483647 w 129"/>
                <a:gd name="T37" fmla="*/ 2147483647 h 127"/>
                <a:gd name="T38" fmla="*/ 2147483647 w 129"/>
                <a:gd name="T39" fmla="*/ 2147483647 h 127"/>
                <a:gd name="T40" fmla="*/ 2147483647 w 129"/>
                <a:gd name="T41" fmla="*/ 0 h 127"/>
                <a:gd name="T42" fmla="*/ 2147483647 w 129"/>
                <a:gd name="T43" fmla="*/ 0 h 127"/>
                <a:gd name="T44" fmla="*/ 2147483647 w 129"/>
                <a:gd name="T45" fmla="*/ 2147483647 h 127"/>
                <a:gd name="T46" fmla="*/ 2147483647 w 129"/>
                <a:gd name="T47" fmla="*/ 2147483647 h 127"/>
                <a:gd name="T48" fmla="*/ 2147483647 w 129"/>
                <a:gd name="T49" fmla="*/ 2147483647 h 127"/>
                <a:gd name="T50" fmla="*/ 2147483647 w 129"/>
                <a:gd name="T51" fmla="*/ 2147483647 h 127"/>
                <a:gd name="T52" fmla="*/ 2147483647 w 129"/>
                <a:gd name="T53" fmla="*/ 2147483647 h 127"/>
                <a:gd name="T54" fmla="*/ 2147483647 w 129"/>
                <a:gd name="T55" fmla="*/ 2147483647 h 127"/>
                <a:gd name="T56" fmla="*/ 2147483647 w 129"/>
                <a:gd name="T57" fmla="*/ 2147483647 h 127"/>
                <a:gd name="T58" fmla="*/ 2147483647 w 129"/>
                <a:gd name="T59" fmla="*/ 2147483647 h 127"/>
                <a:gd name="T60" fmla="*/ 2147483647 w 129"/>
                <a:gd name="T61" fmla="*/ 2147483647 h 127"/>
                <a:gd name="T62" fmla="*/ 2147483647 w 129"/>
                <a:gd name="T63" fmla="*/ 2147483647 h 127"/>
                <a:gd name="T64" fmla="*/ 2147483647 w 129"/>
                <a:gd name="T65" fmla="*/ 2147483647 h 127"/>
                <a:gd name="T66" fmla="*/ 2147483647 w 129"/>
                <a:gd name="T67" fmla="*/ 2147483647 h 127"/>
                <a:gd name="T68" fmla="*/ 2147483647 w 129"/>
                <a:gd name="T69" fmla="*/ 2147483647 h 127"/>
                <a:gd name="T70" fmla="*/ 2147483647 w 129"/>
                <a:gd name="T71" fmla="*/ 2147483647 h 127"/>
                <a:gd name="T72" fmla="*/ 2147483647 w 129"/>
                <a:gd name="T73" fmla="*/ 2147483647 h 127"/>
                <a:gd name="T74" fmla="*/ 2147483647 w 129"/>
                <a:gd name="T75" fmla="*/ 2147483647 h 127"/>
                <a:gd name="T76" fmla="*/ 2147483647 w 129"/>
                <a:gd name="T77" fmla="*/ 2147483647 h 127"/>
                <a:gd name="T78" fmla="*/ 2147483647 w 129"/>
                <a:gd name="T79" fmla="*/ 2147483647 h 127"/>
                <a:gd name="T80" fmla="*/ 2147483647 w 129"/>
                <a:gd name="T81" fmla="*/ 2147483647 h 127"/>
                <a:gd name="T82" fmla="*/ 2147483647 w 129"/>
                <a:gd name="T83" fmla="*/ 2147483647 h 127"/>
                <a:gd name="T84" fmla="*/ 2147483647 w 129"/>
                <a:gd name="T85" fmla="*/ 2147483647 h 1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9"/>
                <a:gd name="T130" fmla="*/ 0 h 127"/>
                <a:gd name="T131" fmla="*/ 129 w 129"/>
                <a:gd name="T132" fmla="*/ 127 h 12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9" h="127">
                  <a:moveTo>
                    <a:pt x="65" y="127"/>
                  </a:moveTo>
                  <a:lnTo>
                    <a:pt x="61" y="127"/>
                  </a:lnTo>
                  <a:lnTo>
                    <a:pt x="58" y="127"/>
                  </a:lnTo>
                  <a:lnTo>
                    <a:pt x="55" y="126"/>
                  </a:lnTo>
                  <a:lnTo>
                    <a:pt x="51" y="126"/>
                  </a:lnTo>
                  <a:lnTo>
                    <a:pt x="48" y="125"/>
                  </a:lnTo>
                  <a:lnTo>
                    <a:pt x="45" y="124"/>
                  </a:lnTo>
                  <a:lnTo>
                    <a:pt x="42" y="123"/>
                  </a:lnTo>
                  <a:lnTo>
                    <a:pt x="40" y="122"/>
                  </a:lnTo>
                  <a:lnTo>
                    <a:pt x="37" y="120"/>
                  </a:lnTo>
                  <a:lnTo>
                    <a:pt x="34" y="119"/>
                  </a:lnTo>
                  <a:lnTo>
                    <a:pt x="32" y="117"/>
                  </a:lnTo>
                  <a:lnTo>
                    <a:pt x="29" y="116"/>
                  </a:lnTo>
                  <a:lnTo>
                    <a:pt x="26" y="114"/>
                  </a:lnTo>
                  <a:lnTo>
                    <a:pt x="23" y="112"/>
                  </a:lnTo>
                  <a:lnTo>
                    <a:pt x="21" y="110"/>
                  </a:lnTo>
                  <a:lnTo>
                    <a:pt x="19" y="108"/>
                  </a:lnTo>
                  <a:lnTo>
                    <a:pt x="17" y="106"/>
                  </a:lnTo>
                  <a:lnTo>
                    <a:pt x="15" y="104"/>
                  </a:lnTo>
                  <a:lnTo>
                    <a:pt x="13" y="102"/>
                  </a:lnTo>
                  <a:lnTo>
                    <a:pt x="12" y="99"/>
                  </a:lnTo>
                  <a:lnTo>
                    <a:pt x="10" y="96"/>
                  </a:lnTo>
                  <a:lnTo>
                    <a:pt x="8" y="93"/>
                  </a:lnTo>
                  <a:lnTo>
                    <a:pt x="7" y="91"/>
                  </a:lnTo>
                  <a:lnTo>
                    <a:pt x="6" y="88"/>
                  </a:lnTo>
                  <a:lnTo>
                    <a:pt x="5" y="85"/>
                  </a:lnTo>
                  <a:lnTo>
                    <a:pt x="4" y="82"/>
                  </a:lnTo>
                  <a:lnTo>
                    <a:pt x="2" y="80"/>
                  </a:lnTo>
                  <a:lnTo>
                    <a:pt x="1" y="77"/>
                  </a:lnTo>
                  <a:lnTo>
                    <a:pt x="1" y="74"/>
                  </a:lnTo>
                  <a:lnTo>
                    <a:pt x="0" y="70"/>
                  </a:lnTo>
                  <a:lnTo>
                    <a:pt x="0" y="67"/>
                  </a:lnTo>
                  <a:lnTo>
                    <a:pt x="0" y="63"/>
                  </a:lnTo>
                  <a:lnTo>
                    <a:pt x="0" y="60"/>
                  </a:lnTo>
                  <a:lnTo>
                    <a:pt x="0" y="57"/>
                  </a:lnTo>
                  <a:lnTo>
                    <a:pt x="1" y="54"/>
                  </a:lnTo>
                  <a:lnTo>
                    <a:pt x="1" y="51"/>
                  </a:lnTo>
                  <a:lnTo>
                    <a:pt x="2" y="47"/>
                  </a:lnTo>
                  <a:lnTo>
                    <a:pt x="4" y="45"/>
                  </a:lnTo>
                  <a:lnTo>
                    <a:pt x="5" y="42"/>
                  </a:lnTo>
                  <a:lnTo>
                    <a:pt x="6" y="39"/>
                  </a:lnTo>
                  <a:lnTo>
                    <a:pt x="7" y="36"/>
                  </a:lnTo>
                  <a:lnTo>
                    <a:pt x="8" y="34"/>
                  </a:lnTo>
                  <a:lnTo>
                    <a:pt x="10" y="31"/>
                  </a:lnTo>
                  <a:lnTo>
                    <a:pt x="12" y="29"/>
                  </a:lnTo>
                  <a:lnTo>
                    <a:pt x="13" y="26"/>
                  </a:lnTo>
                  <a:lnTo>
                    <a:pt x="15" y="23"/>
                  </a:lnTo>
                  <a:lnTo>
                    <a:pt x="17" y="21"/>
                  </a:lnTo>
                  <a:lnTo>
                    <a:pt x="19" y="19"/>
                  </a:lnTo>
                  <a:lnTo>
                    <a:pt x="21" y="17"/>
                  </a:lnTo>
                  <a:lnTo>
                    <a:pt x="23" y="15"/>
                  </a:lnTo>
                  <a:lnTo>
                    <a:pt x="26" y="13"/>
                  </a:lnTo>
                  <a:lnTo>
                    <a:pt x="29" y="11"/>
                  </a:lnTo>
                  <a:lnTo>
                    <a:pt x="32" y="10"/>
                  </a:lnTo>
                  <a:lnTo>
                    <a:pt x="34" y="8"/>
                  </a:lnTo>
                  <a:lnTo>
                    <a:pt x="37" y="7"/>
                  </a:lnTo>
                  <a:lnTo>
                    <a:pt x="40" y="6"/>
                  </a:lnTo>
                  <a:lnTo>
                    <a:pt x="42" y="5"/>
                  </a:lnTo>
                  <a:lnTo>
                    <a:pt x="45" y="4"/>
                  </a:lnTo>
                  <a:lnTo>
                    <a:pt x="48" y="3"/>
                  </a:lnTo>
                  <a:lnTo>
                    <a:pt x="51" y="2"/>
                  </a:lnTo>
                  <a:lnTo>
                    <a:pt x="55" y="2"/>
                  </a:lnTo>
                  <a:lnTo>
                    <a:pt x="58" y="0"/>
                  </a:lnTo>
                  <a:lnTo>
                    <a:pt x="61" y="0"/>
                  </a:lnTo>
                  <a:lnTo>
                    <a:pt x="65" y="0"/>
                  </a:lnTo>
                  <a:lnTo>
                    <a:pt x="68" y="0"/>
                  </a:lnTo>
                  <a:lnTo>
                    <a:pt x="71" y="0"/>
                  </a:lnTo>
                  <a:lnTo>
                    <a:pt x="74" y="2"/>
                  </a:lnTo>
                  <a:lnTo>
                    <a:pt x="78" y="2"/>
                  </a:lnTo>
                  <a:lnTo>
                    <a:pt x="81" y="3"/>
                  </a:lnTo>
                  <a:lnTo>
                    <a:pt x="84" y="4"/>
                  </a:lnTo>
                  <a:lnTo>
                    <a:pt x="87" y="5"/>
                  </a:lnTo>
                  <a:lnTo>
                    <a:pt x="89" y="6"/>
                  </a:lnTo>
                  <a:lnTo>
                    <a:pt x="92" y="7"/>
                  </a:lnTo>
                  <a:lnTo>
                    <a:pt x="95" y="8"/>
                  </a:lnTo>
                  <a:lnTo>
                    <a:pt x="97" y="10"/>
                  </a:lnTo>
                  <a:lnTo>
                    <a:pt x="100" y="11"/>
                  </a:lnTo>
                  <a:lnTo>
                    <a:pt x="103" y="13"/>
                  </a:lnTo>
                  <a:lnTo>
                    <a:pt x="106" y="15"/>
                  </a:lnTo>
                  <a:lnTo>
                    <a:pt x="108" y="17"/>
                  </a:lnTo>
                  <a:lnTo>
                    <a:pt x="110" y="19"/>
                  </a:lnTo>
                  <a:lnTo>
                    <a:pt x="112" y="21"/>
                  </a:lnTo>
                  <a:lnTo>
                    <a:pt x="114" y="23"/>
                  </a:lnTo>
                  <a:lnTo>
                    <a:pt x="116" y="26"/>
                  </a:lnTo>
                  <a:lnTo>
                    <a:pt x="117" y="29"/>
                  </a:lnTo>
                  <a:lnTo>
                    <a:pt x="119" y="31"/>
                  </a:lnTo>
                  <a:lnTo>
                    <a:pt x="121" y="34"/>
                  </a:lnTo>
                  <a:lnTo>
                    <a:pt x="122" y="36"/>
                  </a:lnTo>
                  <a:lnTo>
                    <a:pt x="123" y="39"/>
                  </a:lnTo>
                  <a:lnTo>
                    <a:pt x="124" y="42"/>
                  </a:lnTo>
                  <a:lnTo>
                    <a:pt x="125" y="45"/>
                  </a:lnTo>
                  <a:lnTo>
                    <a:pt x="127" y="47"/>
                  </a:lnTo>
                  <a:lnTo>
                    <a:pt x="128" y="51"/>
                  </a:lnTo>
                  <a:lnTo>
                    <a:pt x="128" y="54"/>
                  </a:lnTo>
                  <a:lnTo>
                    <a:pt x="129" y="57"/>
                  </a:lnTo>
                  <a:lnTo>
                    <a:pt x="129" y="60"/>
                  </a:lnTo>
                  <a:lnTo>
                    <a:pt x="129" y="63"/>
                  </a:lnTo>
                  <a:lnTo>
                    <a:pt x="129" y="67"/>
                  </a:lnTo>
                  <a:lnTo>
                    <a:pt x="129" y="70"/>
                  </a:lnTo>
                  <a:lnTo>
                    <a:pt x="128" y="74"/>
                  </a:lnTo>
                  <a:lnTo>
                    <a:pt x="128" y="77"/>
                  </a:lnTo>
                  <a:lnTo>
                    <a:pt x="127" y="80"/>
                  </a:lnTo>
                  <a:lnTo>
                    <a:pt x="125" y="82"/>
                  </a:lnTo>
                  <a:lnTo>
                    <a:pt x="124" y="85"/>
                  </a:lnTo>
                  <a:lnTo>
                    <a:pt x="123" y="88"/>
                  </a:lnTo>
                  <a:lnTo>
                    <a:pt x="122" y="91"/>
                  </a:lnTo>
                  <a:lnTo>
                    <a:pt x="121" y="93"/>
                  </a:lnTo>
                  <a:lnTo>
                    <a:pt x="119" y="96"/>
                  </a:lnTo>
                  <a:lnTo>
                    <a:pt x="117" y="99"/>
                  </a:lnTo>
                  <a:lnTo>
                    <a:pt x="116" y="102"/>
                  </a:lnTo>
                  <a:lnTo>
                    <a:pt x="114" y="104"/>
                  </a:lnTo>
                  <a:lnTo>
                    <a:pt x="112" y="106"/>
                  </a:lnTo>
                  <a:lnTo>
                    <a:pt x="110" y="108"/>
                  </a:lnTo>
                  <a:lnTo>
                    <a:pt x="108" y="110"/>
                  </a:lnTo>
                  <a:lnTo>
                    <a:pt x="106" y="112"/>
                  </a:lnTo>
                  <a:lnTo>
                    <a:pt x="103" y="114"/>
                  </a:lnTo>
                  <a:lnTo>
                    <a:pt x="100" y="116"/>
                  </a:lnTo>
                  <a:lnTo>
                    <a:pt x="97" y="117"/>
                  </a:lnTo>
                  <a:lnTo>
                    <a:pt x="95" y="119"/>
                  </a:lnTo>
                  <a:lnTo>
                    <a:pt x="92" y="120"/>
                  </a:lnTo>
                  <a:lnTo>
                    <a:pt x="89" y="122"/>
                  </a:lnTo>
                  <a:lnTo>
                    <a:pt x="87" y="123"/>
                  </a:lnTo>
                  <a:lnTo>
                    <a:pt x="84" y="124"/>
                  </a:lnTo>
                  <a:lnTo>
                    <a:pt x="81" y="125"/>
                  </a:lnTo>
                  <a:lnTo>
                    <a:pt x="78" y="126"/>
                  </a:lnTo>
                  <a:lnTo>
                    <a:pt x="74" y="126"/>
                  </a:lnTo>
                  <a:lnTo>
                    <a:pt x="71" y="127"/>
                  </a:lnTo>
                  <a:lnTo>
                    <a:pt x="68" y="127"/>
                  </a:lnTo>
                  <a:lnTo>
                    <a:pt x="65" y="127"/>
                  </a:lnTo>
                  <a:close/>
                </a:path>
              </a:pathLst>
            </a:custGeom>
            <a:solidFill>
              <a:srgbClr val="02703F"/>
            </a:solidFill>
            <a:ln w="9525">
              <a:noFill/>
              <a:round/>
              <a:headEnd/>
              <a:tailEnd/>
            </a:ln>
          </p:spPr>
          <p:txBody>
            <a:bodyPr/>
            <a:lstStyle/>
            <a:p>
              <a:endParaRPr lang="en-US"/>
            </a:p>
          </p:txBody>
        </p:sp>
        <p:sp>
          <p:nvSpPr>
            <p:cNvPr id="304" name="Freeform 426"/>
            <p:cNvSpPr>
              <a:spLocks noEditPoints="1"/>
            </p:cNvSpPr>
            <p:nvPr/>
          </p:nvSpPr>
          <p:spPr bwMode="gray">
            <a:xfrm>
              <a:off x="7161319" y="5224243"/>
              <a:ext cx="95624" cy="92148"/>
            </a:xfrm>
            <a:custGeom>
              <a:avLst/>
              <a:gdLst>
                <a:gd name="T0" fmla="*/ 2147483647 w 64"/>
                <a:gd name="T1" fmla="*/ 2147483647 h 59"/>
                <a:gd name="T2" fmla="*/ 2147483647 w 64"/>
                <a:gd name="T3" fmla="*/ 2147483647 h 59"/>
                <a:gd name="T4" fmla="*/ 2147483647 w 64"/>
                <a:gd name="T5" fmla="*/ 2147483647 h 59"/>
                <a:gd name="T6" fmla="*/ 2147483647 w 64"/>
                <a:gd name="T7" fmla="*/ 2147483647 h 59"/>
                <a:gd name="T8" fmla="*/ 2147483647 w 64"/>
                <a:gd name="T9" fmla="*/ 2147483647 h 59"/>
                <a:gd name="T10" fmla="*/ 2147483647 w 64"/>
                <a:gd name="T11" fmla="*/ 2147483647 h 59"/>
                <a:gd name="T12" fmla="*/ 2147483647 w 64"/>
                <a:gd name="T13" fmla="*/ 2147483647 h 59"/>
                <a:gd name="T14" fmla="*/ 2147483647 w 64"/>
                <a:gd name="T15" fmla="*/ 2147483647 h 59"/>
                <a:gd name="T16" fmla="*/ 2147483647 w 64"/>
                <a:gd name="T17" fmla="*/ 2147483647 h 59"/>
                <a:gd name="T18" fmla="*/ 2147483647 w 64"/>
                <a:gd name="T19" fmla="*/ 2147483647 h 59"/>
                <a:gd name="T20" fmla="*/ 2147483647 w 64"/>
                <a:gd name="T21" fmla="*/ 2147483647 h 59"/>
                <a:gd name="T22" fmla="*/ 2147483647 w 64"/>
                <a:gd name="T23" fmla="*/ 2147483647 h 59"/>
                <a:gd name="T24" fmla="*/ 2147483647 w 64"/>
                <a:gd name="T25" fmla="*/ 2147483647 h 59"/>
                <a:gd name="T26" fmla="*/ 2147483647 w 64"/>
                <a:gd name="T27" fmla="*/ 2147483647 h 59"/>
                <a:gd name="T28" fmla="*/ 2147483647 w 64"/>
                <a:gd name="T29" fmla="*/ 0 h 59"/>
                <a:gd name="T30" fmla="*/ 2147483647 w 64"/>
                <a:gd name="T31" fmla="*/ 0 h 59"/>
                <a:gd name="T32" fmla="*/ 0 w 64"/>
                <a:gd name="T33" fmla="*/ 0 h 59"/>
                <a:gd name="T34" fmla="*/ 2147483647 w 64"/>
                <a:gd name="T35" fmla="*/ 2147483647 h 59"/>
                <a:gd name="T36" fmla="*/ 2147483647 w 64"/>
                <a:gd name="T37" fmla="*/ 2147483647 h 59"/>
                <a:gd name="T38" fmla="*/ 2147483647 w 64"/>
                <a:gd name="T39" fmla="*/ 2147483647 h 59"/>
                <a:gd name="T40" fmla="*/ 2147483647 w 64"/>
                <a:gd name="T41" fmla="*/ 2147483647 h 59"/>
                <a:gd name="T42" fmla="*/ 2147483647 w 64"/>
                <a:gd name="T43" fmla="*/ 2147483647 h 59"/>
                <a:gd name="T44" fmla="*/ 2147483647 w 64"/>
                <a:gd name="T45" fmla="*/ 2147483647 h 59"/>
                <a:gd name="T46" fmla="*/ 2147483647 w 64"/>
                <a:gd name="T47" fmla="*/ 2147483647 h 59"/>
                <a:gd name="T48" fmla="*/ 2147483647 w 64"/>
                <a:gd name="T49" fmla="*/ 2147483647 h 59"/>
                <a:gd name="T50" fmla="*/ 2147483647 w 64"/>
                <a:gd name="T51" fmla="*/ 2147483647 h 59"/>
                <a:gd name="T52" fmla="*/ 2147483647 w 64"/>
                <a:gd name="T53" fmla="*/ 2147483647 h 59"/>
                <a:gd name="T54" fmla="*/ 2147483647 w 64"/>
                <a:gd name="T55" fmla="*/ 2147483647 h 59"/>
                <a:gd name="T56" fmla="*/ 2147483647 w 64"/>
                <a:gd name="T57" fmla="*/ 2147483647 h 59"/>
                <a:gd name="T58" fmla="*/ 2147483647 w 64"/>
                <a:gd name="T59" fmla="*/ 2147483647 h 59"/>
                <a:gd name="T60" fmla="*/ 2147483647 w 64"/>
                <a:gd name="T61" fmla="*/ 2147483647 h 59"/>
                <a:gd name="T62" fmla="*/ 2147483647 w 64"/>
                <a:gd name="T63" fmla="*/ 2147483647 h 59"/>
                <a:gd name="T64" fmla="*/ 2147483647 w 64"/>
                <a:gd name="T65" fmla="*/ 2147483647 h 59"/>
                <a:gd name="T66" fmla="*/ 2147483647 w 64"/>
                <a:gd name="T67" fmla="*/ 2147483647 h 59"/>
                <a:gd name="T68" fmla="*/ 2147483647 w 64"/>
                <a:gd name="T69" fmla="*/ 2147483647 h 59"/>
                <a:gd name="T70" fmla="*/ 2147483647 w 64"/>
                <a:gd name="T71" fmla="*/ 2147483647 h 59"/>
                <a:gd name="T72" fmla="*/ 2147483647 w 64"/>
                <a:gd name="T73" fmla="*/ 2147483647 h 59"/>
                <a:gd name="T74" fmla="*/ 2147483647 w 64"/>
                <a:gd name="T75" fmla="*/ 2147483647 h 59"/>
                <a:gd name="T76" fmla="*/ 2147483647 w 64"/>
                <a:gd name="T77" fmla="*/ 2147483647 h 59"/>
                <a:gd name="T78" fmla="*/ 2147483647 w 64"/>
                <a:gd name="T79" fmla="*/ 2147483647 h 59"/>
                <a:gd name="T80" fmla="*/ 2147483647 w 64"/>
                <a:gd name="T81" fmla="*/ 2147483647 h 59"/>
                <a:gd name="T82" fmla="*/ 2147483647 w 64"/>
                <a:gd name="T83" fmla="*/ 2147483647 h 59"/>
                <a:gd name="T84" fmla="*/ 2147483647 w 64"/>
                <a:gd name="T85" fmla="*/ 2147483647 h 59"/>
                <a:gd name="T86" fmla="*/ 2147483647 w 64"/>
                <a:gd name="T87" fmla="*/ 2147483647 h 59"/>
                <a:gd name="T88" fmla="*/ 2147483647 w 64"/>
                <a:gd name="T89" fmla="*/ 2147483647 h 59"/>
                <a:gd name="T90" fmla="*/ 2147483647 w 64"/>
                <a:gd name="T91" fmla="*/ 2147483647 h 59"/>
                <a:gd name="T92" fmla="*/ 2147483647 w 64"/>
                <a:gd name="T93" fmla="*/ 2147483647 h 59"/>
                <a:gd name="T94" fmla="*/ 2147483647 w 64"/>
                <a:gd name="T95" fmla="*/ 2147483647 h 59"/>
                <a:gd name="T96" fmla="*/ 2147483647 w 64"/>
                <a:gd name="T97" fmla="*/ 214748364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59"/>
                <a:gd name="T149" fmla="*/ 64 w 64"/>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59">
                  <a:moveTo>
                    <a:pt x="0" y="0"/>
                  </a:moveTo>
                  <a:lnTo>
                    <a:pt x="0" y="47"/>
                  </a:lnTo>
                  <a:lnTo>
                    <a:pt x="1" y="45"/>
                  </a:lnTo>
                  <a:lnTo>
                    <a:pt x="1" y="44"/>
                  </a:lnTo>
                  <a:lnTo>
                    <a:pt x="2" y="42"/>
                  </a:lnTo>
                  <a:lnTo>
                    <a:pt x="2" y="40"/>
                  </a:lnTo>
                  <a:lnTo>
                    <a:pt x="3" y="39"/>
                  </a:lnTo>
                  <a:lnTo>
                    <a:pt x="4" y="36"/>
                  </a:lnTo>
                  <a:lnTo>
                    <a:pt x="5" y="35"/>
                  </a:lnTo>
                  <a:lnTo>
                    <a:pt x="6" y="33"/>
                  </a:lnTo>
                  <a:lnTo>
                    <a:pt x="7" y="31"/>
                  </a:lnTo>
                  <a:lnTo>
                    <a:pt x="9" y="30"/>
                  </a:lnTo>
                  <a:lnTo>
                    <a:pt x="10" y="29"/>
                  </a:lnTo>
                  <a:lnTo>
                    <a:pt x="11" y="27"/>
                  </a:lnTo>
                  <a:lnTo>
                    <a:pt x="13" y="26"/>
                  </a:lnTo>
                  <a:lnTo>
                    <a:pt x="14" y="25"/>
                  </a:lnTo>
                  <a:lnTo>
                    <a:pt x="16" y="23"/>
                  </a:lnTo>
                  <a:lnTo>
                    <a:pt x="19" y="22"/>
                  </a:lnTo>
                  <a:lnTo>
                    <a:pt x="21" y="21"/>
                  </a:lnTo>
                  <a:lnTo>
                    <a:pt x="23" y="20"/>
                  </a:lnTo>
                  <a:lnTo>
                    <a:pt x="25" y="19"/>
                  </a:lnTo>
                  <a:lnTo>
                    <a:pt x="27" y="18"/>
                  </a:lnTo>
                  <a:lnTo>
                    <a:pt x="29" y="18"/>
                  </a:lnTo>
                  <a:lnTo>
                    <a:pt x="31" y="17"/>
                  </a:lnTo>
                  <a:lnTo>
                    <a:pt x="34" y="16"/>
                  </a:lnTo>
                  <a:lnTo>
                    <a:pt x="36" y="16"/>
                  </a:lnTo>
                  <a:lnTo>
                    <a:pt x="39" y="15"/>
                  </a:lnTo>
                  <a:lnTo>
                    <a:pt x="41" y="15"/>
                  </a:lnTo>
                  <a:lnTo>
                    <a:pt x="45" y="15"/>
                  </a:lnTo>
                  <a:lnTo>
                    <a:pt x="48" y="15"/>
                  </a:lnTo>
                  <a:lnTo>
                    <a:pt x="51" y="15"/>
                  </a:lnTo>
                  <a:lnTo>
                    <a:pt x="54" y="15"/>
                  </a:lnTo>
                  <a:lnTo>
                    <a:pt x="57" y="15"/>
                  </a:lnTo>
                  <a:lnTo>
                    <a:pt x="60" y="15"/>
                  </a:lnTo>
                  <a:lnTo>
                    <a:pt x="59" y="13"/>
                  </a:lnTo>
                  <a:lnTo>
                    <a:pt x="59" y="12"/>
                  </a:lnTo>
                  <a:lnTo>
                    <a:pt x="58" y="11"/>
                  </a:lnTo>
                  <a:lnTo>
                    <a:pt x="57" y="10"/>
                  </a:lnTo>
                  <a:lnTo>
                    <a:pt x="56" y="10"/>
                  </a:lnTo>
                  <a:lnTo>
                    <a:pt x="56" y="9"/>
                  </a:lnTo>
                  <a:lnTo>
                    <a:pt x="55" y="8"/>
                  </a:lnTo>
                  <a:lnTo>
                    <a:pt x="54" y="7"/>
                  </a:lnTo>
                  <a:lnTo>
                    <a:pt x="53" y="7"/>
                  </a:lnTo>
                  <a:lnTo>
                    <a:pt x="53" y="6"/>
                  </a:lnTo>
                  <a:lnTo>
                    <a:pt x="52" y="6"/>
                  </a:lnTo>
                  <a:lnTo>
                    <a:pt x="51" y="5"/>
                  </a:lnTo>
                  <a:lnTo>
                    <a:pt x="50" y="5"/>
                  </a:lnTo>
                  <a:lnTo>
                    <a:pt x="49" y="4"/>
                  </a:lnTo>
                  <a:lnTo>
                    <a:pt x="48" y="4"/>
                  </a:lnTo>
                  <a:lnTo>
                    <a:pt x="47" y="3"/>
                  </a:lnTo>
                  <a:lnTo>
                    <a:pt x="46" y="3"/>
                  </a:lnTo>
                  <a:lnTo>
                    <a:pt x="45" y="2"/>
                  </a:lnTo>
                  <a:lnTo>
                    <a:pt x="44" y="2"/>
                  </a:lnTo>
                  <a:lnTo>
                    <a:pt x="43"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7"/>
                  </a:lnTo>
                  <a:lnTo>
                    <a:pt x="29" y="28"/>
                  </a:lnTo>
                  <a:lnTo>
                    <a:pt x="28" y="29"/>
                  </a:lnTo>
                  <a:lnTo>
                    <a:pt x="27" y="30"/>
                  </a:lnTo>
                  <a:lnTo>
                    <a:pt x="26" y="31"/>
                  </a:lnTo>
                  <a:lnTo>
                    <a:pt x="26" y="32"/>
                  </a:lnTo>
                  <a:lnTo>
                    <a:pt x="25" y="33"/>
                  </a:lnTo>
                  <a:lnTo>
                    <a:pt x="24" y="34"/>
                  </a:lnTo>
                  <a:lnTo>
                    <a:pt x="24" y="35"/>
                  </a:lnTo>
                  <a:lnTo>
                    <a:pt x="23" y="36"/>
                  </a:lnTo>
                  <a:lnTo>
                    <a:pt x="23" y="37"/>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29" y="57"/>
                  </a:lnTo>
                  <a:lnTo>
                    <a:pt x="30" y="57"/>
                  </a:lnTo>
                  <a:lnTo>
                    <a:pt x="31" y="57"/>
                  </a:lnTo>
                  <a:lnTo>
                    <a:pt x="32" y="58"/>
                  </a:lnTo>
                  <a:lnTo>
                    <a:pt x="33" y="58"/>
                  </a:lnTo>
                  <a:lnTo>
                    <a:pt x="34" y="58"/>
                  </a:lnTo>
                  <a:lnTo>
                    <a:pt x="35" y="59"/>
                  </a:lnTo>
                  <a:lnTo>
                    <a:pt x="36" y="59"/>
                  </a:lnTo>
                  <a:lnTo>
                    <a:pt x="37" y="59"/>
                  </a:lnTo>
                  <a:lnTo>
                    <a:pt x="38" y="59"/>
                  </a:lnTo>
                  <a:lnTo>
                    <a:pt x="39" y="59"/>
                  </a:lnTo>
                  <a:lnTo>
                    <a:pt x="40" y="59"/>
                  </a:lnTo>
                  <a:lnTo>
                    <a:pt x="41" y="59"/>
                  </a:lnTo>
                  <a:lnTo>
                    <a:pt x="43" y="59"/>
                  </a:lnTo>
                  <a:lnTo>
                    <a:pt x="44" y="59"/>
                  </a:lnTo>
                  <a:lnTo>
                    <a:pt x="45" y="58"/>
                  </a:lnTo>
                  <a:lnTo>
                    <a:pt x="46" y="58"/>
                  </a:lnTo>
                  <a:lnTo>
                    <a:pt x="47" y="58"/>
                  </a:lnTo>
                  <a:lnTo>
                    <a:pt x="48" y="58"/>
                  </a:lnTo>
                  <a:lnTo>
                    <a:pt x="49" y="57"/>
                  </a:lnTo>
                  <a:lnTo>
                    <a:pt x="50" y="57"/>
                  </a:lnTo>
                  <a:lnTo>
                    <a:pt x="51" y="56"/>
                  </a:lnTo>
                  <a:lnTo>
                    <a:pt x="52" y="56"/>
                  </a:lnTo>
                  <a:lnTo>
                    <a:pt x="53" y="55"/>
                  </a:lnTo>
                  <a:lnTo>
                    <a:pt x="54" y="54"/>
                  </a:lnTo>
                  <a:lnTo>
                    <a:pt x="55" y="54"/>
                  </a:lnTo>
                  <a:lnTo>
                    <a:pt x="56" y="53"/>
                  </a:lnTo>
                  <a:lnTo>
                    <a:pt x="57" y="52"/>
                  </a:lnTo>
                  <a:lnTo>
                    <a:pt x="58" y="51"/>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7"/>
                  </a:lnTo>
                  <a:lnTo>
                    <a:pt x="64" y="36"/>
                  </a:lnTo>
                  <a:lnTo>
                    <a:pt x="64" y="35"/>
                  </a:lnTo>
                  <a:lnTo>
                    <a:pt x="64" y="34"/>
                  </a:lnTo>
                  <a:lnTo>
                    <a:pt x="64" y="33"/>
                  </a:lnTo>
                  <a:lnTo>
                    <a:pt x="64" y="32"/>
                  </a:lnTo>
                  <a:lnTo>
                    <a:pt x="64" y="31"/>
                  </a:lnTo>
                  <a:lnTo>
                    <a:pt x="64" y="30"/>
                  </a:lnTo>
                  <a:lnTo>
                    <a:pt x="64" y="29"/>
                  </a:lnTo>
                  <a:lnTo>
                    <a:pt x="64" y="28"/>
                  </a:lnTo>
                  <a:lnTo>
                    <a:pt x="64" y="27"/>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305" name="Rectangle 435"/>
            <p:cNvSpPr>
              <a:spLocks noChangeArrowheads="1"/>
            </p:cNvSpPr>
            <p:nvPr/>
          </p:nvSpPr>
          <p:spPr bwMode="gray">
            <a:xfrm>
              <a:off x="1586758" y="5327323"/>
              <a:ext cx="2188886" cy="282691"/>
            </a:xfrm>
            <a:prstGeom prst="rect">
              <a:avLst/>
            </a:prstGeom>
            <a:noFill/>
            <a:ln w="9525">
              <a:noFill/>
              <a:miter lim="800000"/>
              <a:headEnd/>
              <a:tailEnd/>
            </a:ln>
          </p:spPr>
          <p:txBody>
            <a:bodyPr/>
            <a:lstStyle/>
            <a:p>
              <a:endParaRPr lang="en-US" sz="600">
                <a:solidFill>
                  <a:srgbClr val="000000"/>
                </a:solidFill>
              </a:endParaRPr>
            </a:p>
          </p:txBody>
        </p:sp>
        <p:sp>
          <p:nvSpPr>
            <p:cNvPr id="306" name="Rectangle 439"/>
            <p:cNvSpPr>
              <a:spLocks noChangeArrowheads="1"/>
            </p:cNvSpPr>
            <p:nvPr/>
          </p:nvSpPr>
          <p:spPr bwMode="gray">
            <a:xfrm>
              <a:off x="1586758" y="5561599"/>
              <a:ext cx="1099673" cy="282691"/>
            </a:xfrm>
            <a:prstGeom prst="rect">
              <a:avLst/>
            </a:prstGeom>
            <a:noFill/>
            <a:ln w="9525">
              <a:noFill/>
              <a:miter lim="800000"/>
              <a:headEnd/>
              <a:tailEnd/>
            </a:ln>
          </p:spPr>
          <p:txBody>
            <a:bodyPr/>
            <a:lstStyle/>
            <a:p>
              <a:endParaRPr lang="en-US" sz="600">
                <a:solidFill>
                  <a:srgbClr val="000000"/>
                </a:solidFill>
              </a:endParaRPr>
            </a:p>
          </p:txBody>
        </p:sp>
        <p:sp>
          <p:nvSpPr>
            <p:cNvPr id="307" name="Rectangle 440"/>
            <p:cNvSpPr>
              <a:spLocks noChangeArrowheads="1"/>
            </p:cNvSpPr>
            <p:nvPr/>
          </p:nvSpPr>
          <p:spPr bwMode="gray">
            <a:xfrm>
              <a:off x="7830685" y="3267271"/>
              <a:ext cx="863601" cy="282691"/>
            </a:xfrm>
            <a:prstGeom prst="rect">
              <a:avLst/>
            </a:prstGeom>
            <a:noFill/>
            <a:ln w="9525">
              <a:noFill/>
              <a:miter lim="800000"/>
              <a:headEnd/>
              <a:tailEnd/>
            </a:ln>
          </p:spPr>
          <p:txBody>
            <a:bodyPr/>
            <a:lstStyle/>
            <a:p>
              <a:endParaRPr lang="en-US" sz="600">
                <a:solidFill>
                  <a:srgbClr val="000000"/>
                </a:solidFill>
              </a:endParaRPr>
            </a:p>
          </p:txBody>
        </p:sp>
        <p:sp>
          <p:nvSpPr>
            <p:cNvPr id="308" name="Rectangle 442"/>
            <p:cNvSpPr>
              <a:spLocks noChangeArrowheads="1"/>
            </p:cNvSpPr>
            <p:nvPr/>
          </p:nvSpPr>
          <p:spPr bwMode="gray">
            <a:xfrm>
              <a:off x="4697514" y="3454691"/>
              <a:ext cx="956236" cy="282691"/>
            </a:xfrm>
            <a:prstGeom prst="rect">
              <a:avLst/>
            </a:prstGeom>
            <a:noFill/>
            <a:ln w="9525">
              <a:noFill/>
              <a:miter lim="800000"/>
              <a:headEnd/>
              <a:tailEnd/>
            </a:ln>
          </p:spPr>
          <p:txBody>
            <a:bodyPr/>
            <a:lstStyle/>
            <a:p>
              <a:endParaRPr lang="en-US" sz="600">
                <a:solidFill>
                  <a:srgbClr val="000000"/>
                </a:solidFill>
              </a:endParaRPr>
            </a:p>
          </p:txBody>
        </p:sp>
        <p:sp>
          <p:nvSpPr>
            <p:cNvPr id="309" name="Rectangle 444"/>
            <p:cNvSpPr>
              <a:spLocks noChangeArrowheads="1"/>
            </p:cNvSpPr>
            <p:nvPr/>
          </p:nvSpPr>
          <p:spPr bwMode="gray">
            <a:xfrm>
              <a:off x="5463998" y="3161067"/>
              <a:ext cx="714189" cy="284252"/>
            </a:xfrm>
            <a:prstGeom prst="rect">
              <a:avLst/>
            </a:prstGeom>
            <a:noFill/>
            <a:ln w="9525">
              <a:noFill/>
              <a:miter lim="800000"/>
              <a:headEnd/>
              <a:tailEnd/>
            </a:ln>
          </p:spPr>
          <p:txBody>
            <a:bodyPr/>
            <a:lstStyle/>
            <a:p>
              <a:endParaRPr lang="en-US" sz="600">
                <a:solidFill>
                  <a:srgbClr val="000000"/>
                </a:solidFill>
              </a:endParaRPr>
            </a:p>
          </p:txBody>
        </p:sp>
        <p:sp>
          <p:nvSpPr>
            <p:cNvPr id="310" name="Rectangle 455"/>
            <p:cNvSpPr>
              <a:spLocks noChangeArrowheads="1"/>
            </p:cNvSpPr>
            <p:nvPr/>
          </p:nvSpPr>
          <p:spPr bwMode="gray">
            <a:xfrm>
              <a:off x="7966649" y="3306318"/>
              <a:ext cx="1177367" cy="92333"/>
            </a:xfrm>
            <a:prstGeom prst="rect">
              <a:avLst/>
            </a:prstGeom>
            <a:noFill/>
            <a:ln w="9525">
              <a:noFill/>
              <a:miter lim="800000"/>
              <a:headEnd/>
              <a:tailEnd/>
            </a:ln>
          </p:spPr>
          <p:txBody>
            <a:bodyPr lIns="0" tIns="0" rIns="0" bIns="0">
              <a:spAutoFit/>
            </a:bodyPr>
            <a:lstStyle/>
            <a:p>
              <a:r>
                <a:rPr lang="en-US" sz="600" b="1">
                  <a:solidFill>
                    <a:srgbClr val="000000"/>
                  </a:solidFill>
                </a:rPr>
                <a:t>Norfolk (3)</a:t>
              </a:r>
            </a:p>
          </p:txBody>
        </p:sp>
        <p:sp>
          <p:nvSpPr>
            <p:cNvPr id="311" name="Rectangle 480"/>
            <p:cNvSpPr>
              <a:spLocks noChangeArrowheads="1"/>
            </p:cNvSpPr>
            <p:nvPr/>
          </p:nvSpPr>
          <p:spPr bwMode="gray">
            <a:xfrm>
              <a:off x="7113507" y="4013825"/>
              <a:ext cx="65" cy="92333"/>
            </a:xfrm>
            <a:prstGeom prst="rect">
              <a:avLst/>
            </a:prstGeom>
            <a:noFill/>
            <a:ln w="9525">
              <a:noFill/>
              <a:miter lim="800000"/>
              <a:headEnd/>
              <a:tailEnd/>
            </a:ln>
          </p:spPr>
          <p:txBody>
            <a:bodyPr wrap="none" lIns="0" tIns="0" rIns="0" bIns="0">
              <a:spAutoFit/>
            </a:bodyPr>
            <a:lstStyle/>
            <a:p>
              <a:endParaRPr lang="en-US" sz="600" b="1">
                <a:solidFill>
                  <a:srgbClr val="000000"/>
                </a:solidFill>
              </a:endParaRPr>
            </a:p>
          </p:txBody>
        </p:sp>
        <p:sp>
          <p:nvSpPr>
            <p:cNvPr id="312" name="Rectangle 481"/>
            <p:cNvSpPr>
              <a:spLocks noChangeArrowheads="1"/>
            </p:cNvSpPr>
            <p:nvPr/>
          </p:nvSpPr>
          <p:spPr bwMode="gray">
            <a:xfrm>
              <a:off x="7130666" y="3937699"/>
              <a:ext cx="371898" cy="92333"/>
            </a:xfrm>
            <a:prstGeom prst="rect">
              <a:avLst/>
            </a:prstGeom>
            <a:noFill/>
            <a:ln w="9525">
              <a:noFill/>
              <a:miter lim="800000"/>
              <a:headEnd/>
              <a:tailEnd/>
            </a:ln>
          </p:spPr>
          <p:txBody>
            <a:bodyPr wrap="none" lIns="0" tIns="0" rIns="0" bIns="0">
              <a:spAutoFit/>
            </a:bodyPr>
            <a:lstStyle/>
            <a:p>
              <a:r>
                <a:rPr lang="en-US" sz="600" b="1" dirty="0">
                  <a:solidFill>
                    <a:srgbClr val="000000"/>
                  </a:solidFill>
                </a:rPr>
                <a:t>Greenville</a:t>
              </a:r>
            </a:p>
          </p:txBody>
        </p:sp>
        <p:sp>
          <p:nvSpPr>
            <p:cNvPr id="313" name="Rectangle 482"/>
            <p:cNvSpPr>
              <a:spLocks noChangeArrowheads="1"/>
            </p:cNvSpPr>
            <p:nvPr/>
          </p:nvSpPr>
          <p:spPr bwMode="gray">
            <a:xfrm>
              <a:off x="7869532" y="3495298"/>
              <a:ext cx="551434" cy="92333"/>
            </a:xfrm>
            <a:prstGeom prst="rect">
              <a:avLst/>
            </a:prstGeom>
            <a:noFill/>
            <a:ln w="9525">
              <a:noFill/>
              <a:miter lim="800000"/>
              <a:headEnd/>
              <a:tailEnd/>
            </a:ln>
          </p:spPr>
          <p:txBody>
            <a:bodyPr wrap="none" lIns="0" tIns="0" rIns="0" bIns="0">
              <a:spAutoFit/>
            </a:bodyPr>
            <a:lstStyle/>
            <a:p>
              <a:r>
                <a:rPr lang="en-US" sz="600" b="1">
                  <a:solidFill>
                    <a:srgbClr val="000000"/>
                  </a:solidFill>
                </a:rPr>
                <a:t>Greensboro (2)</a:t>
              </a:r>
            </a:p>
          </p:txBody>
        </p:sp>
        <p:sp>
          <p:nvSpPr>
            <p:cNvPr id="314" name="Rectangle 485"/>
            <p:cNvSpPr>
              <a:spLocks noChangeArrowheads="1"/>
            </p:cNvSpPr>
            <p:nvPr/>
          </p:nvSpPr>
          <p:spPr bwMode="gray">
            <a:xfrm>
              <a:off x="4041997" y="4018573"/>
              <a:ext cx="847393" cy="120518"/>
            </a:xfrm>
            <a:prstGeom prst="rect">
              <a:avLst/>
            </a:prstGeom>
            <a:noFill/>
            <a:ln w="9525">
              <a:noFill/>
              <a:miter lim="800000"/>
              <a:headEnd/>
              <a:tailEnd/>
            </a:ln>
          </p:spPr>
          <p:txBody>
            <a:bodyPr wrap="none" lIns="0" tIns="0" rIns="0" bIns="0">
              <a:spAutoFit/>
            </a:bodyPr>
            <a:lstStyle/>
            <a:p>
              <a:r>
                <a:rPr lang="en-US" sz="600" b="1" dirty="0">
                  <a:solidFill>
                    <a:srgbClr val="000000"/>
                  </a:solidFill>
                </a:rPr>
                <a:t>Oklahoma </a:t>
              </a:r>
              <a:r>
                <a:rPr lang="en-US" sz="600" b="1" dirty="0" smtClean="0">
                  <a:solidFill>
                    <a:srgbClr val="000000"/>
                  </a:solidFill>
                </a:rPr>
                <a:t>City(2)</a:t>
              </a:r>
              <a:endParaRPr lang="en-US" sz="600" b="1" dirty="0">
                <a:solidFill>
                  <a:srgbClr val="E6AF00"/>
                </a:solidFill>
              </a:endParaRPr>
            </a:p>
          </p:txBody>
        </p:sp>
        <p:sp>
          <p:nvSpPr>
            <p:cNvPr id="315" name="Rectangle 486"/>
            <p:cNvSpPr>
              <a:spLocks noChangeArrowheads="1"/>
            </p:cNvSpPr>
            <p:nvPr/>
          </p:nvSpPr>
          <p:spPr bwMode="gray">
            <a:xfrm>
              <a:off x="3508195" y="3470309"/>
              <a:ext cx="378309" cy="92333"/>
            </a:xfrm>
            <a:prstGeom prst="rect">
              <a:avLst/>
            </a:prstGeom>
            <a:noFill/>
            <a:ln w="9525">
              <a:noFill/>
              <a:miter lim="800000"/>
              <a:headEnd/>
              <a:tailEnd/>
            </a:ln>
          </p:spPr>
          <p:txBody>
            <a:bodyPr wrap="none" lIns="0" tIns="0" rIns="0" bIns="0">
              <a:spAutoFit/>
            </a:bodyPr>
            <a:lstStyle/>
            <a:p>
              <a:r>
                <a:rPr lang="en-US" sz="600" b="1">
                  <a:solidFill>
                    <a:srgbClr val="000000"/>
                  </a:solidFill>
                </a:rPr>
                <a:t>Denver (2)</a:t>
              </a:r>
            </a:p>
          </p:txBody>
        </p:sp>
        <p:sp>
          <p:nvSpPr>
            <p:cNvPr id="316" name="Freeform 487"/>
            <p:cNvSpPr>
              <a:spLocks/>
            </p:cNvSpPr>
            <p:nvPr/>
          </p:nvSpPr>
          <p:spPr bwMode="gray">
            <a:xfrm>
              <a:off x="7236025" y="4722896"/>
              <a:ext cx="192742" cy="198353"/>
            </a:xfrm>
            <a:custGeom>
              <a:avLst/>
              <a:gdLst>
                <a:gd name="T0" fmla="*/ 2147483647 w 129"/>
                <a:gd name="T1" fmla="*/ 2147483647 h 127"/>
                <a:gd name="T2" fmla="*/ 2147483647 w 129"/>
                <a:gd name="T3" fmla="*/ 2147483647 h 127"/>
                <a:gd name="T4" fmla="*/ 2147483647 w 129"/>
                <a:gd name="T5" fmla="*/ 2147483647 h 127"/>
                <a:gd name="T6" fmla="*/ 2147483647 w 129"/>
                <a:gd name="T7" fmla="*/ 2147483647 h 127"/>
                <a:gd name="T8" fmla="*/ 2147483647 w 129"/>
                <a:gd name="T9" fmla="*/ 2147483647 h 127"/>
                <a:gd name="T10" fmla="*/ 2147483647 w 129"/>
                <a:gd name="T11" fmla="*/ 2147483647 h 127"/>
                <a:gd name="T12" fmla="*/ 2147483647 w 129"/>
                <a:gd name="T13" fmla="*/ 2147483647 h 127"/>
                <a:gd name="T14" fmla="*/ 2147483647 w 129"/>
                <a:gd name="T15" fmla="*/ 2147483647 h 127"/>
                <a:gd name="T16" fmla="*/ 2147483647 w 129"/>
                <a:gd name="T17" fmla="*/ 2147483647 h 127"/>
                <a:gd name="T18" fmla="*/ 2147483647 w 129"/>
                <a:gd name="T19" fmla="*/ 2147483647 h 127"/>
                <a:gd name="T20" fmla="*/ 0 w 129"/>
                <a:gd name="T21" fmla="*/ 2147483647 h 127"/>
                <a:gd name="T22" fmla="*/ 2147483647 w 129"/>
                <a:gd name="T23" fmla="*/ 2147483647 h 127"/>
                <a:gd name="T24" fmla="*/ 2147483647 w 129"/>
                <a:gd name="T25" fmla="*/ 2147483647 h 127"/>
                <a:gd name="T26" fmla="*/ 2147483647 w 129"/>
                <a:gd name="T27" fmla="*/ 2147483647 h 127"/>
                <a:gd name="T28" fmla="*/ 2147483647 w 129"/>
                <a:gd name="T29" fmla="*/ 2147483647 h 127"/>
                <a:gd name="T30" fmla="*/ 2147483647 w 129"/>
                <a:gd name="T31" fmla="*/ 2147483647 h 127"/>
                <a:gd name="T32" fmla="*/ 2147483647 w 129"/>
                <a:gd name="T33" fmla="*/ 2147483647 h 127"/>
                <a:gd name="T34" fmla="*/ 2147483647 w 129"/>
                <a:gd name="T35" fmla="*/ 2147483647 h 127"/>
                <a:gd name="T36" fmla="*/ 2147483647 w 129"/>
                <a:gd name="T37" fmla="*/ 2147483647 h 127"/>
                <a:gd name="T38" fmla="*/ 2147483647 w 129"/>
                <a:gd name="T39" fmla="*/ 2147483647 h 127"/>
                <a:gd name="T40" fmla="*/ 2147483647 w 129"/>
                <a:gd name="T41" fmla="*/ 0 h 127"/>
                <a:gd name="T42" fmla="*/ 2147483647 w 129"/>
                <a:gd name="T43" fmla="*/ 0 h 127"/>
                <a:gd name="T44" fmla="*/ 2147483647 w 129"/>
                <a:gd name="T45" fmla="*/ 2147483647 h 127"/>
                <a:gd name="T46" fmla="*/ 2147483647 w 129"/>
                <a:gd name="T47" fmla="*/ 2147483647 h 127"/>
                <a:gd name="T48" fmla="*/ 2147483647 w 129"/>
                <a:gd name="T49" fmla="*/ 2147483647 h 127"/>
                <a:gd name="T50" fmla="*/ 2147483647 w 129"/>
                <a:gd name="T51" fmla="*/ 2147483647 h 127"/>
                <a:gd name="T52" fmla="*/ 2147483647 w 129"/>
                <a:gd name="T53" fmla="*/ 2147483647 h 127"/>
                <a:gd name="T54" fmla="*/ 2147483647 w 129"/>
                <a:gd name="T55" fmla="*/ 2147483647 h 127"/>
                <a:gd name="T56" fmla="*/ 2147483647 w 129"/>
                <a:gd name="T57" fmla="*/ 2147483647 h 127"/>
                <a:gd name="T58" fmla="*/ 2147483647 w 129"/>
                <a:gd name="T59" fmla="*/ 2147483647 h 127"/>
                <a:gd name="T60" fmla="*/ 2147483647 w 129"/>
                <a:gd name="T61" fmla="*/ 2147483647 h 127"/>
                <a:gd name="T62" fmla="*/ 2147483647 w 129"/>
                <a:gd name="T63" fmla="*/ 2147483647 h 127"/>
                <a:gd name="T64" fmla="*/ 2147483647 w 129"/>
                <a:gd name="T65" fmla="*/ 2147483647 h 127"/>
                <a:gd name="T66" fmla="*/ 2147483647 w 129"/>
                <a:gd name="T67" fmla="*/ 2147483647 h 127"/>
                <a:gd name="T68" fmla="*/ 2147483647 w 129"/>
                <a:gd name="T69" fmla="*/ 2147483647 h 127"/>
                <a:gd name="T70" fmla="*/ 2147483647 w 129"/>
                <a:gd name="T71" fmla="*/ 2147483647 h 127"/>
                <a:gd name="T72" fmla="*/ 2147483647 w 129"/>
                <a:gd name="T73" fmla="*/ 2147483647 h 127"/>
                <a:gd name="T74" fmla="*/ 2147483647 w 129"/>
                <a:gd name="T75" fmla="*/ 2147483647 h 127"/>
                <a:gd name="T76" fmla="*/ 2147483647 w 129"/>
                <a:gd name="T77" fmla="*/ 2147483647 h 127"/>
                <a:gd name="T78" fmla="*/ 2147483647 w 129"/>
                <a:gd name="T79" fmla="*/ 2147483647 h 127"/>
                <a:gd name="T80" fmla="*/ 2147483647 w 129"/>
                <a:gd name="T81" fmla="*/ 2147483647 h 127"/>
                <a:gd name="T82" fmla="*/ 2147483647 w 129"/>
                <a:gd name="T83" fmla="*/ 2147483647 h 127"/>
                <a:gd name="T84" fmla="*/ 2147483647 w 129"/>
                <a:gd name="T85" fmla="*/ 2147483647 h 1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9"/>
                <a:gd name="T130" fmla="*/ 0 h 127"/>
                <a:gd name="T131" fmla="*/ 129 w 129"/>
                <a:gd name="T132" fmla="*/ 127 h 12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9" h="127">
                  <a:moveTo>
                    <a:pt x="65" y="127"/>
                  </a:moveTo>
                  <a:lnTo>
                    <a:pt x="61" y="127"/>
                  </a:lnTo>
                  <a:lnTo>
                    <a:pt x="58" y="127"/>
                  </a:lnTo>
                  <a:lnTo>
                    <a:pt x="55" y="126"/>
                  </a:lnTo>
                  <a:lnTo>
                    <a:pt x="51" y="126"/>
                  </a:lnTo>
                  <a:lnTo>
                    <a:pt x="48" y="125"/>
                  </a:lnTo>
                  <a:lnTo>
                    <a:pt x="45" y="124"/>
                  </a:lnTo>
                  <a:lnTo>
                    <a:pt x="42" y="123"/>
                  </a:lnTo>
                  <a:lnTo>
                    <a:pt x="40" y="122"/>
                  </a:lnTo>
                  <a:lnTo>
                    <a:pt x="37" y="120"/>
                  </a:lnTo>
                  <a:lnTo>
                    <a:pt x="34" y="119"/>
                  </a:lnTo>
                  <a:lnTo>
                    <a:pt x="32" y="117"/>
                  </a:lnTo>
                  <a:lnTo>
                    <a:pt x="29" y="116"/>
                  </a:lnTo>
                  <a:lnTo>
                    <a:pt x="26" y="114"/>
                  </a:lnTo>
                  <a:lnTo>
                    <a:pt x="23" y="112"/>
                  </a:lnTo>
                  <a:lnTo>
                    <a:pt x="21" y="110"/>
                  </a:lnTo>
                  <a:lnTo>
                    <a:pt x="19" y="108"/>
                  </a:lnTo>
                  <a:lnTo>
                    <a:pt x="17" y="106"/>
                  </a:lnTo>
                  <a:lnTo>
                    <a:pt x="15" y="104"/>
                  </a:lnTo>
                  <a:lnTo>
                    <a:pt x="13" y="102"/>
                  </a:lnTo>
                  <a:lnTo>
                    <a:pt x="12" y="99"/>
                  </a:lnTo>
                  <a:lnTo>
                    <a:pt x="10" y="96"/>
                  </a:lnTo>
                  <a:lnTo>
                    <a:pt x="8" y="93"/>
                  </a:lnTo>
                  <a:lnTo>
                    <a:pt x="7" y="91"/>
                  </a:lnTo>
                  <a:lnTo>
                    <a:pt x="6" y="88"/>
                  </a:lnTo>
                  <a:lnTo>
                    <a:pt x="5" y="85"/>
                  </a:lnTo>
                  <a:lnTo>
                    <a:pt x="4" y="82"/>
                  </a:lnTo>
                  <a:lnTo>
                    <a:pt x="2" y="80"/>
                  </a:lnTo>
                  <a:lnTo>
                    <a:pt x="1" y="77"/>
                  </a:lnTo>
                  <a:lnTo>
                    <a:pt x="1" y="74"/>
                  </a:lnTo>
                  <a:lnTo>
                    <a:pt x="0" y="70"/>
                  </a:lnTo>
                  <a:lnTo>
                    <a:pt x="0" y="67"/>
                  </a:lnTo>
                  <a:lnTo>
                    <a:pt x="0" y="63"/>
                  </a:lnTo>
                  <a:lnTo>
                    <a:pt x="0" y="60"/>
                  </a:lnTo>
                  <a:lnTo>
                    <a:pt x="0" y="57"/>
                  </a:lnTo>
                  <a:lnTo>
                    <a:pt x="1" y="54"/>
                  </a:lnTo>
                  <a:lnTo>
                    <a:pt x="1" y="51"/>
                  </a:lnTo>
                  <a:lnTo>
                    <a:pt x="2" y="47"/>
                  </a:lnTo>
                  <a:lnTo>
                    <a:pt x="4" y="45"/>
                  </a:lnTo>
                  <a:lnTo>
                    <a:pt x="5" y="42"/>
                  </a:lnTo>
                  <a:lnTo>
                    <a:pt x="6" y="39"/>
                  </a:lnTo>
                  <a:lnTo>
                    <a:pt x="7" y="36"/>
                  </a:lnTo>
                  <a:lnTo>
                    <a:pt x="8" y="34"/>
                  </a:lnTo>
                  <a:lnTo>
                    <a:pt x="10" y="31"/>
                  </a:lnTo>
                  <a:lnTo>
                    <a:pt x="12" y="29"/>
                  </a:lnTo>
                  <a:lnTo>
                    <a:pt x="13" y="26"/>
                  </a:lnTo>
                  <a:lnTo>
                    <a:pt x="15" y="23"/>
                  </a:lnTo>
                  <a:lnTo>
                    <a:pt x="17" y="21"/>
                  </a:lnTo>
                  <a:lnTo>
                    <a:pt x="19" y="19"/>
                  </a:lnTo>
                  <a:lnTo>
                    <a:pt x="21" y="17"/>
                  </a:lnTo>
                  <a:lnTo>
                    <a:pt x="23" y="15"/>
                  </a:lnTo>
                  <a:lnTo>
                    <a:pt x="26" y="13"/>
                  </a:lnTo>
                  <a:lnTo>
                    <a:pt x="29" y="11"/>
                  </a:lnTo>
                  <a:lnTo>
                    <a:pt x="32" y="10"/>
                  </a:lnTo>
                  <a:lnTo>
                    <a:pt x="34" y="8"/>
                  </a:lnTo>
                  <a:lnTo>
                    <a:pt x="37" y="7"/>
                  </a:lnTo>
                  <a:lnTo>
                    <a:pt x="40" y="6"/>
                  </a:lnTo>
                  <a:lnTo>
                    <a:pt x="42" y="5"/>
                  </a:lnTo>
                  <a:lnTo>
                    <a:pt x="45" y="4"/>
                  </a:lnTo>
                  <a:lnTo>
                    <a:pt x="48" y="3"/>
                  </a:lnTo>
                  <a:lnTo>
                    <a:pt x="51" y="2"/>
                  </a:lnTo>
                  <a:lnTo>
                    <a:pt x="55" y="2"/>
                  </a:lnTo>
                  <a:lnTo>
                    <a:pt x="58" y="0"/>
                  </a:lnTo>
                  <a:lnTo>
                    <a:pt x="61" y="0"/>
                  </a:lnTo>
                  <a:lnTo>
                    <a:pt x="65" y="0"/>
                  </a:lnTo>
                  <a:lnTo>
                    <a:pt x="68" y="0"/>
                  </a:lnTo>
                  <a:lnTo>
                    <a:pt x="71" y="0"/>
                  </a:lnTo>
                  <a:lnTo>
                    <a:pt x="74" y="2"/>
                  </a:lnTo>
                  <a:lnTo>
                    <a:pt x="78" y="2"/>
                  </a:lnTo>
                  <a:lnTo>
                    <a:pt x="81" y="3"/>
                  </a:lnTo>
                  <a:lnTo>
                    <a:pt x="84" y="4"/>
                  </a:lnTo>
                  <a:lnTo>
                    <a:pt x="87" y="5"/>
                  </a:lnTo>
                  <a:lnTo>
                    <a:pt x="89" y="6"/>
                  </a:lnTo>
                  <a:lnTo>
                    <a:pt x="92" y="7"/>
                  </a:lnTo>
                  <a:lnTo>
                    <a:pt x="95" y="8"/>
                  </a:lnTo>
                  <a:lnTo>
                    <a:pt x="97" y="10"/>
                  </a:lnTo>
                  <a:lnTo>
                    <a:pt x="100" y="11"/>
                  </a:lnTo>
                  <a:lnTo>
                    <a:pt x="103" y="13"/>
                  </a:lnTo>
                  <a:lnTo>
                    <a:pt x="106" y="15"/>
                  </a:lnTo>
                  <a:lnTo>
                    <a:pt x="108" y="17"/>
                  </a:lnTo>
                  <a:lnTo>
                    <a:pt x="110" y="19"/>
                  </a:lnTo>
                  <a:lnTo>
                    <a:pt x="112" y="21"/>
                  </a:lnTo>
                  <a:lnTo>
                    <a:pt x="114" y="23"/>
                  </a:lnTo>
                  <a:lnTo>
                    <a:pt x="116" y="26"/>
                  </a:lnTo>
                  <a:lnTo>
                    <a:pt x="117" y="29"/>
                  </a:lnTo>
                  <a:lnTo>
                    <a:pt x="119" y="31"/>
                  </a:lnTo>
                  <a:lnTo>
                    <a:pt x="121" y="34"/>
                  </a:lnTo>
                  <a:lnTo>
                    <a:pt x="122" y="36"/>
                  </a:lnTo>
                  <a:lnTo>
                    <a:pt x="123" y="39"/>
                  </a:lnTo>
                  <a:lnTo>
                    <a:pt x="124" y="42"/>
                  </a:lnTo>
                  <a:lnTo>
                    <a:pt x="125" y="45"/>
                  </a:lnTo>
                  <a:lnTo>
                    <a:pt x="127" y="47"/>
                  </a:lnTo>
                  <a:lnTo>
                    <a:pt x="128" y="51"/>
                  </a:lnTo>
                  <a:lnTo>
                    <a:pt x="128" y="54"/>
                  </a:lnTo>
                  <a:lnTo>
                    <a:pt x="129" y="57"/>
                  </a:lnTo>
                  <a:lnTo>
                    <a:pt x="129" y="60"/>
                  </a:lnTo>
                  <a:lnTo>
                    <a:pt x="129" y="63"/>
                  </a:lnTo>
                  <a:lnTo>
                    <a:pt x="129" y="67"/>
                  </a:lnTo>
                  <a:lnTo>
                    <a:pt x="129" y="70"/>
                  </a:lnTo>
                  <a:lnTo>
                    <a:pt x="128" y="74"/>
                  </a:lnTo>
                  <a:lnTo>
                    <a:pt x="128" y="77"/>
                  </a:lnTo>
                  <a:lnTo>
                    <a:pt x="127" y="80"/>
                  </a:lnTo>
                  <a:lnTo>
                    <a:pt x="125" y="82"/>
                  </a:lnTo>
                  <a:lnTo>
                    <a:pt x="124" y="85"/>
                  </a:lnTo>
                  <a:lnTo>
                    <a:pt x="123" y="88"/>
                  </a:lnTo>
                  <a:lnTo>
                    <a:pt x="122" y="91"/>
                  </a:lnTo>
                  <a:lnTo>
                    <a:pt x="121" y="93"/>
                  </a:lnTo>
                  <a:lnTo>
                    <a:pt x="119" y="96"/>
                  </a:lnTo>
                  <a:lnTo>
                    <a:pt x="117" y="99"/>
                  </a:lnTo>
                  <a:lnTo>
                    <a:pt x="116" y="102"/>
                  </a:lnTo>
                  <a:lnTo>
                    <a:pt x="114" y="104"/>
                  </a:lnTo>
                  <a:lnTo>
                    <a:pt x="112" y="106"/>
                  </a:lnTo>
                  <a:lnTo>
                    <a:pt x="110" y="108"/>
                  </a:lnTo>
                  <a:lnTo>
                    <a:pt x="108" y="110"/>
                  </a:lnTo>
                  <a:lnTo>
                    <a:pt x="106" y="112"/>
                  </a:lnTo>
                  <a:lnTo>
                    <a:pt x="103" y="114"/>
                  </a:lnTo>
                  <a:lnTo>
                    <a:pt x="100" y="116"/>
                  </a:lnTo>
                  <a:lnTo>
                    <a:pt x="97" y="117"/>
                  </a:lnTo>
                  <a:lnTo>
                    <a:pt x="95" y="119"/>
                  </a:lnTo>
                  <a:lnTo>
                    <a:pt x="92" y="120"/>
                  </a:lnTo>
                  <a:lnTo>
                    <a:pt x="89" y="122"/>
                  </a:lnTo>
                  <a:lnTo>
                    <a:pt x="87" y="123"/>
                  </a:lnTo>
                  <a:lnTo>
                    <a:pt x="84" y="124"/>
                  </a:lnTo>
                  <a:lnTo>
                    <a:pt x="81" y="125"/>
                  </a:lnTo>
                  <a:lnTo>
                    <a:pt x="78" y="126"/>
                  </a:lnTo>
                  <a:lnTo>
                    <a:pt x="74" y="126"/>
                  </a:lnTo>
                  <a:lnTo>
                    <a:pt x="71" y="127"/>
                  </a:lnTo>
                  <a:lnTo>
                    <a:pt x="68" y="127"/>
                  </a:lnTo>
                  <a:lnTo>
                    <a:pt x="65" y="127"/>
                  </a:lnTo>
                  <a:close/>
                </a:path>
              </a:pathLst>
            </a:custGeom>
            <a:solidFill>
              <a:srgbClr val="02703F"/>
            </a:solidFill>
            <a:ln w="9525">
              <a:noFill/>
              <a:round/>
              <a:headEnd/>
              <a:tailEnd/>
            </a:ln>
          </p:spPr>
          <p:txBody>
            <a:bodyPr/>
            <a:lstStyle/>
            <a:p>
              <a:endParaRPr lang="en-US"/>
            </a:p>
          </p:txBody>
        </p:sp>
        <p:sp>
          <p:nvSpPr>
            <p:cNvPr id="317" name="Freeform 488"/>
            <p:cNvSpPr>
              <a:spLocks noEditPoints="1"/>
            </p:cNvSpPr>
            <p:nvPr/>
          </p:nvSpPr>
          <p:spPr bwMode="gray">
            <a:xfrm>
              <a:off x="7291307" y="4771312"/>
              <a:ext cx="95624" cy="92148"/>
            </a:xfrm>
            <a:custGeom>
              <a:avLst/>
              <a:gdLst>
                <a:gd name="T0" fmla="*/ 2147483647 w 64"/>
                <a:gd name="T1" fmla="*/ 2147483647 h 59"/>
                <a:gd name="T2" fmla="*/ 2147483647 w 64"/>
                <a:gd name="T3" fmla="*/ 2147483647 h 59"/>
                <a:gd name="T4" fmla="*/ 2147483647 w 64"/>
                <a:gd name="T5" fmla="*/ 2147483647 h 59"/>
                <a:gd name="T6" fmla="*/ 2147483647 w 64"/>
                <a:gd name="T7" fmla="*/ 2147483647 h 59"/>
                <a:gd name="T8" fmla="*/ 2147483647 w 64"/>
                <a:gd name="T9" fmla="*/ 2147483647 h 59"/>
                <a:gd name="T10" fmla="*/ 2147483647 w 64"/>
                <a:gd name="T11" fmla="*/ 2147483647 h 59"/>
                <a:gd name="T12" fmla="*/ 2147483647 w 64"/>
                <a:gd name="T13" fmla="*/ 2147483647 h 59"/>
                <a:gd name="T14" fmla="*/ 2147483647 w 64"/>
                <a:gd name="T15" fmla="*/ 2147483647 h 59"/>
                <a:gd name="T16" fmla="*/ 2147483647 w 64"/>
                <a:gd name="T17" fmla="*/ 2147483647 h 59"/>
                <a:gd name="T18" fmla="*/ 2147483647 w 64"/>
                <a:gd name="T19" fmla="*/ 2147483647 h 59"/>
                <a:gd name="T20" fmla="*/ 2147483647 w 64"/>
                <a:gd name="T21" fmla="*/ 2147483647 h 59"/>
                <a:gd name="T22" fmla="*/ 2147483647 w 64"/>
                <a:gd name="T23" fmla="*/ 2147483647 h 59"/>
                <a:gd name="T24" fmla="*/ 2147483647 w 64"/>
                <a:gd name="T25" fmla="*/ 2147483647 h 59"/>
                <a:gd name="T26" fmla="*/ 2147483647 w 64"/>
                <a:gd name="T27" fmla="*/ 2147483647 h 59"/>
                <a:gd name="T28" fmla="*/ 2147483647 w 64"/>
                <a:gd name="T29" fmla="*/ 0 h 59"/>
                <a:gd name="T30" fmla="*/ 2147483647 w 64"/>
                <a:gd name="T31" fmla="*/ 0 h 59"/>
                <a:gd name="T32" fmla="*/ 0 w 64"/>
                <a:gd name="T33" fmla="*/ 0 h 59"/>
                <a:gd name="T34" fmla="*/ 2147483647 w 64"/>
                <a:gd name="T35" fmla="*/ 2147483647 h 59"/>
                <a:gd name="T36" fmla="*/ 2147483647 w 64"/>
                <a:gd name="T37" fmla="*/ 2147483647 h 59"/>
                <a:gd name="T38" fmla="*/ 2147483647 w 64"/>
                <a:gd name="T39" fmla="*/ 2147483647 h 59"/>
                <a:gd name="T40" fmla="*/ 2147483647 w 64"/>
                <a:gd name="T41" fmla="*/ 2147483647 h 59"/>
                <a:gd name="T42" fmla="*/ 2147483647 w 64"/>
                <a:gd name="T43" fmla="*/ 2147483647 h 59"/>
                <a:gd name="T44" fmla="*/ 2147483647 w 64"/>
                <a:gd name="T45" fmla="*/ 2147483647 h 59"/>
                <a:gd name="T46" fmla="*/ 2147483647 w 64"/>
                <a:gd name="T47" fmla="*/ 2147483647 h 59"/>
                <a:gd name="T48" fmla="*/ 2147483647 w 64"/>
                <a:gd name="T49" fmla="*/ 2147483647 h 59"/>
                <a:gd name="T50" fmla="*/ 2147483647 w 64"/>
                <a:gd name="T51" fmla="*/ 2147483647 h 59"/>
                <a:gd name="T52" fmla="*/ 2147483647 w 64"/>
                <a:gd name="T53" fmla="*/ 2147483647 h 59"/>
                <a:gd name="T54" fmla="*/ 2147483647 w 64"/>
                <a:gd name="T55" fmla="*/ 2147483647 h 59"/>
                <a:gd name="T56" fmla="*/ 2147483647 w 64"/>
                <a:gd name="T57" fmla="*/ 2147483647 h 59"/>
                <a:gd name="T58" fmla="*/ 2147483647 w 64"/>
                <a:gd name="T59" fmla="*/ 2147483647 h 59"/>
                <a:gd name="T60" fmla="*/ 2147483647 w 64"/>
                <a:gd name="T61" fmla="*/ 2147483647 h 59"/>
                <a:gd name="T62" fmla="*/ 2147483647 w 64"/>
                <a:gd name="T63" fmla="*/ 2147483647 h 59"/>
                <a:gd name="T64" fmla="*/ 2147483647 w 64"/>
                <a:gd name="T65" fmla="*/ 2147483647 h 59"/>
                <a:gd name="T66" fmla="*/ 2147483647 w 64"/>
                <a:gd name="T67" fmla="*/ 2147483647 h 59"/>
                <a:gd name="T68" fmla="*/ 2147483647 w 64"/>
                <a:gd name="T69" fmla="*/ 2147483647 h 59"/>
                <a:gd name="T70" fmla="*/ 2147483647 w 64"/>
                <a:gd name="T71" fmla="*/ 2147483647 h 59"/>
                <a:gd name="T72" fmla="*/ 2147483647 w 64"/>
                <a:gd name="T73" fmla="*/ 2147483647 h 59"/>
                <a:gd name="T74" fmla="*/ 2147483647 w 64"/>
                <a:gd name="T75" fmla="*/ 2147483647 h 59"/>
                <a:gd name="T76" fmla="*/ 2147483647 w 64"/>
                <a:gd name="T77" fmla="*/ 2147483647 h 59"/>
                <a:gd name="T78" fmla="*/ 2147483647 w 64"/>
                <a:gd name="T79" fmla="*/ 2147483647 h 59"/>
                <a:gd name="T80" fmla="*/ 2147483647 w 64"/>
                <a:gd name="T81" fmla="*/ 2147483647 h 59"/>
                <a:gd name="T82" fmla="*/ 2147483647 w 64"/>
                <a:gd name="T83" fmla="*/ 2147483647 h 59"/>
                <a:gd name="T84" fmla="*/ 2147483647 w 64"/>
                <a:gd name="T85" fmla="*/ 2147483647 h 59"/>
                <a:gd name="T86" fmla="*/ 2147483647 w 64"/>
                <a:gd name="T87" fmla="*/ 2147483647 h 59"/>
                <a:gd name="T88" fmla="*/ 2147483647 w 64"/>
                <a:gd name="T89" fmla="*/ 2147483647 h 59"/>
                <a:gd name="T90" fmla="*/ 2147483647 w 64"/>
                <a:gd name="T91" fmla="*/ 2147483647 h 59"/>
                <a:gd name="T92" fmla="*/ 2147483647 w 64"/>
                <a:gd name="T93" fmla="*/ 2147483647 h 59"/>
                <a:gd name="T94" fmla="*/ 2147483647 w 64"/>
                <a:gd name="T95" fmla="*/ 2147483647 h 59"/>
                <a:gd name="T96" fmla="*/ 2147483647 w 64"/>
                <a:gd name="T97" fmla="*/ 214748364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59"/>
                <a:gd name="T149" fmla="*/ 64 w 64"/>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59">
                  <a:moveTo>
                    <a:pt x="0" y="0"/>
                  </a:moveTo>
                  <a:lnTo>
                    <a:pt x="0" y="47"/>
                  </a:lnTo>
                  <a:lnTo>
                    <a:pt x="1" y="45"/>
                  </a:lnTo>
                  <a:lnTo>
                    <a:pt x="1" y="44"/>
                  </a:lnTo>
                  <a:lnTo>
                    <a:pt x="2" y="42"/>
                  </a:lnTo>
                  <a:lnTo>
                    <a:pt x="2" y="40"/>
                  </a:lnTo>
                  <a:lnTo>
                    <a:pt x="3" y="39"/>
                  </a:lnTo>
                  <a:lnTo>
                    <a:pt x="4" y="36"/>
                  </a:lnTo>
                  <a:lnTo>
                    <a:pt x="5" y="35"/>
                  </a:lnTo>
                  <a:lnTo>
                    <a:pt x="6" y="33"/>
                  </a:lnTo>
                  <a:lnTo>
                    <a:pt x="7" y="31"/>
                  </a:lnTo>
                  <a:lnTo>
                    <a:pt x="9" y="30"/>
                  </a:lnTo>
                  <a:lnTo>
                    <a:pt x="10" y="29"/>
                  </a:lnTo>
                  <a:lnTo>
                    <a:pt x="11" y="27"/>
                  </a:lnTo>
                  <a:lnTo>
                    <a:pt x="13" y="26"/>
                  </a:lnTo>
                  <a:lnTo>
                    <a:pt x="14" y="25"/>
                  </a:lnTo>
                  <a:lnTo>
                    <a:pt x="16" y="23"/>
                  </a:lnTo>
                  <a:lnTo>
                    <a:pt x="19" y="22"/>
                  </a:lnTo>
                  <a:lnTo>
                    <a:pt x="21" y="21"/>
                  </a:lnTo>
                  <a:lnTo>
                    <a:pt x="23" y="20"/>
                  </a:lnTo>
                  <a:lnTo>
                    <a:pt x="25" y="19"/>
                  </a:lnTo>
                  <a:lnTo>
                    <a:pt x="27" y="18"/>
                  </a:lnTo>
                  <a:lnTo>
                    <a:pt x="29" y="18"/>
                  </a:lnTo>
                  <a:lnTo>
                    <a:pt x="31" y="17"/>
                  </a:lnTo>
                  <a:lnTo>
                    <a:pt x="34" y="16"/>
                  </a:lnTo>
                  <a:lnTo>
                    <a:pt x="36" y="16"/>
                  </a:lnTo>
                  <a:lnTo>
                    <a:pt x="39" y="15"/>
                  </a:lnTo>
                  <a:lnTo>
                    <a:pt x="41" y="15"/>
                  </a:lnTo>
                  <a:lnTo>
                    <a:pt x="45" y="15"/>
                  </a:lnTo>
                  <a:lnTo>
                    <a:pt x="48" y="15"/>
                  </a:lnTo>
                  <a:lnTo>
                    <a:pt x="51" y="15"/>
                  </a:lnTo>
                  <a:lnTo>
                    <a:pt x="54" y="15"/>
                  </a:lnTo>
                  <a:lnTo>
                    <a:pt x="57" y="15"/>
                  </a:lnTo>
                  <a:lnTo>
                    <a:pt x="60" y="15"/>
                  </a:lnTo>
                  <a:lnTo>
                    <a:pt x="59" y="13"/>
                  </a:lnTo>
                  <a:lnTo>
                    <a:pt x="59" y="12"/>
                  </a:lnTo>
                  <a:lnTo>
                    <a:pt x="58" y="11"/>
                  </a:lnTo>
                  <a:lnTo>
                    <a:pt x="57" y="10"/>
                  </a:lnTo>
                  <a:lnTo>
                    <a:pt x="56" y="10"/>
                  </a:lnTo>
                  <a:lnTo>
                    <a:pt x="56" y="9"/>
                  </a:lnTo>
                  <a:lnTo>
                    <a:pt x="55" y="8"/>
                  </a:lnTo>
                  <a:lnTo>
                    <a:pt x="54" y="7"/>
                  </a:lnTo>
                  <a:lnTo>
                    <a:pt x="53" y="7"/>
                  </a:lnTo>
                  <a:lnTo>
                    <a:pt x="53" y="6"/>
                  </a:lnTo>
                  <a:lnTo>
                    <a:pt x="52" y="6"/>
                  </a:lnTo>
                  <a:lnTo>
                    <a:pt x="51" y="5"/>
                  </a:lnTo>
                  <a:lnTo>
                    <a:pt x="50" y="5"/>
                  </a:lnTo>
                  <a:lnTo>
                    <a:pt x="49" y="4"/>
                  </a:lnTo>
                  <a:lnTo>
                    <a:pt x="48" y="4"/>
                  </a:lnTo>
                  <a:lnTo>
                    <a:pt x="47" y="3"/>
                  </a:lnTo>
                  <a:lnTo>
                    <a:pt x="46" y="3"/>
                  </a:lnTo>
                  <a:lnTo>
                    <a:pt x="45" y="2"/>
                  </a:lnTo>
                  <a:lnTo>
                    <a:pt x="44" y="2"/>
                  </a:lnTo>
                  <a:lnTo>
                    <a:pt x="43"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7"/>
                  </a:lnTo>
                  <a:lnTo>
                    <a:pt x="29" y="28"/>
                  </a:lnTo>
                  <a:lnTo>
                    <a:pt x="28" y="29"/>
                  </a:lnTo>
                  <a:lnTo>
                    <a:pt x="27" y="30"/>
                  </a:lnTo>
                  <a:lnTo>
                    <a:pt x="26" y="31"/>
                  </a:lnTo>
                  <a:lnTo>
                    <a:pt x="26" y="32"/>
                  </a:lnTo>
                  <a:lnTo>
                    <a:pt x="25" y="33"/>
                  </a:lnTo>
                  <a:lnTo>
                    <a:pt x="24" y="34"/>
                  </a:lnTo>
                  <a:lnTo>
                    <a:pt x="24" y="35"/>
                  </a:lnTo>
                  <a:lnTo>
                    <a:pt x="23" y="36"/>
                  </a:lnTo>
                  <a:lnTo>
                    <a:pt x="23" y="37"/>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29" y="57"/>
                  </a:lnTo>
                  <a:lnTo>
                    <a:pt x="30" y="57"/>
                  </a:lnTo>
                  <a:lnTo>
                    <a:pt x="31" y="57"/>
                  </a:lnTo>
                  <a:lnTo>
                    <a:pt x="32" y="58"/>
                  </a:lnTo>
                  <a:lnTo>
                    <a:pt x="33" y="58"/>
                  </a:lnTo>
                  <a:lnTo>
                    <a:pt x="34" y="58"/>
                  </a:lnTo>
                  <a:lnTo>
                    <a:pt x="35" y="59"/>
                  </a:lnTo>
                  <a:lnTo>
                    <a:pt x="36" y="59"/>
                  </a:lnTo>
                  <a:lnTo>
                    <a:pt x="37" y="59"/>
                  </a:lnTo>
                  <a:lnTo>
                    <a:pt x="38" y="59"/>
                  </a:lnTo>
                  <a:lnTo>
                    <a:pt x="39" y="59"/>
                  </a:lnTo>
                  <a:lnTo>
                    <a:pt x="40" y="59"/>
                  </a:lnTo>
                  <a:lnTo>
                    <a:pt x="41" y="59"/>
                  </a:lnTo>
                  <a:lnTo>
                    <a:pt x="43" y="59"/>
                  </a:lnTo>
                  <a:lnTo>
                    <a:pt x="44" y="59"/>
                  </a:lnTo>
                  <a:lnTo>
                    <a:pt x="45" y="58"/>
                  </a:lnTo>
                  <a:lnTo>
                    <a:pt x="46" y="58"/>
                  </a:lnTo>
                  <a:lnTo>
                    <a:pt x="47" y="58"/>
                  </a:lnTo>
                  <a:lnTo>
                    <a:pt x="48" y="58"/>
                  </a:lnTo>
                  <a:lnTo>
                    <a:pt x="49" y="57"/>
                  </a:lnTo>
                  <a:lnTo>
                    <a:pt x="50" y="57"/>
                  </a:lnTo>
                  <a:lnTo>
                    <a:pt x="51" y="56"/>
                  </a:lnTo>
                  <a:lnTo>
                    <a:pt x="52" y="56"/>
                  </a:lnTo>
                  <a:lnTo>
                    <a:pt x="53" y="55"/>
                  </a:lnTo>
                  <a:lnTo>
                    <a:pt x="54" y="54"/>
                  </a:lnTo>
                  <a:lnTo>
                    <a:pt x="55" y="54"/>
                  </a:lnTo>
                  <a:lnTo>
                    <a:pt x="56" y="53"/>
                  </a:lnTo>
                  <a:lnTo>
                    <a:pt x="57" y="52"/>
                  </a:lnTo>
                  <a:lnTo>
                    <a:pt x="58" y="51"/>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7"/>
                  </a:lnTo>
                  <a:lnTo>
                    <a:pt x="64" y="36"/>
                  </a:lnTo>
                  <a:lnTo>
                    <a:pt x="64" y="35"/>
                  </a:lnTo>
                  <a:lnTo>
                    <a:pt x="64" y="34"/>
                  </a:lnTo>
                  <a:lnTo>
                    <a:pt x="64" y="33"/>
                  </a:lnTo>
                  <a:lnTo>
                    <a:pt x="64" y="32"/>
                  </a:lnTo>
                  <a:lnTo>
                    <a:pt x="64" y="31"/>
                  </a:lnTo>
                  <a:lnTo>
                    <a:pt x="64" y="30"/>
                  </a:lnTo>
                  <a:lnTo>
                    <a:pt x="64" y="29"/>
                  </a:lnTo>
                  <a:lnTo>
                    <a:pt x="64" y="28"/>
                  </a:lnTo>
                  <a:lnTo>
                    <a:pt x="64" y="27"/>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318" name="Freeform 489"/>
            <p:cNvSpPr>
              <a:spLocks/>
            </p:cNvSpPr>
            <p:nvPr/>
          </p:nvSpPr>
          <p:spPr bwMode="gray">
            <a:xfrm>
              <a:off x="7723109" y="3309441"/>
              <a:ext cx="191247" cy="196790"/>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4" y="126"/>
                  </a:moveTo>
                  <a:lnTo>
                    <a:pt x="60" y="126"/>
                  </a:lnTo>
                  <a:lnTo>
                    <a:pt x="57" y="126"/>
                  </a:lnTo>
                  <a:lnTo>
                    <a:pt x="54" y="125"/>
                  </a:lnTo>
                  <a:lnTo>
                    <a:pt x="51" y="125"/>
                  </a:lnTo>
                  <a:lnTo>
                    <a:pt x="48" y="124"/>
                  </a:lnTo>
                  <a:lnTo>
                    <a:pt x="45" y="123"/>
                  </a:lnTo>
                  <a:lnTo>
                    <a:pt x="42" y="122"/>
                  </a:lnTo>
                  <a:lnTo>
                    <a:pt x="39" y="121"/>
                  </a:lnTo>
                  <a:lnTo>
                    <a:pt x="36" y="120"/>
                  </a:lnTo>
                  <a:lnTo>
                    <a:pt x="33" y="119"/>
                  </a:lnTo>
                  <a:lnTo>
                    <a:pt x="31" y="117"/>
                  </a:lnTo>
                  <a:lnTo>
                    <a:pt x="28" y="116"/>
                  </a:lnTo>
                  <a:lnTo>
                    <a:pt x="26" y="114"/>
                  </a:lnTo>
                  <a:lnTo>
                    <a:pt x="23" y="112"/>
                  </a:lnTo>
                  <a:lnTo>
                    <a:pt x="21" y="109"/>
                  </a:lnTo>
                  <a:lnTo>
                    <a:pt x="19" y="107"/>
                  </a:lnTo>
                  <a:lnTo>
                    <a:pt x="17" y="105"/>
                  </a:lnTo>
                  <a:lnTo>
                    <a:pt x="14" y="103"/>
                  </a:lnTo>
                  <a:lnTo>
                    <a:pt x="12" y="101"/>
                  </a:lnTo>
                  <a:lnTo>
                    <a:pt x="11" y="98"/>
                  </a:lnTo>
                  <a:lnTo>
                    <a:pt x="9" y="96"/>
                  </a:lnTo>
                  <a:lnTo>
                    <a:pt x="7"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7" y="33"/>
                  </a:lnTo>
                  <a:lnTo>
                    <a:pt x="9" y="30"/>
                  </a:lnTo>
                  <a:lnTo>
                    <a:pt x="11" y="28"/>
                  </a:lnTo>
                  <a:lnTo>
                    <a:pt x="12" y="25"/>
                  </a:lnTo>
                  <a:lnTo>
                    <a:pt x="14" y="23"/>
                  </a:lnTo>
                  <a:lnTo>
                    <a:pt x="17" y="21"/>
                  </a:lnTo>
                  <a:lnTo>
                    <a:pt x="19" y="19"/>
                  </a:lnTo>
                  <a:lnTo>
                    <a:pt x="21" y="17"/>
                  </a:lnTo>
                  <a:lnTo>
                    <a:pt x="23" y="15"/>
                  </a:lnTo>
                  <a:lnTo>
                    <a:pt x="26" y="12"/>
                  </a:lnTo>
                  <a:lnTo>
                    <a:pt x="28" y="10"/>
                  </a:lnTo>
                  <a:lnTo>
                    <a:pt x="31" y="9"/>
                  </a:lnTo>
                  <a:lnTo>
                    <a:pt x="33" y="7"/>
                  </a:lnTo>
                  <a:lnTo>
                    <a:pt x="36" y="6"/>
                  </a:lnTo>
                  <a:lnTo>
                    <a:pt x="39" y="5"/>
                  </a:lnTo>
                  <a:lnTo>
                    <a:pt x="42" y="4"/>
                  </a:lnTo>
                  <a:lnTo>
                    <a:pt x="45" y="3"/>
                  </a:lnTo>
                  <a:lnTo>
                    <a:pt x="48" y="2"/>
                  </a:lnTo>
                  <a:lnTo>
                    <a:pt x="51" y="1"/>
                  </a:lnTo>
                  <a:lnTo>
                    <a:pt x="54" y="1"/>
                  </a:lnTo>
                  <a:lnTo>
                    <a:pt x="57" y="0"/>
                  </a:lnTo>
                  <a:lnTo>
                    <a:pt x="60" y="0"/>
                  </a:lnTo>
                  <a:lnTo>
                    <a:pt x="64" y="0"/>
                  </a:lnTo>
                  <a:lnTo>
                    <a:pt x="68" y="0"/>
                  </a:lnTo>
                  <a:lnTo>
                    <a:pt x="71" y="0"/>
                  </a:lnTo>
                  <a:lnTo>
                    <a:pt x="74" y="1"/>
                  </a:lnTo>
                  <a:lnTo>
                    <a:pt x="77" y="1"/>
                  </a:lnTo>
                  <a:lnTo>
                    <a:pt x="80" y="2"/>
                  </a:lnTo>
                  <a:lnTo>
                    <a:pt x="83" y="3"/>
                  </a:lnTo>
                  <a:lnTo>
                    <a:pt x="86" y="4"/>
                  </a:lnTo>
                  <a:lnTo>
                    <a:pt x="88" y="5"/>
                  </a:lnTo>
                  <a:lnTo>
                    <a:pt x="92" y="6"/>
                  </a:lnTo>
                  <a:lnTo>
                    <a:pt x="95" y="7"/>
                  </a:lnTo>
                  <a:lnTo>
                    <a:pt x="97" y="9"/>
                  </a:lnTo>
                  <a:lnTo>
                    <a:pt x="100" y="10"/>
                  </a:lnTo>
                  <a:lnTo>
                    <a:pt x="102" y="12"/>
                  </a:lnTo>
                  <a:lnTo>
                    <a:pt x="105" y="15"/>
                  </a:lnTo>
                  <a:lnTo>
                    <a:pt x="107" y="17"/>
                  </a:lnTo>
                  <a:lnTo>
                    <a:pt x="109" y="19"/>
                  </a:lnTo>
                  <a:lnTo>
                    <a:pt x="111" y="21"/>
                  </a:lnTo>
                  <a:lnTo>
                    <a:pt x="113"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3" y="103"/>
                  </a:lnTo>
                  <a:lnTo>
                    <a:pt x="111" y="105"/>
                  </a:lnTo>
                  <a:lnTo>
                    <a:pt x="109" y="107"/>
                  </a:lnTo>
                  <a:lnTo>
                    <a:pt x="107" y="109"/>
                  </a:lnTo>
                  <a:lnTo>
                    <a:pt x="105" y="112"/>
                  </a:lnTo>
                  <a:lnTo>
                    <a:pt x="102" y="114"/>
                  </a:lnTo>
                  <a:lnTo>
                    <a:pt x="100" y="116"/>
                  </a:lnTo>
                  <a:lnTo>
                    <a:pt x="97" y="117"/>
                  </a:lnTo>
                  <a:lnTo>
                    <a:pt x="95" y="119"/>
                  </a:lnTo>
                  <a:lnTo>
                    <a:pt x="92" y="120"/>
                  </a:lnTo>
                  <a:lnTo>
                    <a:pt x="88" y="121"/>
                  </a:lnTo>
                  <a:lnTo>
                    <a:pt x="86" y="122"/>
                  </a:lnTo>
                  <a:lnTo>
                    <a:pt x="83" y="123"/>
                  </a:lnTo>
                  <a:lnTo>
                    <a:pt x="80" y="124"/>
                  </a:lnTo>
                  <a:lnTo>
                    <a:pt x="77" y="125"/>
                  </a:lnTo>
                  <a:lnTo>
                    <a:pt x="74" y="125"/>
                  </a:lnTo>
                  <a:lnTo>
                    <a:pt x="71" y="126"/>
                  </a:lnTo>
                  <a:lnTo>
                    <a:pt x="68" y="126"/>
                  </a:lnTo>
                  <a:lnTo>
                    <a:pt x="64" y="126"/>
                  </a:lnTo>
                  <a:close/>
                </a:path>
              </a:pathLst>
            </a:custGeom>
            <a:solidFill>
              <a:srgbClr val="02703F"/>
            </a:solidFill>
            <a:ln w="9525">
              <a:noFill/>
              <a:round/>
              <a:headEnd/>
              <a:tailEnd/>
            </a:ln>
          </p:spPr>
          <p:txBody>
            <a:bodyPr/>
            <a:lstStyle/>
            <a:p>
              <a:endParaRPr lang="en-US"/>
            </a:p>
          </p:txBody>
        </p:sp>
        <p:sp>
          <p:nvSpPr>
            <p:cNvPr id="319" name="Freeform 490"/>
            <p:cNvSpPr>
              <a:spLocks noEditPoints="1"/>
            </p:cNvSpPr>
            <p:nvPr/>
          </p:nvSpPr>
          <p:spPr bwMode="gray">
            <a:xfrm>
              <a:off x="7766438" y="3362543"/>
              <a:ext cx="97119" cy="93711"/>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7" y="34"/>
                  </a:lnTo>
                  <a:lnTo>
                    <a:pt x="8" y="32"/>
                  </a:lnTo>
                  <a:lnTo>
                    <a:pt x="10" y="31"/>
                  </a:lnTo>
                  <a:lnTo>
                    <a:pt x="11" y="30"/>
                  </a:lnTo>
                  <a:lnTo>
                    <a:pt x="12" y="27"/>
                  </a:lnTo>
                  <a:lnTo>
                    <a:pt x="14" y="26"/>
                  </a:lnTo>
                  <a:lnTo>
                    <a:pt x="15" y="25"/>
                  </a:lnTo>
                  <a:lnTo>
                    <a:pt x="17" y="23"/>
                  </a:lnTo>
                  <a:lnTo>
                    <a:pt x="19" y="22"/>
                  </a:lnTo>
                  <a:lnTo>
                    <a:pt x="21" y="21"/>
                  </a:lnTo>
                  <a:lnTo>
                    <a:pt x="23" y="20"/>
                  </a:lnTo>
                  <a:lnTo>
                    <a:pt x="25" y="19"/>
                  </a:lnTo>
                  <a:lnTo>
                    <a:pt x="27" y="18"/>
                  </a:lnTo>
                  <a:lnTo>
                    <a:pt x="29" y="18"/>
                  </a:lnTo>
                  <a:lnTo>
                    <a:pt x="32" y="17"/>
                  </a:lnTo>
                  <a:lnTo>
                    <a:pt x="35" y="16"/>
                  </a:lnTo>
                  <a:lnTo>
                    <a:pt x="37" y="16"/>
                  </a:lnTo>
                  <a:lnTo>
                    <a:pt x="40" y="15"/>
                  </a:lnTo>
                  <a:lnTo>
                    <a:pt x="42" y="15"/>
                  </a:lnTo>
                  <a:lnTo>
                    <a:pt x="45" y="15"/>
                  </a:lnTo>
                  <a:lnTo>
                    <a:pt x="48" y="15"/>
                  </a:lnTo>
                  <a:lnTo>
                    <a:pt x="51" y="15"/>
                  </a:lnTo>
                  <a:lnTo>
                    <a:pt x="54" y="15"/>
                  </a:lnTo>
                  <a:lnTo>
                    <a:pt x="58" y="15"/>
                  </a:lnTo>
                  <a:lnTo>
                    <a:pt x="61" y="15"/>
                  </a:lnTo>
                  <a:lnTo>
                    <a:pt x="60" y="14"/>
                  </a:lnTo>
                  <a:lnTo>
                    <a:pt x="60" y="13"/>
                  </a:lnTo>
                  <a:lnTo>
                    <a:pt x="59" y="12"/>
                  </a:lnTo>
                  <a:lnTo>
                    <a:pt x="58" y="11"/>
                  </a:lnTo>
                  <a:lnTo>
                    <a:pt x="57" y="11"/>
                  </a:lnTo>
                  <a:lnTo>
                    <a:pt x="57" y="10"/>
                  </a:lnTo>
                  <a:lnTo>
                    <a:pt x="56" y="9"/>
                  </a:lnTo>
                  <a:lnTo>
                    <a:pt x="54" y="8"/>
                  </a:lnTo>
                  <a:lnTo>
                    <a:pt x="53" y="8"/>
                  </a:lnTo>
                  <a:lnTo>
                    <a:pt x="53" y="7"/>
                  </a:lnTo>
                  <a:lnTo>
                    <a:pt x="52" y="7"/>
                  </a:lnTo>
                  <a:lnTo>
                    <a:pt x="51" y="6"/>
                  </a:lnTo>
                  <a:lnTo>
                    <a:pt x="50" y="6"/>
                  </a:lnTo>
                  <a:lnTo>
                    <a:pt x="49" y="5"/>
                  </a:lnTo>
                  <a:lnTo>
                    <a:pt x="48" y="5"/>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2" y="0"/>
                  </a:lnTo>
                  <a:lnTo>
                    <a:pt x="30" y="0"/>
                  </a:lnTo>
                  <a:lnTo>
                    <a:pt x="28" y="0"/>
                  </a:lnTo>
                  <a:lnTo>
                    <a:pt x="0" y="0"/>
                  </a:lnTo>
                  <a:close/>
                  <a:moveTo>
                    <a:pt x="62" y="17"/>
                  </a:moveTo>
                  <a:lnTo>
                    <a:pt x="61" y="17"/>
                  </a:lnTo>
                  <a:lnTo>
                    <a:pt x="60" y="17"/>
                  </a:lnTo>
                  <a:lnTo>
                    <a:pt x="59" y="17"/>
                  </a:lnTo>
                  <a:lnTo>
                    <a:pt x="58" y="17"/>
                  </a:lnTo>
                  <a:lnTo>
                    <a:pt x="57" y="17"/>
                  </a:lnTo>
                  <a:lnTo>
                    <a:pt x="56"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6" y="23"/>
                  </a:lnTo>
                  <a:lnTo>
                    <a:pt x="35" y="24"/>
                  </a:lnTo>
                  <a:lnTo>
                    <a:pt x="34" y="25"/>
                  </a:lnTo>
                  <a:lnTo>
                    <a:pt x="33" y="26"/>
                  </a:lnTo>
                  <a:lnTo>
                    <a:pt x="32" y="26"/>
                  </a:lnTo>
                  <a:lnTo>
                    <a:pt x="30" y="27"/>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3"/>
                  </a:lnTo>
                  <a:lnTo>
                    <a:pt x="24" y="54"/>
                  </a:lnTo>
                  <a:lnTo>
                    <a:pt x="25" y="55"/>
                  </a:lnTo>
                  <a:lnTo>
                    <a:pt x="26" y="55"/>
                  </a:lnTo>
                  <a:lnTo>
                    <a:pt x="27" y="56"/>
                  </a:lnTo>
                  <a:lnTo>
                    <a:pt x="28" y="57"/>
                  </a:lnTo>
                  <a:lnTo>
                    <a:pt x="29" y="58"/>
                  </a:lnTo>
                  <a:lnTo>
                    <a:pt x="30" y="58"/>
                  </a:lnTo>
                  <a:lnTo>
                    <a:pt x="32" y="58"/>
                  </a:lnTo>
                  <a:lnTo>
                    <a:pt x="33" y="59"/>
                  </a:lnTo>
                  <a:lnTo>
                    <a:pt x="34" y="59"/>
                  </a:lnTo>
                  <a:lnTo>
                    <a:pt x="35" y="59"/>
                  </a:lnTo>
                  <a:lnTo>
                    <a:pt x="36" y="60"/>
                  </a:lnTo>
                  <a:lnTo>
                    <a:pt x="37"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4" y="55"/>
                  </a:lnTo>
                  <a:lnTo>
                    <a:pt x="56" y="55"/>
                  </a:lnTo>
                  <a:lnTo>
                    <a:pt x="57" y="54"/>
                  </a:lnTo>
                  <a:lnTo>
                    <a:pt x="58" y="53"/>
                  </a:lnTo>
                  <a:lnTo>
                    <a:pt x="59" y="51"/>
                  </a:lnTo>
                  <a:lnTo>
                    <a:pt x="60" y="50"/>
                  </a:lnTo>
                  <a:lnTo>
                    <a:pt x="60"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3"/>
                  </a:lnTo>
                  <a:lnTo>
                    <a:pt x="65" y="32"/>
                  </a:lnTo>
                  <a:lnTo>
                    <a:pt x="65" y="31"/>
                  </a:lnTo>
                  <a:lnTo>
                    <a:pt x="65" y="30"/>
                  </a:lnTo>
                  <a:lnTo>
                    <a:pt x="65" y="29"/>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sp>
          <p:nvSpPr>
            <p:cNvPr id="320" name="Freeform 500"/>
            <p:cNvSpPr>
              <a:spLocks noEditPoints="1"/>
            </p:cNvSpPr>
            <p:nvPr/>
          </p:nvSpPr>
          <p:spPr bwMode="gray">
            <a:xfrm>
              <a:off x="7440720" y="3638986"/>
              <a:ext cx="95624" cy="92148"/>
            </a:xfrm>
            <a:custGeom>
              <a:avLst/>
              <a:gdLst>
                <a:gd name="T0" fmla="*/ 2147483647 w 64"/>
                <a:gd name="T1" fmla="*/ 2147483647 h 59"/>
                <a:gd name="T2" fmla="*/ 2147483647 w 64"/>
                <a:gd name="T3" fmla="*/ 2147483647 h 59"/>
                <a:gd name="T4" fmla="*/ 2147483647 w 64"/>
                <a:gd name="T5" fmla="*/ 2147483647 h 59"/>
                <a:gd name="T6" fmla="*/ 2147483647 w 64"/>
                <a:gd name="T7" fmla="*/ 2147483647 h 59"/>
                <a:gd name="T8" fmla="*/ 2147483647 w 64"/>
                <a:gd name="T9" fmla="*/ 2147483647 h 59"/>
                <a:gd name="T10" fmla="*/ 2147483647 w 64"/>
                <a:gd name="T11" fmla="*/ 2147483647 h 59"/>
                <a:gd name="T12" fmla="*/ 2147483647 w 64"/>
                <a:gd name="T13" fmla="*/ 2147483647 h 59"/>
                <a:gd name="T14" fmla="*/ 2147483647 w 64"/>
                <a:gd name="T15" fmla="*/ 2147483647 h 59"/>
                <a:gd name="T16" fmla="*/ 2147483647 w 64"/>
                <a:gd name="T17" fmla="*/ 2147483647 h 59"/>
                <a:gd name="T18" fmla="*/ 2147483647 w 64"/>
                <a:gd name="T19" fmla="*/ 2147483647 h 59"/>
                <a:gd name="T20" fmla="*/ 2147483647 w 64"/>
                <a:gd name="T21" fmla="*/ 2147483647 h 59"/>
                <a:gd name="T22" fmla="*/ 2147483647 w 64"/>
                <a:gd name="T23" fmla="*/ 2147483647 h 59"/>
                <a:gd name="T24" fmla="*/ 2147483647 w 64"/>
                <a:gd name="T25" fmla="*/ 2147483647 h 59"/>
                <a:gd name="T26" fmla="*/ 2147483647 w 64"/>
                <a:gd name="T27" fmla="*/ 2147483647 h 59"/>
                <a:gd name="T28" fmla="*/ 2147483647 w 64"/>
                <a:gd name="T29" fmla="*/ 0 h 59"/>
                <a:gd name="T30" fmla="*/ 2147483647 w 64"/>
                <a:gd name="T31" fmla="*/ 0 h 59"/>
                <a:gd name="T32" fmla="*/ 0 w 64"/>
                <a:gd name="T33" fmla="*/ 0 h 59"/>
                <a:gd name="T34" fmla="*/ 2147483647 w 64"/>
                <a:gd name="T35" fmla="*/ 2147483647 h 59"/>
                <a:gd name="T36" fmla="*/ 2147483647 w 64"/>
                <a:gd name="T37" fmla="*/ 2147483647 h 59"/>
                <a:gd name="T38" fmla="*/ 2147483647 w 64"/>
                <a:gd name="T39" fmla="*/ 2147483647 h 59"/>
                <a:gd name="T40" fmla="*/ 2147483647 w 64"/>
                <a:gd name="T41" fmla="*/ 2147483647 h 59"/>
                <a:gd name="T42" fmla="*/ 2147483647 w 64"/>
                <a:gd name="T43" fmla="*/ 2147483647 h 59"/>
                <a:gd name="T44" fmla="*/ 2147483647 w 64"/>
                <a:gd name="T45" fmla="*/ 2147483647 h 59"/>
                <a:gd name="T46" fmla="*/ 2147483647 w 64"/>
                <a:gd name="T47" fmla="*/ 2147483647 h 59"/>
                <a:gd name="T48" fmla="*/ 2147483647 w 64"/>
                <a:gd name="T49" fmla="*/ 2147483647 h 59"/>
                <a:gd name="T50" fmla="*/ 2147483647 w 64"/>
                <a:gd name="T51" fmla="*/ 2147483647 h 59"/>
                <a:gd name="T52" fmla="*/ 2147483647 w 64"/>
                <a:gd name="T53" fmla="*/ 2147483647 h 59"/>
                <a:gd name="T54" fmla="*/ 2147483647 w 64"/>
                <a:gd name="T55" fmla="*/ 2147483647 h 59"/>
                <a:gd name="T56" fmla="*/ 2147483647 w 64"/>
                <a:gd name="T57" fmla="*/ 2147483647 h 59"/>
                <a:gd name="T58" fmla="*/ 2147483647 w 64"/>
                <a:gd name="T59" fmla="*/ 2147483647 h 59"/>
                <a:gd name="T60" fmla="*/ 2147483647 w 64"/>
                <a:gd name="T61" fmla="*/ 2147483647 h 59"/>
                <a:gd name="T62" fmla="*/ 2147483647 w 64"/>
                <a:gd name="T63" fmla="*/ 2147483647 h 59"/>
                <a:gd name="T64" fmla="*/ 2147483647 w 64"/>
                <a:gd name="T65" fmla="*/ 2147483647 h 59"/>
                <a:gd name="T66" fmla="*/ 2147483647 w 64"/>
                <a:gd name="T67" fmla="*/ 2147483647 h 59"/>
                <a:gd name="T68" fmla="*/ 2147483647 w 64"/>
                <a:gd name="T69" fmla="*/ 2147483647 h 59"/>
                <a:gd name="T70" fmla="*/ 2147483647 w 64"/>
                <a:gd name="T71" fmla="*/ 2147483647 h 59"/>
                <a:gd name="T72" fmla="*/ 2147483647 w 64"/>
                <a:gd name="T73" fmla="*/ 2147483647 h 59"/>
                <a:gd name="T74" fmla="*/ 2147483647 w 64"/>
                <a:gd name="T75" fmla="*/ 2147483647 h 59"/>
                <a:gd name="T76" fmla="*/ 2147483647 w 64"/>
                <a:gd name="T77" fmla="*/ 2147483647 h 59"/>
                <a:gd name="T78" fmla="*/ 2147483647 w 64"/>
                <a:gd name="T79" fmla="*/ 2147483647 h 59"/>
                <a:gd name="T80" fmla="*/ 2147483647 w 64"/>
                <a:gd name="T81" fmla="*/ 2147483647 h 59"/>
                <a:gd name="T82" fmla="*/ 2147483647 w 64"/>
                <a:gd name="T83" fmla="*/ 2147483647 h 59"/>
                <a:gd name="T84" fmla="*/ 2147483647 w 64"/>
                <a:gd name="T85" fmla="*/ 2147483647 h 59"/>
                <a:gd name="T86" fmla="*/ 2147483647 w 64"/>
                <a:gd name="T87" fmla="*/ 2147483647 h 59"/>
                <a:gd name="T88" fmla="*/ 2147483647 w 64"/>
                <a:gd name="T89" fmla="*/ 2147483647 h 59"/>
                <a:gd name="T90" fmla="*/ 2147483647 w 64"/>
                <a:gd name="T91" fmla="*/ 2147483647 h 59"/>
                <a:gd name="T92" fmla="*/ 2147483647 w 64"/>
                <a:gd name="T93" fmla="*/ 2147483647 h 59"/>
                <a:gd name="T94" fmla="*/ 2147483647 w 64"/>
                <a:gd name="T95" fmla="*/ 2147483647 h 59"/>
                <a:gd name="T96" fmla="*/ 2147483647 w 64"/>
                <a:gd name="T97" fmla="*/ 214748364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59"/>
                <a:gd name="T149" fmla="*/ 64 w 64"/>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59">
                  <a:moveTo>
                    <a:pt x="0" y="0"/>
                  </a:moveTo>
                  <a:lnTo>
                    <a:pt x="0" y="47"/>
                  </a:lnTo>
                  <a:lnTo>
                    <a:pt x="1" y="45"/>
                  </a:lnTo>
                  <a:lnTo>
                    <a:pt x="1" y="44"/>
                  </a:lnTo>
                  <a:lnTo>
                    <a:pt x="2" y="42"/>
                  </a:lnTo>
                  <a:lnTo>
                    <a:pt x="2" y="40"/>
                  </a:lnTo>
                  <a:lnTo>
                    <a:pt x="3" y="39"/>
                  </a:lnTo>
                  <a:lnTo>
                    <a:pt x="4" y="36"/>
                  </a:lnTo>
                  <a:lnTo>
                    <a:pt x="5" y="35"/>
                  </a:lnTo>
                  <a:lnTo>
                    <a:pt x="6" y="33"/>
                  </a:lnTo>
                  <a:lnTo>
                    <a:pt x="7" y="31"/>
                  </a:lnTo>
                  <a:lnTo>
                    <a:pt x="9" y="30"/>
                  </a:lnTo>
                  <a:lnTo>
                    <a:pt x="10" y="29"/>
                  </a:lnTo>
                  <a:lnTo>
                    <a:pt x="11" y="27"/>
                  </a:lnTo>
                  <a:lnTo>
                    <a:pt x="13" y="26"/>
                  </a:lnTo>
                  <a:lnTo>
                    <a:pt x="14" y="25"/>
                  </a:lnTo>
                  <a:lnTo>
                    <a:pt x="16" y="23"/>
                  </a:lnTo>
                  <a:lnTo>
                    <a:pt x="19" y="22"/>
                  </a:lnTo>
                  <a:lnTo>
                    <a:pt x="21" y="21"/>
                  </a:lnTo>
                  <a:lnTo>
                    <a:pt x="23" y="20"/>
                  </a:lnTo>
                  <a:lnTo>
                    <a:pt x="25" y="19"/>
                  </a:lnTo>
                  <a:lnTo>
                    <a:pt x="27" y="18"/>
                  </a:lnTo>
                  <a:lnTo>
                    <a:pt x="29" y="18"/>
                  </a:lnTo>
                  <a:lnTo>
                    <a:pt x="31" y="17"/>
                  </a:lnTo>
                  <a:lnTo>
                    <a:pt x="34" y="16"/>
                  </a:lnTo>
                  <a:lnTo>
                    <a:pt x="36" y="16"/>
                  </a:lnTo>
                  <a:lnTo>
                    <a:pt x="39" y="15"/>
                  </a:lnTo>
                  <a:lnTo>
                    <a:pt x="41" y="15"/>
                  </a:lnTo>
                  <a:lnTo>
                    <a:pt x="45" y="15"/>
                  </a:lnTo>
                  <a:lnTo>
                    <a:pt x="48" y="15"/>
                  </a:lnTo>
                  <a:lnTo>
                    <a:pt x="51" y="15"/>
                  </a:lnTo>
                  <a:lnTo>
                    <a:pt x="54" y="15"/>
                  </a:lnTo>
                  <a:lnTo>
                    <a:pt x="57" y="15"/>
                  </a:lnTo>
                  <a:lnTo>
                    <a:pt x="60" y="15"/>
                  </a:lnTo>
                  <a:lnTo>
                    <a:pt x="59" y="13"/>
                  </a:lnTo>
                  <a:lnTo>
                    <a:pt x="59" y="12"/>
                  </a:lnTo>
                  <a:lnTo>
                    <a:pt x="58" y="11"/>
                  </a:lnTo>
                  <a:lnTo>
                    <a:pt x="57" y="10"/>
                  </a:lnTo>
                  <a:lnTo>
                    <a:pt x="56" y="10"/>
                  </a:lnTo>
                  <a:lnTo>
                    <a:pt x="56" y="9"/>
                  </a:lnTo>
                  <a:lnTo>
                    <a:pt x="55" y="8"/>
                  </a:lnTo>
                  <a:lnTo>
                    <a:pt x="54" y="7"/>
                  </a:lnTo>
                  <a:lnTo>
                    <a:pt x="53" y="7"/>
                  </a:lnTo>
                  <a:lnTo>
                    <a:pt x="53" y="6"/>
                  </a:lnTo>
                  <a:lnTo>
                    <a:pt x="52" y="6"/>
                  </a:lnTo>
                  <a:lnTo>
                    <a:pt x="51" y="5"/>
                  </a:lnTo>
                  <a:lnTo>
                    <a:pt x="50" y="5"/>
                  </a:lnTo>
                  <a:lnTo>
                    <a:pt x="49" y="4"/>
                  </a:lnTo>
                  <a:lnTo>
                    <a:pt x="48" y="4"/>
                  </a:lnTo>
                  <a:lnTo>
                    <a:pt x="47" y="3"/>
                  </a:lnTo>
                  <a:lnTo>
                    <a:pt x="46" y="3"/>
                  </a:lnTo>
                  <a:lnTo>
                    <a:pt x="45" y="2"/>
                  </a:lnTo>
                  <a:lnTo>
                    <a:pt x="44" y="2"/>
                  </a:lnTo>
                  <a:lnTo>
                    <a:pt x="43"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7"/>
                  </a:lnTo>
                  <a:lnTo>
                    <a:pt x="29" y="28"/>
                  </a:lnTo>
                  <a:lnTo>
                    <a:pt x="28" y="29"/>
                  </a:lnTo>
                  <a:lnTo>
                    <a:pt x="27" y="30"/>
                  </a:lnTo>
                  <a:lnTo>
                    <a:pt x="26" y="31"/>
                  </a:lnTo>
                  <a:lnTo>
                    <a:pt x="26" y="32"/>
                  </a:lnTo>
                  <a:lnTo>
                    <a:pt x="25" y="33"/>
                  </a:lnTo>
                  <a:lnTo>
                    <a:pt x="24" y="34"/>
                  </a:lnTo>
                  <a:lnTo>
                    <a:pt x="24" y="35"/>
                  </a:lnTo>
                  <a:lnTo>
                    <a:pt x="23" y="36"/>
                  </a:lnTo>
                  <a:lnTo>
                    <a:pt x="23" y="37"/>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29" y="57"/>
                  </a:lnTo>
                  <a:lnTo>
                    <a:pt x="30" y="57"/>
                  </a:lnTo>
                  <a:lnTo>
                    <a:pt x="31" y="57"/>
                  </a:lnTo>
                  <a:lnTo>
                    <a:pt x="32" y="58"/>
                  </a:lnTo>
                  <a:lnTo>
                    <a:pt x="33" y="58"/>
                  </a:lnTo>
                  <a:lnTo>
                    <a:pt x="34" y="58"/>
                  </a:lnTo>
                  <a:lnTo>
                    <a:pt x="35" y="59"/>
                  </a:lnTo>
                  <a:lnTo>
                    <a:pt x="36" y="59"/>
                  </a:lnTo>
                  <a:lnTo>
                    <a:pt x="37" y="59"/>
                  </a:lnTo>
                  <a:lnTo>
                    <a:pt x="38" y="59"/>
                  </a:lnTo>
                  <a:lnTo>
                    <a:pt x="39" y="59"/>
                  </a:lnTo>
                  <a:lnTo>
                    <a:pt x="40" y="59"/>
                  </a:lnTo>
                  <a:lnTo>
                    <a:pt x="41" y="59"/>
                  </a:lnTo>
                  <a:lnTo>
                    <a:pt x="43" y="59"/>
                  </a:lnTo>
                  <a:lnTo>
                    <a:pt x="44" y="59"/>
                  </a:lnTo>
                  <a:lnTo>
                    <a:pt x="45" y="58"/>
                  </a:lnTo>
                  <a:lnTo>
                    <a:pt x="46" y="58"/>
                  </a:lnTo>
                  <a:lnTo>
                    <a:pt x="47" y="58"/>
                  </a:lnTo>
                  <a:lnTo>
                    <a:pt x="48" y="58"/>
                  </a:lnTo>
                  <a:lnTo>
                    <a:pt x="49" y="57"/>
                  </a:lnTo>
                  <a:lnTo>
                    <a:pt x="50" y="57"/>
                  </a:lnTo>
                  <a:lnTo>
                    <a:pt x="51" y="56"/>
                  </a:lnTo>
                  <a:lnTo>
                    <a:pt x="52" y="56"/>
                  </a:lnTo>
                  <a:lnTo>
                    <a:pt x="53" y="55"/>
                  </a:lnTo>
                  <a:lnTo>
                    <a:pt x="54" y="54"/>
                  </a:lnTo>
                  <a:lnTo>
                    <a:pt x="55" y="54"/>
                  </a:lnTo>
                  <a:lnTo>
                    <a:pt x="56" y="53"/>
                  </a:lnTo>
                  <a:lnTo>
                    <a:pt x="57" y="52"/>
                  </a:lnTo>
                  <a:lnTo>
                    <a:pt x="58" y="51"/>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7"/>
                  </a:lnTo>
                  <a:lnTo>
                    <a:pt x="64" y="36"/>
                  </a:lnTo>
                  <a:lnTo>
                    <a:pt x="64" y="35"/>
                  </a:lnTo>
                  <a:lnTo>
                    <a:pt x="64" y="34"/>
                  </a:lnTo>
                  <a:lnTo>
                    <a:pt x="64" y="33"/>
                  </a:lnTo>
                  <a:lnTo>
                    <a:pt x="64" y="32"/>
                  </a:lnTo>
                  <a:lnTo>
                    <a:pt x="64" y="31"/>
                  </a:lnTo>
                  <a:lnTo>
                    <a:pt x="64" y="30"/>
                  </a:lnTo>
                  <a:lnTo>
                    <a:pt x="64" y="29"/>
                  </a:lnTo>
                  <a:lnTo>
                    <a:pt x="64" y="28"/>
                  </a:lnTo>
                  <a:lnTo>
                    <a:pt x="64" y="27"/>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C6EDB1"/>
            </a:solidFill>
            <a:ln w="9525">
              <a:noFill/>
              <a:round/>
              <a:headEnd/>
              <a:tailEnd/>
            </a:ln>
          </p:spPr>
          <p:txBody>
            <a:bodyPr/>
            <a:lstStyle/>
            <a:p>
              <a:endParaRPr lang="en-US"/>
            </a:p>
          </p:txBody>
        </p:sp>
        <p:sp>
          <p:nvSpPr>
            <p:cNvPr id="321" name="Rectangle 501"/>
            <p:cNvSpPr>
              <a:spLocks noChangeArrowheads="1"/>
            </p:cNvSpPr>
            <p:nvPr/>
          </p:nvSpPr>
          <p:spPr bwMode="gray">
            <a:xfrm>
              <a:off x="7861498" y="3175896"/>
              <a:ext cx="490519" cy="92333"/>
            </a:xfrm>
            <a:prstGeom prst="rect">
              <a:avLst/>
            </a:prstGeom>
            <a:noFill/>
            <a:ln w="9525">
              <a:noFill/>
              <a:miter lim="800000"/>
              <a:headEnd/>
              <a:tailEnd/>
            </a:ln>
          </p:spPr>
          <p:txBody>
            <a:bodyPr wrap="none" lIns="0" tIns="0" rIns="0" bIns="0">
              <a:spAutoFit/>
            </a:bodyPr>
            <a:lstStyle/>
            <a:p>
              <a:r>
                <a:rPr lang="en-US" sz="600" b="1">
                  <a:solidFill>
                    <a:srgbClr val="000000"/>
                  </a:solidFill>
                </a:rPr>
                <a:t>Richmond (3)</a:t>
              </a:r>
            </a:p>
          </p:txBody>
        </p:sp>
        <p:sp>
          <p:nvSpPr>
            <p:cNvPr id="324" name="Freeform 505"/>
            <p:cNvSpPr>
              <a:spLocks/>
            </p:cNvSpPr>
            <p:nvPr/>
          </p:nvSpPr>
          <p:spPr bwMode="gray">
            <a:xfrm>
              <a:off x="7539332" y="3626492"/>
              <a:ext cx="191247" cy="196790"/>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2"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7"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7" y="35"/>
                  </a:lnTo>
                  <a:lnTo>
                    <a:pt x="8" y="33"/>
                  </a:lnTo>
                  <a:lnTo>
                    <a:pt x="10" y="30"/>
                  </a:lnTo>
                  <a:lnTo>
                    <a:pt x="12" y="28"/>
                  </a:lnTo>
                  <a:lnTo>
                    <a:pt x="13" y="25"/>
                  </a:lnTo>
                  <a:lnTo>
                    <a:pt x="15" y="23"/>
                  </a:lnTo>
                  <a:lnTo>
                    <a:pt x="17" y="21"/>
                  </a:lnTo>
                  <a:lnTo>
                    <a:pt x="19" y="19"/>
                  </a:lnTo>
                  <a:lnTo>
                    <a:pt x="21" y="17"/>
                  </a:lnTo>
                  <a:lnTo>
                    <a:pt x="23" y="15"/>
                  </a:lnTo>
                  <a:lnTo>
                    <a:pt x="26" y="13"/>
                  </a:lnTo>
                  <a:lnTo>
                    <a:pt x="28" y="10"/>
                  </a:lnTo>
                  <a:lnTo>
                    <a:pt x="32"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1" y="2"/>
                  </a:lnTo>
                  <a:lnTo>
                    <a:pt x="84" y="3"/>
                  </a:lnTo>
                  <a:lnTo>
                    <a:pt x="87" y="4"/>
                  </a:lnTo>
                  <a:lnTo>
                    <a:pt x="89" y="5"/>
                  </a:lnTo>
                  <a:lnTo>
                    <a:pt x="92" y="6"/>
                  </a:lnTo>
                  <a:lnTo>
                    <a:pt x="95" y="7"/>
                  </a:lnTo>
                  <a:lnTo>
                    <a:pt x="97" y="9"/>
                  </a:lnTo>
                  <a:lnTo>
                    <a:pt x="100" y="10"/>
                  </a:lnTo>
                  <a:lnTo>
                    <a:pt x="102" y="13"/>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1" y="124"/>
                  </a:lnTo>
                  <a:lnTo>
                    <a:pt x="77" y="125"/>
                  </a:lnTo>
                  <a:lnTo>
                    <a:pt x="74" y="125"/>
                  </a:lnTo>
                  <a:lnTo>
                    <a:pt x="71" y="126"/>
                  </a:lnTo>
                  <a:lnTo>
                    <a:pt x="68" y="126"/>
                  </a:lnTo>
                  <a:lnTo>
                    <a:pt x="65" y="126"/>
                  </a:lnTo>
                  <a:close/>
                </a:path>
              </a:pathLst>
            </a:custGeom>
            <a:solidFill>
              <a:srgbClr val="006A3A"/>
            </a:solidFill>
            <a:ln w="9525">
              <a:noFill/>
              <a:round/>
              <a:headEnd/>
              <a:tailEnd/>
            </a:ln>
          </p:spPr>
          <p:txBody>
            <a:bodyPr/>
            <a:lstStyle/>
            <a:p>
              <a:endParaRPr lang="en-US"/>
            </a:p>
          </p:txBody>
        </p:sp>
        <p:sp>
          <p:nvSpPr>
            <p:cNvPr id="325" name="Freeform 506"/>
            <p:cNvSpPr>
              <a:spLocks noEditPoints="1"/>
            </p:cNvSpPr>
            <p:nvPr/>
          </p:nvSpPr>
          <p:spPr bwMode="gray">
            <a:xfrm>
              <a:off x="7591627" y="3685842"/>
              <a:ext cx="95624" cy="93711"/>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1"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6" y="4"/>
                  </a:lnTo>
                  <a:lnTo>
                    <a:pt x="44" y="3"/>
                  </a:lnTo>
                  <a:lnTo>
                    <a:pt x="43" y="3"/>
                  </a:lnTo>
                  <a:lnTo>
                    <a:pt x="42" y="3"/>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6"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326" name="Rectangle 508"/>
            <p:cNvSpPr>
              <a:spLocks noChangeArrowheads="1"/>
            </p:cNvSpPr>
            <p:nvPr/>
          </p:nvSpPr>
          <p:spPr bwMode="gray">
            <a:xfrm>
              <a:off x="5694094" y="2915861"/>
              <a:ext cx="561051" cy="92333"/>
            </a:xfrm>
            <a:prstGeom prst="rect">
              <a:avLst/>
            </a:prstGeom>
            <a:noFill/>
            <a:ln w="9525">
              <a:noFill/>
              <a:miter lim="800000"/>
              <a:headEnd/>
              <a:tailEnd/>
            </a:ln>
          </p:spPr>
          <p:txBody>
            <a:bodyPr wrap="none" lIns="0" tIns="0" rIns="0" bIns="0">
              <a:spAutoFit/>
            </a:bodyPr>
            <a:lstStyle/>
            <a:p>
              <a:r>
                <a:rPr lang="en-US" sz="600" b="1">
                  <a:solidFill>
                    <a:srgbClr val="000000"/>
                  </a:solidFill>
                </a:rPr>
                <a:t>Indianapolis(2) </a:t>
              </a:r>
            </a:p>
          </p:txBody>
        </p:sp>
        <p:sp>
          <p:nvSpPr>
            <p:cNvPr id="329" name="Freeform 519"/>
            <p:cNvSpPr>
              <a:spLocks/>
            </p:cNvSpPr>
            <p:nvPr/>
          </p:nvSpPr>
          <p:spPr bwMode="gray">
            <a:xfrm>
              <a:off x="7295791" y="3554648"/>
              <a:ext cx="191247" cy="196790"/>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2" y="116"/>
                  </a:lnTo>
                  <a:lnTo>
                    <a:pt x="28" y="115"/>
                  </a:lnTo>
                  <a:lnTo>
                    <a:pt x="26" y="113"/>
                  </a:lnTo>
                  <a:lnTo>
                    <a:pt x="23" y="111"/>
                  </a:lnTo>
                  <a:lnTo>
                    <a:pt x="21" y="109"/>
                  </a:lnTo>
                  <a:lnTo>
                    <a:pt x="19" y="107"/>
                  </a:lnTo>
                  <a:lnTo>
                    <a:pt x="17" y="105"/>
                  </a:lnTo>
                  <a:lnTo>
                    <a:pt x="15" y="103"/>
                  </a:lnTo>
                  <a:lnTo>
                    <a:pt x="13" y="101"/>
                  </a:lnTo>
                  <a:lnTo>
                    <a:pt x="12" y="98"/>
                  </a:lnTo>
                  <a:lnTo>
                    <a:pt x="10" y="96"/>
                  </a:lnTo>
                  <a:lnTo>
                    <a:pt x="8" y="92"/>
                  </a:lnTo>
                  <a:lnTo>
                    <a:pt x="7" y="90"/>
                  </a:lnTo>
                  <a:lnTo>
                    <a:pt x="5" y="87"/>
                  </a:lnTo>
                  <a:lnTo>
                    <a:pt x="4" y="84"/>
                  </a:lnTo>
                  <a:lnTo>
                    <a:pt x="3" y="81"/>
                  </a:lnTo>
                  <a:lnTo>
                    <a:pt x="2" y="79"/>
                  </a:lnTo>
                  <a:lnTo>
                    <a:pt x="1" y="76"/>
                  </a:lnTo>
                  <a:lnTo>
                    <a:pt x="1" y="73"/>
                  </a:lnTo>
                  <a:lnTo>
                    <a:pt x="0" y="70"/>
                  </a:lnTo>
                  <a:lnTo>
                    <a:pt x="0" y="66"/>
                  </a:lnTo>
                  <a:lnTo>
                    <a:pt x="0" y="62"/>
                  </a:lnTo>
                  <a:lnTo>
                    <a:pt x="0" y="59"/>
                  </a:lnTo>
                  <a:lnTo>
                    <a:pt x="0" y="56"/>
                  </a:lnTo>
                  <a:lnTo>
                    <a:pt x="1" y="53"/>
                  </a:lnTo>
                  <a:lnTo>
                    <a:pt x="1" y="50"/>
                  </a:lnTo>
                  <a:lnTo>
                    <a:pt x="2" y="47"/>
                  </a:lnTo>
                  <a:lnTo>
                    <a:pt x="3" y="44"/>
                  </a:lnTo>
                  <a:lnTo>
                    <a:pt x="4" y="41"/>
                  </a:lnTo>
                  <a:lnTo>
                    <a:pt x="5" y="38"/>
                  </a:lnTo>
                  <a:lnTo>
                    <a:pt x="7" y="35"/>
                  </a:lnTo>
                  <a:lnTo>
                    <a:pt x="8" y="33"/>
                  </a:lnTo>
                  <a:lnTo>
                    <a:pt x="10" y="30"/>
                  </a:lnTo>
                  <a:lnTo>
                    <a:pt x="12" y="28"/>
                  </a:lnTo>
                  <a:lnTo>
                    <a:pt x="13" y="25"/>
                  </a:lnTo>
                  <a:lnTo>
                    <a:pt x="15" y="23"/>
                  </a:lnTo>
                  <a:lnTo>
                    <a:pt x="17" y="20"/>
                  </a:lnTo>
                  <a:lnTo>
                    <a:pt x="19" y="18"/>
                  </a:lnTo>
                  <a:lnTo>
                    <a:pt x="21" y="16"/>
                  </a:lnTo>
                  <a:lnTo>
                    <a:pt x="23" y="14"/>
                  </a:lnTo>
                  <a:lnTo>
                    <a:pt x="26" y="12"/>
                  </a:lnTo>
                  <a:lnTo>
                    <a:pt x="28" y="10"/>
                  </a:lnTo>
                  <a:lnTo>
                    <a:pt x="32"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1" y="2"/>
                  </a:lnTo>
                  <a:lnTo>
                    <a:pt x="84" y="3"/>
                  </a:lnTo>
                  <a:lnTo>
                    <a:pt x="87" y="4"/>
                  </a:lnTo>
                  <a:lnTo>
                    <a:pt x="89" y="5"/>
                  </a:lnTo>
                  <a:lnTo>
                    <a:pt x="92" y="6"/>
                  </a:lnTo>
                  <a:lnTo>
                    <a:pt x="95" y="7"/>
                  </a:lnTo>
                  <a:lnTo>
                    <a:pt x="97" y="9"/>
                  </a:lnTo>
                  <a:lnTo>
                    <a:pt x="100" y="10"/>
                  </a:lnTo>
                  <a:lnTo>
                    <a:pt x="102" y="12"/>
                  </a:lnTo>
                  <a:lnTo>
                    <a:pt x="106" y="14"/>
                  </a:lnTo>
                  <a:lnTo>
                    <a:pt x="108" y="16"/>
                  </a:lnTo>
                  <a:lnTo>
                    <a:pt x="110" y="18"/>
                  </a:lnTo>
                  <a:lnTo>
                    <a:pt x="112" y="20"/>
                  </a:lnTo>
                  <a:lnTo>
                    <a:pt x="114" y="23"/>
                  </a:lnTo>
                  <a:lnTo>
                    <a:pt x="116" y="25"/>
                  </a:lnTo>
                  <a:lnTo>
                    <a:pt x="117" y="28"/>
                  </a:lnTo>
                  <a:lnTo>
                    <a:pt x="119" y="30"/>
                  </a:lnTo>
                  <a:lnTo>
                    <a:pt x="121" y="33"/>
                  </a:lnTo>
                  <a:lnTo>
                    <a:pt x="122" y="35"/>
                  </a:lnTo>
                  <a:lnTo>
                    <a:pt x="123" y="38"/>
                  </a:lnTo>
                  <a:lnTo>
                    <a:pt x="124" y="41"/>
                  </a:lnTo>
                  <a:lnTo>
                    <a:pt x="125" y="44"/>
                  </a:lnTo>
                  <a:lnTo>
                    <a:pt x="126" y="47"/>
                  </a:lnTo>
                  <a:lnTo>
                    <a:pt x="127" y="50"/>
                  </a:lnTo>
                  <a:lnTo>
                    <a:pt x="127" y="53"/>
                  </a:lnTo>
                  <a:lnTo>
                    <a:pt x="128" y="56"/>
                  </a:lnTo>
                  <a:lnTo>
                    <a:pt x="128" y="59"/>
                  </a:lnTo>
                  <a:lnTo>
                    <a:pt x="128" y="62"/>
                  </a:lnTo>
                  <a:lnTo>
                    <a:pt x="128" y="66"/>
                  </a:lnTo>
                  <a:lnTo>
                    <a:pt x="128" y="70"/>
                  </a:lnTo>
                  <a:lnTo>
                    <a:pt x="127" y="73"/>
                  </a:lnTo>
                  <a:lnTo>
                    <a:pt x="127" y="76"/>
                  </a:lnTo>
                  <a:lnTo>
                    <a:pt x="126" y="79"/>
                  </a:lnTo>
                  <a:lnTo>
                    <a:pt x="125" y="81"/>
                  </a:lnTo>
                  <a:lnTo>
                    <a:pt x="124" y="84"/>
                  </a:lnTo>
                  <a:lnTo>
                    <a:pt x="123" y="87"/>
                  </a:lnTo>
                  <a:lnTo>
                    <a:pt x="122" y="90"/>
                  </a:lnTo>
                  <a:lnTo>
                    <a:pt x="121" y="92"/>
                  </a:lnTo>
                  <a:lnTo>
                    <a:pt x="119" y="96"/>
                  </a:lnTo>
                  <a:lnTo>
                    <a:pt x="117" y="98"/>
                  </a:lnTo>
                  <a:lnTo>
                    <a:pt x="116" y="101"/>
                  </a:lnTo>
                  <a:lnTo>
                    <a:pt x="114" y="103"/>
                  </a:lnTo>
                  <a:lnTo>
                    <a:pt x="112" y="105"/>
                  </a:lnTo>
                  <a:lnTo>
                    <a:pt x="110" y="107"/>
                  </a:lnTo>
                  <a:lnTo>
                    <a:pt x="108" y="109"/>
                  </a:lnTo>
                  <a:lnTo>
                    <a:pt x="106" y="111"/>
                  </a:lnTo>
                  <a:lnTo>
                    <a:pt x="102" y="113"/>
                  </a:lnTo>
                  <a:lnTo>
                    <a:pt x="100" y="115"/>
                  </a:lnTo>
                  <a:lnTo>
                    <a:pt x="97" y="116"/>
                  </a:lnTo>
                  <a:lnTo>
                    <a:pt x="95" y="119"/>
                  </a:lnTo>
                  <a:lnTo>
                    <a:pt x="92" y="120"/>
                  </a:lnTo>
                  <a:lnTo>
                    <a:pt x="89" y="121"/>
                  </a:lnTo>
                  <a:lnTo>
                    <a:pt x="87" y="122"/>
                  </a:lnTo>
                  <a:lnTo>
                    <a:pt x="84" y="123"/>
                  </a:lnTo>
                  <a:lnTo>
                    <a:pt x="81" y="124"/>
                  </a:lnTo>
                  <a:lnTo>
                    <a:pt x="77" y="125"/>
                  </a:lnTo>
                  <a:lnTo>
                    <a:pt x="74" y="125"/>
                  </a:lnTo>
                  <a:lnTo>
                    <a:pt x="71" y="126"/>
                  </a:lnTo>
                  <a:lnTo>
                    <a:pt x="68" y="126"/>
                  </a:lnTo>
                  <a:lnTo>
                    <a:pt x="65" y="126"/>
                  </a:lnTo>
                  <a:close/>
                </a:path>
              </a:pathLst>
            </a:custGeom>
            <a:solidFill>
              <a:srgbClr val="02703F"/>
            </a:solidFill>
            <a:ln w="9525">
              <a:noFill/>
              <a:round/>
              <a:headEnd/>
              <a:tailEnd/>
            </a:ln>
          </p:spPr>
          <p:txBody>
            <a:bodyPr/>
            <a:lstStyle/>
            <a:p>
              <a:endParaRPr lang="en-US"/>
            </a:p>
          </p:txBody>
        </p:sp>
        <p:sp>
          <p:nvSpPr>
            <p:cNvPr id="330" name="Freeform 520"/>
            <p:cNvSpPr>
              <a:spLocks noEditPoints="1"/>
            </p:cNvSpPr>
            <p:nvPr/>
          </p:nvSpPr>
          <p:spPr bwMode="gray">
            <a:xfrm>
              <a:off x="7343604" y="3606189"/>
              <a:ext cx="97119" cy="93711"/>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7" y="34"/>
                  </a:lnTo>
                  <a:lnTo>
                    <a:pt x="8" y="32"/>
                  </a:lnTo>
                  <a:lnTo>
                    <a:pt x="10" y="31"/>
                  </a:lnTo>
                  <a:lnTo>
                    <a:pt x="11" y="30"/>
                  </a:lnTo>
                  <a:lnTo>
                    <a:pt x="12" y="27"/>
                  </a:lnTo>
                  <a:lnTo>
                    <a:pt x="14" y="26"/>
                  </a:lnTo>
                  <a:lnTo>
                    <a:pt x="15" y="25"/>
                  </a:lnTo>
                  <a:lnTo>
                    <a:pt x="17" y="23"/>
                  </a:lnTo>
                  <a:lnTo>
                    <a:pt x="19" y="22"/>
                  </a:lnTo>
                  <a:lnTo>
                    <a:pt x="21" y="21"/>
                  </a:lnTo>
                  <a:lnTo>
                    <a:pt x="23" y="20"/>
                  </a:lnTo>
                  <a:lnTo>
                    <a:pt x="25" y="19"/>
                  </a:lnTo>
                  <a:lnTo>
                    <a:pt x="27" y="18"/>
                  </a:lnTo>
                  <a:lnTo>
                    <a:pt x="29" y="18"/>
                  </a:lnTo>
                  <a:lnTo>
                    <a:pt x="32" y="17"/>
                  </a:lnTo>
                  <a:lnTo>
                    <a:pt x="35" y="16"/>
                  </a:lnTo>
                  <a:lnTo>
                    <a:pt x="37" y="16"/>
                  </a:lnTo>
                  <a:lnTo>
                    <a:pt x="40" y="15"/>
                  </a:lnTo>
                  <a:lnTo>
                    <a:pt x="42" y="15"/>
                  </a:lnTo>
                  <a:lnTo>
                    <a:pt x="45" y="15"/>
                  </a:lnTo>
                  <a:lnTo>
                    <a:pt x="48" y="15"/>
                  </a:lnTo>
                  <a:lnTo>
                    <a:pt x="51" y="15"/>
                  </a:lnTo>
                  <a:lnTo>
                    <a:pt x="54" y="15"/>
                  </a:lnTo>
                  <a:lnTo>
                    <a:pt x="58" y="15"/>
                  </a:lnTo>
                  <a:lnTo>
                    <a:pt x="61" y="15"/>
                  </a:lnTo>
                  <a:lnTo>
                    <a:pt x="60" y="14"/>
                  </a:lnTo>
                  <a:lnTo>
                    <a:pt x="60" y="13"/>
                  </a:lnTo>
                  <a:lnTo>
                    <a:pt x="59" y="12"/>
                  </a:lnTo>
                  <a:lnTo>
                    <a:pt x="58" y="11"/>
                  </a:lnTo>
                  <a:lnTo>
                    <a:pt x="57" y="11"/>
                  </a:lnTo>
                  <a:lnTo>
                    <a:pt x="57" y="10"/>
                  </a:lnTo>
                  <a:lnTo>
                    <a:pt x="56" y="9"/>
                  </a:lnTo>
                  <a:lnTo>
                    <a:pt x="54" y="8"/>
                  </a:lnTo>
                  <a:lnTo>
                    <a:pt x="53" y="8"/>
                  </a:lnTo>
                  <a:lnTo>
                    <a:pt x="53" y="7"/>
                  </a:lnTo>
                  <a:lnTo>
                    <a:pt x="52" y="7"/>
                  </a:lnTo>
                  <a:lnTo>
                    <a:pt x="51" y="6"/>
                  </a:lnTo>
                  <a:lnTo>
                    <a:pt x="50" y="6"/>
                  </a:lnTo>
                  <a:lnTo>
                    <a:pt x="49" y="5"/>
                  </a:lnTo>
                  <a:lnTo>
                    <a:pt x="48" y="5"/>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2" y="0"/>
                  </a:lnTo>
                  <a:lnTo>
                    <a:pt x="30" y="0"/>
                  </a:lnTo>
                  <a:lnTo>
                    <a:pt x="28" y="0"/>
                  </a:lnTo>
                  <a:lnTo>
                    <a:pt x="0" y="0"/>
                  </a:lnTo>
                  <a:close/>
                  <a:moveTo>
                    <a:pt x="62" y="17"/>
                  </a:moveTo>
                  <a:lnTo>
                    <a:pt x="61" y="17"/>
                  </a:lnTo>
                  <a:lnTo>
                    <a:pt x="60" y="17"/>
                  </a:lnTo>
                  <a:lnTo>
                    <a:pt x="59" y="17"/>
                  </a:lnTo>
                  <a:lnTo>
                    <a:pt x="58" y="17"/>
                  </a:lnTo>
                  <a:lnTo>
                    <a:pt x="57" y="17"/>
                  </a:lnTo>
                  <a:lnTo>
                    <a:pt x="56"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6" y="23"/>
                  </a:lnTo>
                  <a:lnTo>
                    <a:pt x="35" y="24"/>
                  </a:lnTo>
                  <a:lnTo>
                    <a:pt x="34" y="25"/>
                  </a:lnTo>
                  <a:lnTo>
                    <a:pt x="33" y="26"/>
                  </a:lnTo>
                  <a:lnTo>
                    <a:pt x="32" y="26"/>
                  </a:lnTo>
                  <a:lnTo>
                    <a:pt x="30" y="27"/>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3"/>
                  </a:lnTo>
                  <a:lnTo>
                    <a:pt x="24" y="54"/>
                  </a:lnTo>
                  <a:lnTo>
                    <a:pt x="25" y="55"/>
                  </a:lnTo>
                  <a:lnTo>
                    <a:pt x="26" y="55"/>
                  </a:lnTo>
                  <a:lnTo>
                    <a:pt x="27" y="56"/>
                  </a:lnTo>
                  <a:lnTo>
                    <a:pt x="28" y="57"/>
                  </a:lnTo>
                  <a:lnTo>
                    <a:pt x="29" y="58"/>
                  </a:lnTo>
                  <a:lnTo>
                    <a:pt x="30" y="58"/>
                  </a:lnTo>
                  <a:lnTo>
                    <a:pt x="32" y="58"/>
                  </a:lnTo>
                  <a:lnTo>
                    <a:pt x="33" y="59"/>
                  </a:lnTo>
                  <a:lnTo>
                    <a:pt x="34" y="59"/>
                  </a:lnTo>
                  <a:lnTo>
                    <a:pt x="35" y="59"/>
                  </a:lnTo>
                  <a:lnTo>
                    <a:pt x="36" y="60"/>
                  </a:lnTo>
                  <a:lnTo>
                    <a:pt x="37"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4" y="55"/>
                  </a:lnTo>
                  <a:lnTo>
                    <a:pt x="56" y="55"/>
                  </a:lnTo>
                  <a:lnTo>
                    <a:pt x="57" y="54"/>
                  </a:lnTo>
                  <a:lnTo>
                    <a:pt x="58" y="53"/>
                  </a:lnTo>
                  <a:lnTo>
                    <a:pt x="59" y="51"/>
                  </a:lnTo>
                  <a:lnTo>
                    <a:pt x="60" y="50"/>
                  </a:lnTo>
                  <a:lnTo>
                    <a:pt x="60"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3"/>
                  </a:lnTo>
                  <a:lnTo>
                    <a:pt x="65" y="32"/>
                  </a:lnTo>
                  <a:lnTo>
                    <a:pt x="65" y="31"/>
                  </a:lnTo>
                  <a:lnTo>
                    <a:pt x="65" y="30"/>
                  </a:lnTo>
                  <a:lnTo>
                    <a:pt x="65" y="29"/>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sp>
          <p:nvSpPr>
            <p:cNvPr id="331" name="Rectangle 523"/>
            <p:cNvSpPr>
              <a:spLocks noChangeArrowheads="1"/>
            </p:cNvSpPr>
            <p:nvPr/>
          </p:nvSpPr>
          <p:spPr bwMode="gray">
            <a:xfrm>
              <a:off x="8226628" y="3651481"/>
              <a:ext cx="277321" cy="92333"/>
            </a:xfrm>
            <a:prstGeom prst="rect">
              <a:avLst/>
            </a:prstGeom>
            <a:noFill/>
            <a:ln w="9525">
              <a:noFill/>
              <a:miter lim="800000"/>
              <a:headEnd/>
              <a:tailEnd/>
            </a:ln>
          </p:spPr>
          <p:txBody>
            <a:bodyPr wrap="none" lIns="0" tIns="0" rIns="0" bIns="0">
              <a:spAutoFit/>
            </a:bodyPr>
            <a:lstStyle/>
            <a:p>
              <a:r>
                <a:rPr lang="en-US" sz="600" b="1">
                  <a:solidFill>
                    <a:srgbClr val="000000"/>
                  </a:solidFill>
                </a:rPr>
                <a:t>Raleigh</a:t>
              </a:r>
            </a:p>
          </p:txBody>
        </p:sp>
        <p:sp>
          <p:nvSpPr>
            <p:cNvPr id="334" name="Freeform 526"/>
            <p:cNvSpPr>
              <a:spLocks/>
            </p:cNvSpPr>
            <p:nvPr/>
          </p:nvSpPr>
          <p:spPr bwMode="gray">
            <a:xfrm>
              <a:off x="6348517" y="3712591"/>
              <a:ext cx="209176" cy="196790"/>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2"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7"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7" y="35"/>
                  </a:lnTo>
                  <a:lnTo>
                    <a:pt x="8" y="33"/>
                  </a:lnTo>
                  <a:lnTo>
                    <a:pt x="10" y="30"/>
                  </a:lnTo>
                  <a:lnTo>
                    <a:pt x="12" y="28"/>
                  </a:lnTo>
                  <a:lnTo>
                    <a:pt x="13" y="25"/>
                  </a:lnTo>
                  <a:lnTo>
                    <a:pt x="15" y="23"/>
                  </a:lnTo>
                  <a:lnTo>
                    <a:pt x="17" y="21"/>
                  </a:lnTo>
                  <a:lnTo>
                    <a:pt x="19" y="19"/>
                  </a:lnTo>
                  <a:lnTo>
                    <a:pt x="21" y="17"/>
                  </a:lnTo>
                  <a:lnTo>
                    <a:pt x="23" y="15"/>
                  </a:lnTo>
                  <a:lnTo>
                    <a:pt x="26" y="13"/>
                  </a:lnTo>
                  <a:lnTo>
                    <a:pt x="28" y="10"/>
                  </a:lnTo>
                  <a:lnTo>
                    <a:pt x="32"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1" y="2"/>
                  </a:lnTo>
                  <a:lnTo>
                    <a:pt x="84" y="3"/>
                  </a:lnTo>
                  <a:lnTo>
                    <a:pt x="87" y="4"/>
                  </a:lnTo>
                  <a:lnTo>
                    <a:pt x="89" y="5"/>
                  </a:lnTo>
                  <a:lnTo>
                    <a:pt x="92" y="6"/>
                  </a:lnTo>
                  <a:lnTo>
                    <a:pt x="95" y="7"/>
                  </a:lnTo>
                  <a:lnTo>
                    <a:pt x="97" y="9"/>
                  </a:lnTo>
                  <a:lnTo>
                    <a:pt x="100" y="10"/>
                  </a:lnTo>
                  <a:lnTo>
                    <a:pt x="102" y="13"/>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1" y="124"/>
                  </a:lnTo>
                  <a:lnTo>
                    <a:pt x="77" y="125"/>
                  </a:lnTo>
                  <a:lnTo>
                    <a:pt x="74" y="125"/>
                  </a:lnTo>
                  <a:lnTo>
                    <a:pt x="71" y="126"/>
                  </a:lnTo>
                  <a:lnTo>
                    <a:pt x="68" y="126"/>
                  </a:lnTo>
                  <a:lnTo>
                    <a:pt x="65" y="126"/>
                  </a:lnTo>
                  <a:close/>
                </a:path>
              </a:pathLst>
            </a:custGeom>
            <a:solidFill>
              <a:srgbClr val="02703F"/>
            </a:solidFill>
            <a:ln w="9525">
              <a:noFill/>
              <a:round/>
              <a:headEnd/>
              <a:tailEnd/>
            </a:ln>
          </p:spPr>
          <p:txBody>
            <a:bodyPr/>
            <a:lstStyle/>
            <a:p>
              <a:endParaRPr lang="en-US"/>
            </a:p>
          </p:txBody>
        </p:sp>
        <p:sp>
          <p:nvSpPr>
            <p:cNvPr id="335" name="Freeform 527"/>
            <p:cNvSpPr>
              <a:spLocks noEditPoints="1"/>
            </p:cNvSpPr>
            <p:nvPr/>
          </p:nvSpPr>
          <p:spPr bwMode="gray">
            <a:xfrm>
              <a:off x="6413512" y="3766330"/>
              <a:ext cx="95624" cy="93711"/>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1"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6" y="4"/>
                  </a:lnTo>
                  <a:lnTo>
                    <a:pt x="44" y="3"/>
                  </a:lnTo>
                  <a:lnTo>
                    <a:pt x="43" y="3"/>
                  </a:lnTo>
                  <a:lnTo>
                    <a:pt x="42" y="3"/>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6"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336" name="Freeform 409"/>
            <p:cNvSpPr>
              <a:spLocks/>
            </p:cNvSpPr>
            <p:nvPr/>
          </p:nvSpPr>
          <p:spPr bwMode="gray">
            <a:xfrm>
              <a:off x="4872328" y="4070051"/>
              <a:ext cx="191247" cy="196790"/>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7" y="126"/>
                  </a:lnTo>
                  <a:lnTo>
                    <a:pt x="54" y="125"/>
                  </a:lnTo>
                  <a:lnTo>
                    <a:pt x="51" y="125"/>
                  </a:lnTo>
                  <a:lnTo>
                    <a:pt x="48" y="124"/>
                  </a:lnTo>
                  <a:lnTo>
                    <a:pt x="45" y="123"/>
                  </a:lnTo>
                  <a:lnTo>
                    <a:pt x="42" y="122"/>
                  </a:lnTo>
                  <a:lnTo>
                    <a:pt x="40" y="121"/>
                  </a:lnTo>
                  <a:lnTo>
                    <a:pt x="37" y="120"/>
                  </a:lnTo>
                  <a:lnTo>
                    <a:pt x="33" y="119"/>
                  </a:lnTo>
                  <a:lnTo>
                    <a:pt x="31" y="116"/>
                  </a:lnTo>
                  <a:lnTo>
                    <a:pt x="28" y="115"/>
                  </a:lnTo>
                  <a:lnTo>
                    <a:pt x="26" y="113"/>
                  </a:lnTo>
                  <a:lnTo>
                    <a:pt x="23" y="111"/>
                  </a:lnTo>
                  <a:lnTo>
                    <a:pt x="21" y="109"/>
                  </a:lnTo>
                  <a:lnTo>
                    <a:pt x="19" y="107"/>
                  </a:lnTo>
                  <a:lnTo>
                    <a:pt x="17" y="105"/>
                  </a:lnTo>
                  <a:lnTo>
                    <a:pt x="15" y="103"/>
                  </a:lnTo>
                  <a:lnTo>
                    <a:pt x="13" y="101"/>
                  </a:lnTo>
                  <a:lnTo>
                    <a:pt x="12" y="98"/>
                  </a:lnTo>
                  <a:lnTo>
                    <a:pt x="9" y="96"/>
                  </a:lnTo>
                  <a:lnTo>
                    <a:pt x="7" y="92"/>
                  </a:lnTo>
                  <a:lnTo>
                    <a:pt x="6" y="90"/>
                  </a:lnTo>
                  <a:lnTo>
                    <a:pt x="5" y="87"/>
                  </a:lnTo>
                  <a:lnTo>
                    <a:pt x="4" y="84"/>
                  </a:lnTo>
                  <a:lnTo>
                    <a:pt x="3" y="81"/>
                  </a:lnTo>
                  <a:lnTo>
                    <a:pt x="2" y="79"/>
                  </a:lnTo>
                  <a:lnTo>
                    <a:pt x="1" y="76"/>
                  </a:lnTo>
                  <a:lnTo>
                    <a:pt x="1" y="73"/>
                  </a:lnTo>
                  <a:lnTo>
                    <a:pt x="0" y="70"/>
                  </a:lnTo>
                  <a:lnTo>
                    <a:pt x="0" y="66"/>
                  </a:lnTo>
                  <a:lnTo>
                    <a:pt x="0" y="62"/>
                  </a:lnTo>
                  <a:lnTo>
                    <a:pt x="0" y="59"/>
                  </a:lnTo>
                  <a:lnTo>
                    <a:pt x="0" y="56"/>
                  </a:lnTo>
                  <a:lnTo>
                    <a:pt x="1" y="53"/>
                  </a:lnTo>
                  <a:lnTo>
                    <a:pt x="1" y="50"/>
                  </a:lnTo>
                  <a:lnTo>
                    <a:pt x="2" y="47"/>
                  </a:lnTo>
                  <a:lnTo>
                    <a:pt x="3" y="44"/>
                  </a:lnTo>
                  <a:lnTo>
                    <a:pt x="4" y="41"/>
                  </a:lnTo>
                  <a:lnTo>
                    <a:pt x="5" y="38"/>
                  </a:lnTo>
                  <a:lnTo>
                    <a:pt x="6" y="35"/>
                  </a:lnTo>
                  <a:lnTo>
                    <a:pt x="7" y="33"/>
                  </a:lnTo>
                  <a:lnTo>
                    <a:pt x="9" y="30"/>
                  </a:lnTo>
                  <a:lnTo>
                    <a:pt x="12" y="28"/>
                  </a:lnTo>
                  <a:lnTo>
                    <a:pt x="13" y="25"/>
                  </a:lnTo>
                  <a:lnTo>
                    <a:pt x="15" y="23"/>
                  </a:lnTo>
                  <a:lnTo>
                    <a:pt x="17" y="20"/>
                  </a:lnTo>
                  <a:lnTo>
                    <a:pt x="19" y="18"/>
                  </a:lnTo>
                  <a:lnTo>
                    <a:pt x="21" y="16"/>
                  </a:lnTo>
                  <a:lnTo>
                    <a:pt x="23" y="14"/>
                  </a:lnTo>
                  <a:lnTo>
                    <a:pt x="26" y="12"/>
                  </a:lnTo>
                  <a:lnTo>
                    <a:pt x="28" y="10"/>
                  </a:lnTo>
                  <a:lnTo>
                    <a:pt x="31" y="9"/>
                  </a:lnTo>
                  <a:lnTo>
                    <a:pt x="33" y="7"/>
                  </a:lnTo>
                  <a:lnTo>
                    <a:pt x="37" y="6"/>
                  </a:lnTo>
                  <a:lnTo>
                    <a:pt x="40" y="5"/>
                  </a:lnTo>
                  <a:lnTo>
                    <a:pt x="42" y="4"/>
                  </a:lnTo>
                  <a:lnTo>
                    <a:pt x="45" y="3"/>
                  </a:lnTo>
                  <a:lnTo>
                    <a:pt x="48" y="2"/>
                  </a:lnTo>
                  <a:lnTo>
                    <a:pt x="51" y="1"/>
                  </a:lnTo>
                  <a:lnTo>
                    <a:pt x="54" y="1"/>
                  </a:lnTo>
                  <a:lnTo>
                    <a:pt x="57" y="0"/>
                  </a:lnTo>
                  <a:lnTo>
                    <a:pt x="61" y="0"/>
                  </a:lnTo>
                  <a:lnTo>
                    <a:pt x="65" y="0"/>
                  </a:lnTo>
                  <a:lnTo>
                    <a:pt x="68" y="0"/>
                  </a:lnTo>
                  <a:lnTo>
                    <a:pt x="71" y="0"/>
                  </a:lnTo>
                  <a:lnTo>
                    <a:pt x="74" y="1"/>
                  </a:lnTo>
                  <a:lnTo>
                    <a:pt x="77" y="1"/>
                  </a:lnTo>
                  <a:lnTo>
                    <a:pt x="80" y="2"/>
                  </a:lnTo>
                  <a:lnTo>
                    <a:pt x="83" y="3"/>
                  </a:lnTo>
                  <a:lnTo>
                    <a:pt x="87" y="4"/>
                  </a:lnTo>
                  <a:lnTo>
                    <a:pt x="89" y="5"/>
                  </a:lnTo>
                  <a:lnTo>
                    <a:pt x="92" y="6"/>
                  </a:lnTo>
                  <a:lnTo>
                    <a:pt x="95" y="7"/>
                  </a:lnTo>
                  <a:lnTo>
                    <a:pt x="97" y="9"/>
                  </a:lnTo>
                  <a:lnTo>
                    <a:pt x="100" y="10"/>
                  </a:lnTo>
                  <a:lnTo>
                    <a:pt x="102" y="12"/>
                  </a:lnTo>
                  <a:lnTo>
                    <a:pt x="105" y="14"/>
                  </a:lnTo>
                  <a:lnTo>
                    <a:pt x="107" y="16"/>
                  </a:lnTo>
                  <a:lnTo>
                    <a:pt x="110" y="18"/>
                  </a:lnTo>
                  <a:lnTo>
                    <a:pt x="112" y="20"/>
                  </a:lnTo>
                  <a:lnTo>
                    <a:pt x="114" y="23"/>
                  </a:lnTo>
                  <a:lnTo>
                    <a:pt x="116" y="25"/>
                  </a:lnTo>
                  <a:lnTo>
                    <a:pt x="117" y="28"/>
                  </a:lnTo>
                  <a:lnTo>
                    <a:pt x="119" y="30"/>
                  </a:lnTo>
                  <a:lnTo>
                    <a:pt x="121" y="33"/>
                  </a:lnTo>
                  <a:lnTo>
                    <a:pt x="122" y="35"/>
                  </a:lnTo>
                  <a:lnTo>
                    <a:pt x="123" y="38"/>
                  </a:lnTo>
                  <a:lnTo>
                    <a:pt x="124" y="41"/>
                  </a:lnTo>
                  <a:lnTo>
                    <a:pt x="125" y="44"/>
                  </a:lnTo>
                  <a:lnTo>
                    <a:pt x="126" y="47"/>
                  </a:lnTo>
                  <a:lnTo>
                    <a:pt x="127" y="50"/>
                  </a:lnTo>
                  <a:lnTo>
                    <a:pt x="127" y="53"/>
                  </a:lnTo>
                  <a:lnTo>
                    <a:pt x="128" y="56"/>
                  </a:lnTo>
                  <a:lnTo>
                    <a:pt x="128" y="59"/>
                  </a:lnTo>
                  <a:lnTo>
                    <a:pt x="128" y="62"/>
                  </a:lnTo>
                  <a:lnTo>
                    <a:pt x="128" y="66"/>
                  </a:lnTo>
                  <a:lnTo>
                    <a:pt x="128" y="70"/>
                  </a:lnTo>
                  <a:lnTo>
                    <a:pt x="127" y="73"/>
                  </a:lnTo>
                  <a:lnTo>
                    <a:pt x="127" y="76"/>
                  </a:lnTo>
                  <a:lnTo>
                    <a:pt x="126" y="79"/>
                  </a:lnTo>
                  <a:lnTo>
                    <a:pt x="125" y="81"/>
                  </a:lnTo>
                  <a:lnTo>
                    <a:pt x="124" y="84"/>
                  </a:lnTo>
                  <a:lnTo>
                    <a:pt x="123" y="87"/>
                  </a:lnTo>
                  <a:lnTo>
                    <a:pt x="122" y="90"/>
                  </a:lnTo>
                  <a:lnTo>
                    <a:pt x="121" y="92"/>
                  </a:lnTo>
                  <a:lnTo>
                    <a:pt x="119" y="96"/>
                  </a:lnTo>
                  <a:lnTo>
                    <a:pt x="117" y="98"/>
                  </a:lnTo>
                  <a:lnTo>
                    <a:pt x="116" y="101"/>
                  </a:lnTo>
                  <a:lnTo>
                    <a:pt x="114" y="103"/>
                  </a:lnTo>
                  <a:lnTo>
                    <a:pt x="112" y="105"/>
                  </a:lnTo>
                  <a:lnTo>
                    <a:pt x="110" y="107"/>
                  </a:lnTo>
                  <a:lnTo>
                    <a:pt x="107" y="109"/>
                  </a:lnTo>
                  <a:lnTo>
                    <a:pt x="105" y="111"/>
                  </a:lnTo>
                  <a:lnTo>
                    <a:pt x="102" y="113"/>
                  </a:lnTo>
                  <a:lnTo>
                    <a:pt x="100" y="115"/>
                  </a:lnTo>
                  <a:lnTo>
                    <a:pt x="97" y="116"/>
                  </a:lnTo>
                  <a:lnTo>
                    <a:pt x="95" y="119"/>
                  </a:lnTo>
                  <a:lnTo>
                    <a:pt x="92" y="120"/>
                  </a:lnTo>
                  <a:lnTo>
                    <a:pt x="89" y="121"/>
                  </a:lnTo>
                  <a:lnTo>
                    <a:pt x="87" y="122"/>
                  </a:lnTo>
                  <a:lnTo>
                    <a:pt x="83" y="123"/>
                  </a:lnTo>
                  <a:lnTo>
                    <a:pt x="80" y="124"/>
                  </a:lnTo>
                  <a:lnTo>
                    <a:pt x="77" y="125"/>
                  </a:lnTo>
                  <a:lnTo>
                    <a:pt x="74" y="125"/>
                  </a:lnTo>
                  <a:lnTo>
                    <a:pt x="71" y="126"/>
                  </a:lnTo>
                  <a:lnTo>
                    <a:pt x="68" y="126"/>
                  </a:lnTo>
                  <a:lnTo>
                    <a:pt x="65" y="126"/>
                  </a:lnTo>
                  <a:close/>
                </a:path>
              </a:pathLst>
            </a:custGeom>
            <a:solidFill>
              <a:srgbClr val="02703F"/>
            </a:solidFill>
            <a:ln w="9525">
              <a:noFill/>
              <a:round/>
              <a:headEnd/>
              <a:tailEnd/>
            </a:ln>
          </p:spPr>
          <p:txBody>
            <a:bodyPr/>
            <a:lstStyle/>
            <a:p>
              <a:endParaRPr lang="en-US"/>
            </a:p>
          </p:txBody>
        </p:sp>
        <p:sp>
          <p:nvSpPr>
            <p:cNvPr id="337" name="Freeform 410"/>
            <p:cNvSpPr>
              <a:spLocks noEditPoints="1"/>
            </p:cNvSpPr>
            <p:nvPr/>
          </p:nvSpPr>
          <p:spPr bwMode="gray">
            <a:xfrm>
              <a:off x="4923129" y="4123153"/>
              <a:ext cx="97119" cy="93711"/>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3" y="42"/>
                  </a:lnTo>
                  <a:lnTo>
                    <a:pt x="3" y="40"/>
                  </a:lnTo>
                  <a:lnTo>
                    <a:pt x="4" y="39"/>
                  </a:lnTo>
                  <a:lnTo>
                    <a:pt x="5" y="37"/>
                  </a:lnTo>
                  <a:lnTo>
                    <a:pt x="6" y="36"/>
                  </a:lnTo>
                  <a:lnTo>
                    <a:pt x="7" y="33"/>
                  </a:lnTo>
                  <a:lnTo>
                    <a:pt x="8" y="31"/>
                  </a:lnTo>
                  <a:lnTo>
                    <a:pt x="10" y="30"/>
                  </a:lnTo>
                  <a:lnTo>
                    <a:pt x="11" y="29"/>
                  </a:lnTo>
                  <a:lnTo>
                    <a:pt x="12" y="27"/>
                  </a:lnTo>
                  <a:lnTo>
                    <a:pt x="14" y="26"/>
                  </a:lnTo>
                  <a:lnTo>
                    <a:pt x="15" y="25"/>
                  </a:lnTo>
                  <a:lnTo>
                    <a:pt x="17" y="23"/>
                  </a:lnTo>
                  <a:lnTo>
                    <a:pt x="19" y="22"/>
                  </a:lnTo>
                  <a:lnTo>
                    <a:pt x="21" y="21"/>
                  </a:lnTo>
                  <a:lnTo>
                    <a:pt x="23" y="20"/>
                  </a:lnTo>
                  <a:lnTo>
                    <a:pt x="25" y="19"/>
                  </a:lnTo>
                  <a:lnTo>
                    <a:pt x="28" y="18"/>
                  </a:lnTo>
                  <a:lnTo>
                    <a:pt x="30" y="18"/>
                  </a:lnTo>
                  <a:lnTo>
                    <a:pt x="32" y="17"/>
                  </a:lnTo>
                  <a:lnTo>
                    <a:pt x="35" y="16"/>
                  </a:lnTo>
                  <a:lnTo>
                    <a:pt x="37" y="16"/>
                  </a:lnTo>
                  <a:lnTo>
                    <a:pt x="40" y="15"/>
                  </a:lnTo>
                  <a:lnTo>
                    <a:pt x="42" y="15"/>
                  </a:lnTo>
                  <a:lnTo>
                    <a:pt x="45" y="15"/>
                  </a:lnTo>
                  <a:lnTo>
                    <a:pt x="48" y="15"/>
                  </a:lnTo>
                  <a:lnTo>
                    <a:pt x="52" y="15"/>
                  </a:lnTo>
                  <a:lnTo>
                    <a:pt x="55" y="15"/>
                  </a:lnTo>
                  <a:lnTo>
                    <a:pt x="58" y="15"/>
                  </a:lnTo>
                  <a:lnTo>
                    <a:pt x="61" y="15"/>
                  </a:lnTo>
                  <a:lnTo>
                    <a:pt x="60" y="14"/>
                  </a:lnTo>
                  <a:lnTo>
                    <a:pt x="60" y="13"/>
                  </a:lnTo>
                  <a:lnTo>
                    <a:pt x="59" y="12"/>
                  </a:lnTo>
                  <a:lnTo>
                    <a:pt x="58" y="10"/>
                  </a:lnTo>
                  <a:lnTo>
                    <a:pt x="57" y="10"/>
                  </a:lnTo>
                  <a:lnTo>
                    <a:pt x="57" y="9"/>
                  </a:lnTo>
                  <a:lnTo>
                    <a:pt x="56" y="8"/>
                  </a:lnTo>
                  <a:lnTo>
                    <a:pt x="55" y="7"/>
                  </a:lnTo>
                  <a:lnTo>
                    <a:pt x="54" y="7"/>
                  </a:lnTo>
                  <a:lnTo>
                    <a:pt x="54" y="6"/>
                  </a:lnTo>
                  <a:lnTo>
                    <a:pt x="53" y="6"/>
                  </a:lnTo>
                  <a:lnTo>
                    <a:pt x="52" y="5"/>
                  </a:lnTo>
                  <a:lnTo>
                    <a:pt x="51"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2" y="0"/>
                  </a:lnTo>
                  <a:lnTo>
                    <a:pt x="31" y="0"/>
                  </a:lnTo>
                  <a:lnTo>
                    <a:pt x="29" y="0"/>
                  </a:lnTo>
                  <a:lnTo>
                    <a:pt x="0" y="0"/>
                  </a:lnTo>
                  <a:close/>
                  <a:moveTo>
                    <a:pt x="62" y="17"/>
                  </a:moveTo>
                  <a:lnTo>
                    <a:pt x="61" y="17"/>
                  </a:lnTo>
                  <a:lnTo>
                    <a:pt x="60" y="17"/>
                  </a:lnTo>
                  <a:lnTo>
                    <a:pt x="59" y="17"/>
                  </a:lnTo>
                  <a:lnTo>
                    <a:pt x="58" y="17"/>
                  </a:lnTo>
                  <a:lnTo>
                    <a:pt x="57" y="17"/>
                  </a:lnTo>
                  <a:lnTo>
                    <a:pt x="56" y="17"/>
                  </a:lnTo>
                  <a:lnTo>
                    <a:pt x="55" y="17"/>
                  </a:lnTo>
                  <a:lnTo>
                    <a:pt x="54" y="17"/>
                  </a:lnTo>
                  <a:lnTo>
                    <a:pt x="53" y="17"/>
                  </a:lnTo>
                  <a:lnTo>
                    <a:pt x="51"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6" y="23"/>
                  </a:lnTo>
                  <a:lnTo>
                    <a:pt x="35" y="24"/>
                  </a:lnTo>
                  <a:lnTo>
                    <a:pt x="34" y="25"/>
                  </a:lnTo>
                  <a:lnTo>
                    <a:pt x="33" y="26"/>
                  </a:lnTo>
                  <a:lnTo>
                    <a:pt x="32" y="26"/>
                  </a:lnTo>
                  <a:lnTo>
                    <a:pt x="31" y="27"/>
                  </a:lnTo>
                  <a:lnTo>
                    <a:pt x="30" y="28"/>
                  </a:lnTo>
                  <a:lnTo>
                    <a:pt x="29" y="29"/>
                  </a:lnTo>
                  <a:lnTo>
                    <a:pt x="28" y="30"/>
                  </a:lnTo>
                  <a:lnTo>
                    <a:pt x="27" y="31"/>
                  </a:lnTo>
                  <a:lnTo>
                    <a:pt x="27" y="32"/>
                  </a:lnTo>
                  <a:lnTo>
                    <a:pt x="25" y="33"/>
                  </a:lnTo>
                  <a:lnTo>
                    <a:pt x="24" y="34"/>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7" y="54"/>
                  </a:lnTo>
                  <a:lnTo>
                    <a:pt x="28" y="55"/>
                  </a:lnTo>
                  <a:lnTo>
                    <a:pt x="29" y="56"/>
                  </a:lnTo>
                  <a:lnTo>
                    <a:pt x="30" y="57"/>
                  </a:lnTo>
                  <a:lnTo>
                    <a:pt x="31" y="57"/>
                  </a:lnTo>
                  <a:lnTo>
                    <a:pt x="32" y="57"/>
                  </a:lnTo>
                  <a:lnTo>
                    <a:pt x="33" y="58"/>
                  </a:lnTo>
                  <a:lnTo>
                    <a:pt x="34" y="58"/>
                  </a:lnTo>
                  <a:lnTo>
                    <a:pt x="35" y="58"/>
                  </a:lnTo>
                  <a:lnTo>
                    <a:pt x="36" y="60"/>
                  </a:lnTo>
                  <a:lnTo>
                    <a:pt x="37" y="60"/>
                  </a:lnTo>
                  <a:lnTo>
                    <a:pt x="38" y="60"/>
                  </a:lnTo>
                  <a:lnTo>
                    <a:pt x="39" y="60"/>
                  </a:lnTo>
                  <a:lnTo>
                    <a:pt x="40" y="60"/>
                  </a:lnTo>
                  <a:lnTo>
                    <a:pt x="41" y="60"/>
                  </a:lnTo>
                  <a:lnTo>
                    <a:pt x="42" y="60"/>
                  </a:lnTo>
                  <a:lnTo>
                    <a:pt x="43" y="60"/>
                  </a:lnTo>
                  <a:lnTo>
                    <a:pt x="44" y="60"/>
                  </a:lnTo>
                  <a:lnTo>
                    <a:pt x="45" y="58"/>
                  </a:lnTo>
                  <a:lnTo>
                    <a:pt x="46" y="58"/>
                  </a:lnTo>
                  <a:lnTo>
                    <a:pt x="47" y="58"/>
                  </a:lnTo>
                  <a:lnTo>
                    <a:pt x="48" y="58"/>
                  </a:lnTo>
                  <a:lnTo>
                    <a:pt x="49" y="57"/>
                  </a:lnTo>
                  <a:lnTo>
                    <a:pt x="51" y="57"/>
                  </a:lnTo>
                  <a:lnTo>
                    <a:pt x="52" y="56"/>
                  </a:lnTo>
                  <a:lnTo>
                    <a:pt x="53" y="56"/>
                  </a:lnTo>
                  <a:lnTo>
                    <a:pt x="54" y="55"/>
                  </a:lnTo>
                  <a:lnTo>
                    <a:pt x="55" y="54"/>
                  </a:lnTo>
                  <a:lnTo>
                    <a:pt x="56" y="54"/>
                  </a:lnTo>
                  <a:lnTo>
                    <a:pt x="57" y="53"/>
                  </a:lnTo>
                  <a:lnTo>
                    <a:pt x="58" y="52"/>
                  </a:lnTo>
                  <a:lnTo>
                    <a:pt x="59" y="51"/>
                  </a:lnTo>
                  <a:lnTo>
                    <a:pt x="60" y="50"/>
                  </a:lnTo>
                  <a:lnTo>
                    <a:pt x="60"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4"/>
                  </a:lnTo>
                  <a:lnTo>
                    <a:pt x="65" y="33"/>
                  </a:lnTo>
                  <a:lnTo>
                    <a:pt x="65" y="32"/>
                  </a:lnTo>
                  <a:lnTo>
                    <a:pt x="65" y="31"/>
                  </a:lnTo>
                  <a:lnTo>
                    <a:pt x="65" y="30"/>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sp>
          <p:nvSpPr>
            <p:cNvPr id="338" name="Freeform 413"/>
            <p:cNvSpPr>
              <a:spLocks/>
            </p:cNvSpPr>
            <p:nvPr/>
          </p:nvSpPr>
          <p:spPr bwMode="gray">
            <a:xfrm>
              <a:off x="6952143" y="3962285"/>
              <a:ext cx="191247" cy="198353"/>
            </a:xfrm>
            <a:custGeom>
              <a:avLst/>
              <a:gdLst>
                <a:gd name="T0" fmla="*/ 2147483647 w 128"/>
                <a:gd name="T1" fmla="*/ 2147483647 h 127"/>
                <a:gd name="T2" fmla="*/ 2147483647 w 128"/>
                <a:gd name="T3" fmla="*/ 2147483647 h 127"/>
                <a:gd name="T4" fmla="*/ 2147483647 w 128"/>
                <a:gd name="T5" fmla="*/ 2147483647 h 127"/>
                <a:gd name="T6" fmla="*/ 2147483647 w 128"/>
                <a:gd name="T7" fmla="*/ 2147483647 h 127"/>
                <a:gd name="T8" fmla="*/ 2147483647 w 128"/>
                <a:gd name="T9" fmla="*/ 2147483647 h 127"/>
                <a:gd name="T10" fmla="*/ 2147483647 w 128"/>
                <a:gd name="T11" fmla="*/ 2147483647 h 127"/>
                <a:gd name="T12" fmla="*/ 2147483647 w 128"/>
                <a:gd name="T13" fmla="*/ 2147483647 h 127"/>
                <a:gd name="T14" fmla="*/ 2147483647 w 128"/>
                <a:gd name="T15" fmla="*/ 2147483647 h 127"/>
                <a:gd name="T16" fmla="*/ 2147483647 w 128"/>
                <a:gd name="T17" fmla="*/ 2147483647 h 127"/>
                <a:gd name="T18" fmla="*/ 2147483647 w 128"/>
                <a:gd name="T19" fmla="*/ 2147483647 h 127"/>
                <a:gd name="T20" fmla="*/ 0 w 128"/>
                <a:gd name="T21" fmla="*/ 2147483647 h 127"/>
                <a:gd name="T22" fmla="*/ 2147483647 w 128"/>
                <a:gd name="T23" fmla="*/ 2147483647 h 127"/>
                <a:gd name="T24" fmla="*/ 2147483647 w 128"/>
                <a:gd name="T25" fmla="*/ 2147483647 h 127"/>
                <a:gd name="T26" fmla="*/ 2147483647 w 128"/>
                <a:gd name="T27" fmla="*/ 2147483647 h 127"/>
                <a:gd name="T28" fmla="*/ 2147483647 w 128"/>
                <a:gd name="T29" fmla="*/ 2147483647 h 127"/>
                <a:gd name="T30" fmla="*/ 2147483647 w 128"/>
                <a:gd name="T31" fmla="*/ 2147483647 h 127"/>
                <a:gd name="T32" fmla="*/ 2147483647 w 128"/>
                <a:gd name="T33" fmla="*/ 2147483647 h 127"/>
                <a:gd name="T34" fmla="*/ 2147483647 w 128"/>
                <a:gd name="T35" fmla="*/ 2147483647 h 127"/>
                <a:gd name="T36" fmla="*/ 2147483647 w 128"/>
                <a:gd name="T37" fmla="*/ 2147483647 h 127"/>
                <a:gd name="T38" fmla="*/ 2147483647 w 128"/>
                <a:gd name="T39" fmla="*/ 2147483647 h 127"/>
                <a:gd name="T40" fmla="*/ 2147483647 w 128"/>
                <a:gd name="T41" fmla="*/ 0 h 127"/>
                <a:gd name="T42" fmla="*/ 2147483647 w 128"/>
                <a:gd name="T43" fmla="*/ 0 h 127"/>
                <a:gd name="T44" fmla="*/ 2147483647 w 128"/>
                <a:gd name="T45" fmla="*/ 2147483647 h 127"/>
                <a:gd name="T46" fmla="*/ 2147483647 w 128"/>
                <a:gd name="T47" fmla="*/ 2147483647 h 127"/>
                <a:gd name="T48" fmla="*/ 2147483647 w 128"/>
                <a:gd name="T49" fmla="*/ 2147483647 h 127"/>
                <a:gd name="T50" fmla="*/ 2147483647 w 128"/>
                <a:gd name="T51" fmla="*/ 2147483647 h 127"/>
                <a:gd name="T52" fmla="*/ 2147483647 w 128"/>
                <a:gd name="T53" fmla="*/ 2147483647 h 127"/>
                <a:gd name="T54" fmla="*/ 2147483647 w 128"/>
                <a:gd name="T55" fmla="*/ 2147483647 h 127"/>
                <a:gd name="T56" fmla="*/ 2147483647 w 128"/>
                <a:gd name="T57" fmla="*/ 2147483647 h 127"/>
                <a:gd name="T58" fmla="*/ 2147483647 w 128"/>
                <a:gd name="T59" fmla="*/ 2147483647 h 127"/>
                <a:gd name="T60" fmla="*/ 2147483647 w 128"/>
                <a:gd name="T61" fmla="*/ 2147483647 h 127"/>
                <a:gd name="T62" fmla="*/ 2147483647 w 128"/>
                <a:gd name="T63" fmla="*/ 2147483647 h 127"/>
                <a:gd name="T64" fmla="*/ 2147483647 w 128"/>
                <a:gd name="T65" fmla="*/ 2147483647 h 127"/>
                <a:gd name="T66" fmla="*/ 2147483647 w 128"/>
                <a:gd name="T67" fmla="*/ 2147483647 h 127"/>
                <a:gd name="T68" fmla="*/ 2147483647 w 128"/>
                <a:gd name="T69" fmla="*/ 2147483647 h 127"/>
                <a:gd name="T70" fmla="*/ 2147483647 w 128"/>
                <a:gd name="T71" fmla="*/ 2147483647 h 127"/>
                <a:gd name="T72" fmla="*/ 2147483647 w 128"/>
                <a:gd name="T73" fmla="*/ 2147483647 h 127"/>
                <a:gd name="T74" fmla="*/ 2147483647 w 128"/>
                <a:gd name="T75" fmla="*/ 2147483647 h 127"/>
                <a:gd name="T76" fmla="*/ 2147483647 w 128"/>
                <a:gd name="T77" fmla="*/ 2147483647 h 127"/>
                <a:gd name="T78" fmla="*/ 2147483647 w 128"/>
                <a:gd name="T79" fmla="*/ 2147483647 h 127"/>
                <a:gd name="T80" fmla="*/ 2147483647 w 128"/>
                <a:gd name="T81" fmla="*/ 2147483647 h 127"/>
                <a:gd name="T82" fmla="*/ 2147483647 w 128"/>
                <a:gd name="T83" fmla="*/ 2147483647 h 127"/>
                <a:gd name="T84" fmla="*/ 2147483647 w 128"/>
                <a:gd name="T85" fmla="*/ 2147483647 h 1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7"/>
                <a:gd name="T131" fmla="*/ 128 w 128"/>
                <a:gd name="T132" fmla="*/ 127 h 12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7">
                  <a:moveTo>
                    <a:pt x="65" y="127"/>
                  </a:moveTo>
                  <a:lnTo>
                    <a:pt x="60" y="127"/>
                  </a:lnTo>
                  <a:lnTo>
                    <a:pt x="57" y="127"/>
                  </a:lnTo>
                  <a:lnTo>
                    <a:pt x="54" y="126"/>
                  </a:lnTo>
                  <a:lnTo>
                    <a:pt x="51" y="126"/>
                  </a:lnTo>
                  <a:lnTo>
                    <a:pt x="48" y="125"/>
                  </a:lnTo>
                  <a:lnTo>
                    <a:pt x="45" y="123"/>
                  </a:lnTo>
                  <a:lnTo>
                    <a:pt x="42" y="122"/>
                  </a:lnTo>
                  <a:lnTo>
                    <a:pt x="40" y="121"/>
                  </a:lnTo>
                  <a:lnTo>
                    <a:pt x="36" y="120"/>
                  </a:lnTo>
                  <a:lnTo>
                    <a:pt x="33" y="119"/>
                  </a:lnTo>
                  <a:lnTo>
                    <a:pt x="31" y="117"/>
                  </a:lnTo>
                  <a:lnTo>
                    <a:pt x="28" y="116"/>
                  </a:lnTo>
                  <a:lnTo>
                    <a:pt x="26" y="114"/>
                  </a:lnTo>
                  <a:lnTo>
                    <a:pt x="23" y="112"/>
                  </a:lnTo>
                  <a:lnTo>
                    <a:pt x="21" y="110"/>
                  </a:lnTo>
                  <a:lnTo>
                    <a:pt x="19" y="108"/>
                  </a:lnTo>
                  <a:lnTo>
                    <a:pt x="17" y="106"/>
                  </a:lnTo>
                  <a:lnTo>
                    <a:pt x="15" y="104"/>
                  </a:lnTo>
                  <a:lnTo>
                    <a:pt x="12" y="102"/>
                  </a:lnTo>
                  <a:lnTo>
                    <a:pt x="11" y="98"/>
                  </a:lnTo>
                  <a:lnTo>
                    <a:pt x="9" y="96"/>
                  </a:lnTo>
                  <a:lnTo>
                    <a:pt x="7" y="93"/>
                  </a:lnTo>
                  <a:lnTo>
                    <a:pt x="6" y="91"/>
                  </a:lnTo>
                  <a:lnTo>
                    <a:pt x="5" y="88"/>
                  </a:lnTo>
                  <a:lnTo>
                    <a:pt x="4" y="85"/>
                  </a:lnTo>
                  <a:lnTo>
                    <a:pt x="3" y="82"/>
                  </a:lnTo>
                  <a:lnTo>
                    <a:pt x="2" y="80"/>
                  </a:lnTo>
                  <a:lnTo>
                    <a:pt x="1" y="77"/>
                  </a:lnTo>
                  <a:lnTo>
                    <a:pt x="1" y="73"/>
                  </a:lnTo>
                  <a:lnTo>
                    <a:pt x="0" y="70"/>
                  </a:lnTo>
                  <a:lnTo>
                    <a:pt x="0" y="67"/>
                  </a:lnTo>
                  <a:lnTo>
                    <a:pt x="0" y="63"/>
                  </a:lnTo>
                  <a:lnTo>
                    <a:pt x="0" y="60"/>
                  </a:lnTo>
                  <a:lnTo>
                    <a:pt x="0" y="57"/>
                  </a:lnTo>
                  <a:lnTo>
                    <a:pt x="1" y="54"/>
                  </a:lnTo>
                  <a:lnTo>
                    <a:pt x="1" y="50"/>
                  </a:lnTo>
                  <a:lnTo>
                    <a:pt x="2" y="47"/>
                  </a:lnTo>
                  <a:lnTo>
                    <a:pt x="3" y="45"/>
                  </a:lnTo>
                  <a:lnTo>
                    <a:pt x="4" y="42"/>
                  </a:lnTo>
                  <a:lnTo>
                    <a:pt x="5" y="39"/>
                  </a:lnTo>
                  <a:lnTo>
                    <a:pt x="6" y="36"/>
                  </a:lnTo>
                  <a:lnTo>
                    <a:pt x="7" y="34"/>
                  </a:lnTo>
                  <a:lnTo>
                    <a:pt x="9" y="31"/>
                  </a:lnTo>
                  <a:lnTo>
                    <a:pt x="11" y="29"/>
                  </a:lnTo>
                  <a:lnTo>
                    <a:pt x="12" y="25"/>
                  </a:lnTo>
                  <a:lnTo>
                    <a:pt x="15" y="23"/>
                  </a:lnTo>
                  <a:lnTo>
                    <a:pt x="17" y="21"/>
                  </a:lnTo>
                  <a:lnTo>
                    <a:pt x="19" y="19"/>
                  </a:lnTo>
                  <a:lnTo>
                    <a:pt x="21" y="17"/>
                  </a:lnTo>
                  <a:lnTo>
                    <a:pt x="23" y="15"/>
                  </a:lnTo>
                  <a:lnTo>
                    <a:pt x="26" y="13"/>
                  </a:lnTo>
                  <a:lnTo>
                    <a:pt x="28" y="11"/>
                  </a:lnTo>
                  <a:lnTo>
                    <a:pt x="31" y="10"/>
                  </a:lnTo>
                  <a:lnTo>
                    <a:pt x="33" y="8"/>
                  </a:lnTo>
                  <a:lnTo>
                    <a:pt x="36" y="7"/>
                  </a:lnTo>
                  <a:lnTo>
                    <a:pt x="40" y="6"/>
                  </a:lnTo>
                  <a:lnTo>
                    <a:pt x="42" y="5"/>
                  </a:lnTo>
                  <a:lnTo>
                    <a:pt x="45" y="3"/>
                  </a:lnTo>
                  <a:lnTo>
                    <a:pt x="48" y="2"/>
                  </a:lnTo>
                  <a:lnTo>
                    <a:pt x="51" y="1"/>
                  </a:lnTo>
                  <a:lnTo>
                    <a:pt x="54" y="1"/>
                  </a:lnTo>
                  <a:lnTo>
                    <a:pt x="57" y="0"/>
                  </a:lnTo>
                  <a:lnTo>
                    <a:pt x="60" y="0"/>
                  </a:lnTo>
                  <a:lnTo>
                    <a:pt x="65" y="0"/>
                  </a:lnTo>
                  <a:lnTo>
                    <a:pt x="68" y="0"/>
                  </a:lnTo>
                  <a:lnTo>
                    <a:pt x="71" y="0"/>
                  </a:lnTo>
                  <a:lnTo>
                    <a:pt x="74" y="1"/>
                  </a:lnTo>
                  <a:lnTo>
                    <a:pt x="77" y="1"/>
                  </a:lnTo>
                  <a:lnTo>
                    <a:pt x="80" y="2"/>
                  </a:lnTo>
                  <a:lnTo>
                    <a:pt x="83" y="3"/>
                  </a:lnTo>
                  <a:lnTo>
                    <a:pt x="86" y="5"/>
                  </a:lnTo>
                  <a:lnTo>
                    <a:pt x="89" y="6"/>
                  </a:lnTo>
                  <a:lnTo>
                    <a:pt x="92" y="7"/>
                  </a:lnTo>
                  <a:lnTo>
                    <a:pt x="95" y="8"/>
                  </a:lnTo>
                  <a:lnTo>
                    <a:pt x="97" y="10"/>
                  </a:lnTo>
                  <a:lnTo>
                    <a:pt x="100" y="11"/>
                  </a:lnTo>
                  <a:lnTo>
                    <a:pt x="102" y="13"/>
                  </a:lnTo>
                  <a:lnTo>
                    <a:pt x="105" y="15"/>
                  </a:lnTo>
                  <a:lnTo>
                    <a:pt x="107" y="17"/>
                  </a:lnTo>
                  <a:lnTo>
                    <a:pt x="109" y="19"/>
                  </a:lnTo>
                  <a:lnTo>
                    <a:pt x="111" y="21"/>
                  </a:lnTo>
                  <a:lnTo>
                    <a:pt x="114" y="23"/>
                  </a:lnTo>
                  <a:lnTo>
                    <a:pt x="116" y="25"/>
                  </a:lnTo>
                  <a:lnTo>
                    <a:pt x="117" y="29"/>
                  </a:lnTo>
                  <a:lnTo>
                    <a:pt x="119" y="31"/>
                  </a:lnTo>
                  <a:lnTo>
                    <a:pt x="121" y="34"/>
                  </a:lnTo>
                  <a:lnTo>
                    <a:pt x="122" y="36"/>
                  </a:lnTo>
                  <a:lnTo>
                    <a:pt x="123" y="39"/>
                  </a:lnTo>
                  <a:lnTo>
                    <a:pt x="124" y="42"/>
                  </a:lnTo>
                  <a:lnTo>
                    <a:pt x="125" y="45"/>
                  </a:lnTo>
                  <a:lnTo>
                    <a:pt x="126" y="47"/>
                  </a:lnTo>
                  <a:lnTo>
                    <a:pt x="127" y="50"/>
                  </a:lnTo>
                  <a:lnTo>
                    <a:pt x="127" y="54"/>
                  </a:lnTo>
                  <a:lnTo>
                    <a:pt x="128" y="57"/>
                  </a:lnTo>
                  <a:lnTo>
                    <a:pt x="128" y="60"/>
                  </a:lnTo>
                  <a:lnTo>
                    <a:pt x="128" y="63"/>
                  </a:lnTo>
                  <a:lnTo>
                    <a:pt x="128" y="67"/>
                  </a:lnTo>
                  <a:lnTo>
                    <a:pt x="128" y="70"/>
                  </a:lnTo>
                  <a:lnTo>
                    <a:pt x="127" y="73"/>
                  </a:lnTo>
                  <a:lnTo>
                    <a:pt x="127" y="77"/>
                  </a:lnTo>
                  <a:lnTo>
                    <a:pt x="126" y="80"/>
                  </a:lnTo>
                  <a:lnTo>
                    <a:pt x="125" y="82"/>
                  </a:lnTo>
                  <a:lnTo>
                    <a:pt x="124" y="85"/>
                  </a:lnTo>
                  <a:lnTo>
                    <a:pt x="123" y="88"/>
                  </a:lnTo>
                  <a:lnTo>
                    <a:pt x="122" y="91"/>
                  </a:lnTo>
                  <a:lnTo>
                    <a:pt x="121" y="93"/>
                  </a:lnTo>
                  <a:lnTo>
                    <a:pt x="119" y="96"/>
                  </a:lnTo>
                  <a:lnTo>
                    <a:pt x="117" y="98"/>
                  </a:lnTo>
                  <a:lnTo>
                    <a:pt x="116" y="102"/>
                  </a:lnTo>
                  <a:lnTo>
                    <a:pt x="114" y="104"/>
                  </a:lnTo>
                  <a:lnTo>
                    <a:pt x="111" y="106"/>
                  </a:lnTo>
                  <a:lnTo>
                    <a:pt x="109" y="108"/>
                  </a:lnTo>
                  <a:lnTo>
                    <a:pt x="107" y="110"/>
                  </a:lnTo>
                  <a:lnTo>
                    <a:pt x="105" y="112"/>
                  </a:lnTo>
                  <a:lnTo>
                    <a:pt x="102" y="114"/>
                  </a:lnTo>
                  <a:lnTo>
                    <a:pt x="100" y="116"/>
                  </a:lnTo>
                  <a:lnTo>
                    <a:pt x="97" y="117"/>
                  </a:lnTo>
                  <a:lnTo>
                    <a:pt x="95" y="119"/>
                  </a:lnTo>
                  <a:lnTo>
                    <a:pt x="92" y="120"/>
                  </a:lnTo>
                  <a:lnTo>
                    <a:pt x="89" y="121"/>
                  </a:lnTo>
                  <a:lnTo>
                    <a:pt x="86" y="122"/>
                  </a:lnTo>
                  <a:lnTo>
                    <a:pt x="83" y="123"/>
                  </a:lnTo>
                  <a:lnTo>
                    <a:pt x="80" y="125"/>
                  </a:lnTo>
                  <a:lnTo>
                    <a:pt x="77" y="126"/>
                  </a:lnTo>
                  <a:lnTo>
                    <a:pt x="74" y="126"/>
                  </a:lnTo>
                  <a:lnTo>
                    <a:pt x="71" y="127"/>
                  </a:lnTo>
                  <a:lnTo>
                    <a:pt x="68" y="127"/>
                  </a:lnTo>
                  <a:lnTo>
                    <a:pt x="65" y="127"/>
                  </a:lnTo>
                  <a:close/>
                </a:path>
              </a:pathLst>
            </a:custGeom>
            <a:solidFill>
              <a:srgbClr val="02703F"/>
            </a:solidFill>
            <a:ln w="9525">
              <a:noFill/>
              <a:round/>
              <a:headEnd/>
              <a:tailEnd/>
            </a:ln>
          </p:spPr>
          <p:txBody>
            <a:bodyPr/>
            <a:lstStyle/>
            <a:p>
              <a:endParaRPr lang="en-US"/>
            </a:p>
          </p:txBody>
        </p:sp>
        <p:sp>
          <p:nvSpPr>
            <p:cNvPr id="339" name="Freeform 414"/>
            <p:cNvSpPr>
              <a:spLocks noEditPoints="1"/>
            </p:cNvSpPr>
            <p:nvPr/>
          </p:nvSpPr>
          <p:spPr bwMode="gray">
            <a:xfrm>
              <a:off x="7002943" y="4016950"/>
              <a:ext cx="97119" cy="92148"/>
            </a:xfrm>
            <a:custGeom>
              <a:avLst/>
              <a:gdLst>
                <a:gd name="T0" fmla="*/ 2147483647 w 65"/>
                <a:gd name="T1" fmla="*/ 2147483647 h 59"/>
                <a:gd name="T2" fmla="*/ 2147483647 w 65"/>
                <a:gd name="T3" fmla="*/ 2147483647 h 59"/>
                <a:gd name="T4" fmla="*/ 2147483647 w 65"/>
                <a:gd name="T5" fmla="*/ 2147483647 h 59"/>
                <a:gd name="T6" fmla="*/ 2147483647 w 65"/>
                <a:gd name="T7" fmla="*/ 2147483647 h 59"/>
                <a:gd name="T8" fmla="*/ 2147483647 w 65"/>
                <a:gd name="T9" fmla="*/ 2147483647 h 59"/>
                <a:gd name="T10" fmla="*/ 2147483647 w 65"/>
                <a:gd name="T11" fmla="*/ 2147483647 h 59"/>
                <a:gd name="T12" fmla="*/ 2147483647 w 65"/>
                <a:gd name="T13" fmla="*/ 2147483647 h 59"/>
                <a:gd name="T14" fmla="*/ 2147483647 w 65"/>
                <a:gd name="T15" fmla="*/ 2147483647 h 59"/>
                <a:gd name="T16" fmla="*/ 2147483647 w 65"/>
                <a:gd name="T17" fmla="*/ 2147483647 h 59"/>
                <a:gd name="T18" fmla="*/ 2147483647 w 65"/>
                <a:gd name="T19" fmla="*/ 2147483647 h 59"/>
                <a:gd name="T20" fmla="*/ 2147483647 w 65"/>
                <a:gd name="T21" fmla="*/ 2147483647 h 59"/>
                <a:gd name="T22" fmla="*/ 2147483647 w 65"/>
                <a:gd name="T23" fmla="*/ 2147483647 h 59"/>
                <a:gd name="T24" fmla="*/ 2147483647 w 65"/>
                <a:gd name="T25" fmla="*/ 2147483647 h 59"/>
                <a:gd name="T26" fmla="*/ 2147483647 w 65"/>
                <a:gd name="T27" fmla="*/ 2147483647 h 59"/>
                <a:gd name="T28" fmla="*/ 2147483647 w 65"/>
                <a:gd name="T29" fmla="*/ 0 h 59"/>
                <a:gd name="T30" fmla="*/ 2147483647 w 65"/>
                <a:gd name="T31" fmla="*/ 0 h 59"/>
                <a:gd name="T32" fmla="*/ 0 w 65"/>
                <a:gd name="T33" fmla="*/ 0 h 59"/>
                <a:gd name="T34" fmla="*/ 2147483647 w 65"/>
                <a:gd name="T35" fmla="*/ 2147483647 h 59"/>
                <a:gd name="T36" fmla="*/ 2147483647 w 65"/>
                <a:gd name="T37" fmla="*/ 2147483647 h 59"/>
                <a:gd name="T38" fmla="*/ 2147483647 w 65"/>
                <a:gd name="T39" fmla="*/ 2147483647 h 59"/>
                <a:gd name="T40" fmla="*/ 2147483647 w 65"/>
                <a:gd name="T41" fmla="*/ 2147483647 h 59"/>
                <a:gd name="T42" fmla="*/ 2147483647 w 65"/>
                <a:gd name="T43" fmla="*/ 2147483647 h 59"/>
                <a:gd name="T44" fmla="*/ 2147483647 w 65"/>
                <a:gd name="T45" fmla="*/ 2147483647 h 59"/>
                <a:gd name="T46" fmla="*/ 2147483647 w 65"/>
                <a:gd name="T47" fmla="*/ 2147483647 h 59"/>
                <a:gd name="T48" fmla="*/ 2147483647 w 65"/>
                <a:gd name="T49" fmla="*/ 2147483647 h 59"/>
                <a:gd name="T50" fmla="*/ 2147483647 w 65"/>
                <a:gd name="T51" fmla="*/ 2147483647 h 59"/>
                <a:gd name="T52" fmla="*/ 2147483647 w 65"/>
                <a:gd name="T53" fmla="*/ 2147483647 h 59"/>
                <a:gd name="T54" fmla="*/ 2147483647 w 65"/>
                <a:gd name="T55" fmla="*/ 2147483647 h 59"/>
                <a:gd name="T56" fmla="*/ 2147483647 w 65"/>
                <a:gd name="T57" fmla="*/ 2147483647 h 59"/>
                <a:gd name="T58" fmla="*/ 2147483647 w 65"/>
                <a:gd name="T59" fmla="*/ 2147483647 h 59"/>
                <a:gd name="T60" fmla="*/ 2147483647 w 65"/>
                <a:gd name="T61" fmla="*/ 2147483647 h 59"/>
                <a:gd name="T62" fmla="*/ 2147483647 w 65"/>
                <a:gd name="T63" fmla="*/ 2147483647 h 59"/>
                <a:gd name="T64" fmla="*/ 2147483647 w 65"/>
                <a:gd name="T65" fmla="*/ 2147483647 h 59"/>
                <a:gd name="T66" fmla="*/ 2147483647 w 65"/>
                <a:gd name="T67" fmla="*/ 2147483647 h 59"/>
                <a:gd name="T68" fmla="*/ 2147483647 w 65"/>
                <a:gd name="T69" fmla="*/ 2147483647 h 59"/>
                <a:gd name="T70" fmla="*/ 2147483647 w 65"/>
                <a:gd name="T71" fmla="*/ 2147483647 h 59"/>
                <a:gd name="T72" fmla="*/ 2147483647 w 65"/>
                <a:gd name="T73" fmla="*/ 2147483647 h 59"/>
                <a:gd name="T74" fmla="*/ 2147483647 w 65"/>
                <a:gd name="T75" fmla="*/ 2147483647 h 59"/>
                <a:gd name="T76" fmla="*/ 2147483647 w 65"/>
                <a:gd name="T77" fmla="*/ 2147483647 h 59"/>
                <a:gd name="T78" fmla="*/ 2147483647 w 65"/>
                <a:gd name="T79" fmla="*/ 2147483647 h 59"/>
                <a:gd name="T80" fmla="*/ 2147483647 w 65"/>
                <a:gd name="T81" fmla="*/ 2147483647 h 59"/>
                <a:gd name="T82" fmla="*/ 2147483647 w 65"/>
                <a:gd name="T83" fmla="*/ 2147483647 h 59"/>
                <a:gd name="T84" fmla="*/ 2147483647 w 65"/>
                <a:gd name="T85" fmla="*/ 2147483647 h 59"/>
                <a:gd name="T86" fmla="*/ 2147483647 w 65"/>
                <a:gd name="T87" fmla="*/ 2147483647 h 59"/>
                <a:gd name="T88" fmla="*/ 2147483647 w 65"/>
                <a:gd name="T89" fmla="*/ 2147483647 h 59"/>
                <a:gd name="T90" fmla="*/ 2147483647 w 65"/>
                <a:gd name="T91" fmla="*/ 2147483647 h 59"/>
                <a:gd name="T92" fmla="*/ 2147483647 w 65"/>
                <a:gd name="T93" fmla="*/ 2147483647 h 59"/>
                <a:gd name="T94" fmla="*/ 2147483647 w 65"/>
                <a:gd name="T95" fmla="*/ 2147483647 h 59"/>
                <a:gd name="T96" fmla="*/ 2147483647 w 65"/>
                <a:gd name="T97" fmla="*/ 214748364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59"/>
                <a:gd name="T149" fmla="*/ 65 w 65"/>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59">
                  <a:moveTo>
                    <a:pt x="0" y="0"/>
                  </a:moveTo>
                  <a:lnTo>
                    <a:pt x="0" y="47"/>
                  </a:lnTo>
                  <a:lnTo>
                    <a:pt x="1" y="45"/>
                  </a:lnTo>
                  <a:lnTo>
                    <a:pt x="1" y="44"/>
                  </a:lnTo>
                  <a:lnTo>
                    <a:pt x="2" y="42"/>
                  </a:lnTo>
                  <a:lnTo>
                    <a:pt x="2" y="39"/>
                  </a:lnTo>
                  <a:lnTo>
                    <a:pt x="3" y="38"/>
                  </a:lnTo>
                  <a:lnTo>
                    <a:pt x="4" y="36"/>
                  </a:lnTo>
                  <a:lnTo>
                    <a:pt x="6" y="35"/>
                  </a:lnTo>
                  <a:lnTo>
                    <a:pt x="7" y="33"/>
                  </a:lnTo>
                  <a:lnTo>
                    <a:pt x="8" y="31"/>
                  </a:lnTo>
                  <a:lnTo>
                    <a:pt x="10" y="30"/>
                  </a:lnTo>
                  <a:lnTo>
                    <a:pt x="11" y="29"/>
                  </a:lnTo>
                  <a:lnTo>
                    <a:pt x="12" y="27"/>
                  </a:lnTo>
                  <a:lnTo>
                    <a:pt x="14" y="26"/>
                  </a:lnTo>
                  <a:lnTo>
                    <a:pt x="15" y="25"/>
                  </a:lnTo>
                  <a:lnTo>
                    <a:pt x="17" y="23"/>
                  </a:lnTo>
                  <a:lnTo>
                    <a:pt x="19" y="22"/>
                  </a:lnTo>
                  <a:lnTo>
                    <a:pt x="21" y="21"/>
                  </a:lnTo>
                  <a:lnTo>
                    <a:pt x="23" y="20"/>
                  </a:lnTo>
                  <a:lnTo>
                    <a:pt x="25" y="19"/>
                  </a:lnTo>
                  <a:lnTo>
                    <a:pt x="27" y="18"/>
                  </a:lnTo>
                  <a:lnTo>
                    <a:pt x="30" y="18"/>
                  </a:lnTo>
                  <a:lnTo>
                    <a:pt x="32" y="16"/>
                  </a:lnTo>
                  <a:lnTo>
                    <a:pt x="35" y="15"/>
                  </a:lnTo>
                  <a:lnTo>
                    <a:pt x="37" y="15"/>
                  </a:lnTo>
                  <a:lnTo>
                    <a:pt x="40" y="14"/>
                  </a:lnTo>
                  <a:lnTo>
                    <a:pt x="42" y="14"/>
                  </a:lnTo>
                  <a:lnTo>
                    <a:pt x="45" y="14"/>
                  </a:lnTo>
                  <a:lnTo>
                    <a:pt x="48" y="14"/>
                  </a:lnTo>
                  <a:lnTo>
                    <a:pt x="51" y="14"/>
                  </a:lnTo>
                  <a:lnTo>
                    <a:pt x="55" y="14"/>
                  </a:lnTo>
                  <a:lnTo>
                    <a:pt x="58" y="14"/>
                  </a:lnTo>
                  <a:lnTo>
                    <a:pt x="61" y="14"/>
                  </a:lnTo>
                  <a:lnTo>
                    <a:pt x="60" y="13"/>
                  </a:lnTo>
                  <a:lnTo>
                    <a:pt x="60" y="12"/>
                  </a:lnTo>
                  <a:lnTo>
                    <a:pt x="59" y="11"/>
                  </a:lnTo>
                  <a:lnTo>
                    <a:pt x="58" y="10"/>
                  </a:lnTo>
                  <a:lnTo>
                    <a:pt x="57" y="10"/>
                  </a:lnTo>
                  <a:lnTo>
                    <a:pt x="57" y="9"/>
                  </a:lnTo>
                  <a:lnTo>
                    <a:pt x="56" y="8"/>
                  </a:lnTo>
                  <a:lnTo>
                    <a:pt x="55" y="7"/>
                  </a:lnTo>
                  <a:lnTo>
                    <a:pt x="53" y="7"/>
                  </a:lnTo>
                  <a:lnTo>
                    <a:pt x="53" y="6"/>
                  </a:lnTo>
                  <a:lnTo>
                    <a:pt x="52" y="6"/>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2" y="0"/>
                  </a:lnTo>
                  <a:lnTo>
                    <a:pt x="31" y="0"/>
                  </a:lnTo>
                  <a:lnTo>
                    <a:pt x="28" y="0"/>
                  </a:lnTo>
                  <a:lnTo>
                    <a:pt x="0" y="0"/>
                  </a:lnTo>
                  <a:close/>
                  <a:moveTo>
                    <a:pt x="62" y="16"/>
                  </a:moveTo>
                  <a:lnTo>
                    <a:pt x="61" y="16"/>
                  </a:lnTo>
                  <a:lnTo>
                    <a:pt x="60" y="16"/>
                  </a:lnTo>
                  <a:lnTo>
                    <a:pt x="59" y="16"/>
                  </a:lnTo>
                  <a:lnTo>
                    <a:pt x="58" y="16"/>
                  </a:lnTo>
                  <a:lnTo>
                    <a:pt x="57" y="16"/>
                  </a:lnTo>
                  <a:lnTo>
                    <a:pt x="56" y="16"/>
                  </a:lnTo>
                  <a:lnTo>
                    <a:pt x="55" y="16"/>
                  </a:lnTo>
                  <a:lnTo>
                    <a:pt x="53" y="16"/>
                  </a:lnTo>
                  <a:lnTo>
                    <a:pt x="52" y="16"/>
                  </a:lnTo>
                  <a:lnTo>
                    <a:pt x="50" y="16"/>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6" y="23"/>
                  </a:lnTo>
                  <a:lnTo>
                    <a:pt x="35" y="24"/>
                  </a:lnTo>
                  <a:lnTo>
                    <a:pt x="34" y="25"/>
                  </a:lnTo>
                  <a:lnTo>
                    <a:pt x="33" y="26"/>
                  </a:lnTo>
                  <a:lnTo>
                    <a:pt x="32" y="26"/>
                  </a:lnTo>
                  <a:lnTo>
                    <a:pt x="31" y="27"/>
                  </a:lnTo>
                  <a:lnTo>
                    <a:pt x="30" y="28"/>
                  </a:lnTo>
                  <a:lnTo>
                    <a:pt x="28" y="29"/>
                  </a:lnTo>
                  <a:lnTo>
                    <a:pt x="27" y="30"/>
                  </a:lnTo>
                  <a:lnTo>
                    <a:pt x="26" y="31"/>
                  </a:lnTo>
                  <a:lnTo>
                    <a:pt x="26" y="32"/>
                  </a:lnTo>
                  <a:lnTo>
                    <a:pt x="25" y="33"/>
                  </a:lnTo>
                  <a:lnTo>
                    <a:pt x="24" y="34"/>
                  </a:lnTo>
                  <a:lnTo>
                    <a:pt x="24" y="35"/>
                  </a:lnTo>
                  <a:lnTo>
                    <a:pt x="23" y="36"/>
                  </a:lnTo>
                  <a:lnTo>
                    <a:pt x="23" y="37"/>
                  </a:lnTo>
                  <a:lnTo>
                    <a:pt x="23" y="38"/>
                  </a:lnTo>
                  <a:lnTo>
                    <a:pt x="22" y="38"/>
                  </a:lnTo>
                  <a:lnTo>
                    <a:pt x="22" y="39"/>
                  </a:lnTo>
                  <a:lnTo>
                    <a:pt x="22" y="40"/>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30" y="57"/>
                  </a:lnTo>
                  <a:lnTo>
                    <a:pt x="31" y="57"/>
                  </a:lnTo>
                  <a:lnTo>
                    <a:pt x="32" y="57"/>
                  </a:lnTo>
                  <a:lnTo>
                    <a:pt x="33" y="58"/>
                  </a:lnTo>
                  <a:lnTo>
                    <a:pt x="34" y="58"/>
                  </a:lnTo>
                  <a:lnTo>
                    <a:pt x="35" y="58"/>
                  </a:lnTo>
                  <a:lnTo>
                    <a:pt x="36" y="59"/>
                  </a:lnTo>
                  <a:lnTo>
                    <a:pt x="37" y="59"/>
                  </a:lnTo>
                  <a:lnTo>
                    <a:pt x="38" y="59"/>
                  </a:lnTo>
                  <a:lnTo>
                    <a:pt x="39" y="59"/>
                  </a:lnTo>
                  <a:lnTo>
                    <a:pt x="40" y="59"/>
                  </a:lnTo>
                  <a:lnTo>
                    <a:pt x="41" y="59"/>
                  </a:lnTo>
                  <a:lnTo>
                    <a:pt x="42" y="59"/>
                  </a:lnTo>
                  <a:lnTo>
                    <a:pt x="43" y="59"/>
                  </a:lnTo>
                  <a:lnTo>
                    <a:pt x="44" y="59"/>
                  </a:lnTo>
                  <a:lnTo>
                    <a:pt x="45" y="58"/>
                  </a:lnTo>
                  <a:lnTo>
                    <a:pt x="46" y="58"/>
                  </a:lnTo>
                  <a:lnTo>
                    <a:pt x="47" y="58"/>
                  </a:lnTo>
                  <a:lnTo>
                    <a:pt x="48" y="58"/>
                  </a:lnTo>
                  <a:lnTo>
                    <a:pt x="49" y="57"/>
                  </a:lnTo>
                  <a:lnTo>
                    <a:pt x="50" y="57"/>
                  </a:lnTo>
                  <a:lnTo>
                    <a:pt x="51" y="56"/>
                  </a:lnTo>
                  <a:lnTo>
                    <a:pt x="52" y="56"/>
                  </a:lnTo>
                  <a:lnTo>
                    <a:pt x="53" y="55"/>
                  </a:lnTo>
                  <a:lnTo>
                    <a:pt x="55" y="54"/>
                  </a:lnTo>
                  <a:lnTo>
                    <a:pt x="56" y="54"/>
                  </a:lnTo>
                  <a:lnTo>
                    <a:pt x="57" y="53"/>
                  </a:lnTo>
                  <a:lnTo>
                    <a:pt x="58" y="52"/>
                  </a:lnTo>
                  <a:lnTo>
                    <a:pt x="59" y="51"/>
                  </a:lnTo>
                  <a:lnTo>
                    <a:pt x="60" y="50"/>
                  </a:lnTo>
                  <a:lnTo>
                    <a:pt x="60" y="49"/>
                  </a:lnTo>
                  <a:lnTo>
                    <a:pt x="61" y="48"/>
                  </a:lnTo>
                  <a:lnTo>
                    <a:pt x="62" y="47"/>
                  </a:lnTo>
                  <a:lnTo>
                    <a:pt x="62" y="46"/>
                  </a:lnTo>
                  <a:lnTo>
                    <a:pt x="63" y="45"/>
                  </a:lnTo>
                  <a:lnTo>
                    <a:pt x="63" y="44"/>
                  </a:lnTo>
                  <a:lnTo>
                    <a:pt x="63" y="43"/>
                  </a:lnTo>
                  <a:lnTo>
                    <a:pt x="64" y="42"/>
                  </a:lnTo>
                  <a:lnTo>
                    <a:pt x="64" y="40"/>
                  </a:lnTo>
                  <a:lnTo>
                    <a:pt x="64" y="39"/>
                  </a:lnTo>
                  <a:lnTo>
                    <a:pt x="64" y="38"/>
                  </a:lnTo>
                  <a:lnTo>
                    <a:pt x="65" y="37"/>
                  </a:lnTo>
                  <a:lnTo>
                    <a:pt x="65" y="36"/>
                  </a:lnTo>
                  <a:lnTo>
                    <a:pt x="65" y="35"/>
                  </a:lnTo>
                  <a:lnTo>
                    <a:pt x="65" y="34"/>
                  </a:lnTo>
                  <a:lnTo>
                    <a:pt x="65" y="33"/>
                  </a:lnTo>
                  <a:lnTo>
                    <a:pt x="65" y="32"/>
                  </a:lnTo>
                  <a:lnTo>
                    <a:pt x="65" y="31"/>
                  </a:lnTo>
                  <a:lnTo>
                    <a:pt x="65" y="30"/>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6"/>
                  </a:lnTo>
                  <a:close/>
                </a:path>
              </a:pathLst>
            </a:custGeom>
            <a:solidFill>
              <a:srgbClr val="FFFFFF"/>
            </a:solidFill>
            <a:ln w="9525">
              <a:noFill/>
              <a:round/>
              <a:headEnd/>
              <a:tailEnd/>
            </a:ln>
          </p:spPr>
          <p:txBody>
            <a:bodyPr/>
            <a:lstStyle/>
            <a:p>
              <a:endParaRPr lang="en-US"/>
            </a:p>
          </p:txBody>
        </p:sp>
        <p:sp>
          <p:nvSpPr>
            <p:cNvPr id="340" name="Rectangle 371"/>
            <p:cNvSpPr>
              <a:spLocks noChangeArrowheads="1"/>
            </p:cNvSpPr>
            <p:nvPr/>
          </p:nvSpPr>
          <p:spPr bwMode="gray">
            <a:xfrm>
              <a:off x="6034706" y="4223110"/>
              <a:ext cx="749302" cy="92333"/>
            </a:xfrm>
            <a:prstGeom prst="rect">
              <a:avLst/>
            </a:prstGeom>
            <a:noFill/>
            <a:ln w="9525">
              <a:noFill/>
              <a:miter lim="800000"/>
              <a:headEnd/>
              <a:tailEnd/>
            </a:ln>
          </p:spPr>
          <p:txBody>
            <a:bodyPr lIns="0" tIns="0" rIns="0" bIns="0">
              <a:spAutoFit/>
            </a:bodyPr>
            <a:lstStyle/>
            <a:p>
              <a:r>
                <a:rPr lang="en-US" sz="600" b="1" dirty="0">
                  <a:solidFill>
                    <a:srgbClr val="000000"/>
                  </a:solidFill>
                </a:rPr>
                <a:t>Birmingham (2)</a:t>
              </a:r>
            </a:p>
          </p:txBody>
        </p:sp>
        <p:sp>
          <p:nvSpPr>
            <p:cNvPr id="341" name="Rectangle 369"/>
            <p:cNvSpPr>
              <a:spLocks noChangeArrowheads="1"/>
            </p:cNvSpPr>
            <p:nvPr/>
          </p:nvSpPr>
          <p:spPr bwMode="gray">
            <a:xfrm>
              <a:off x="6073601" y="4924372"/>
              <a:ext cx="242054" cy="92333"/>
            </a:xfrm>
            <a:prstGeom prst="rect">
              <a:avLst/>
            </a:prstGeom>
            <a:noFill/>
            <a:ln w="9525">
              <a:noFill/>
              <a:miter lim="800000"/>
              <a:headEnd/>
              <a:tailEnd/>
            </a:ln>
          </p:spPr>
          <p:txBody>
            <a:bodyPr wrap="none" lIns="0" tIns="0" rIns="0" bIns="0">
              <a:spAutoFit/>
            </a:bodyPr>
            <a:lstStyle/>
            <a:p>
              <a:r>
                <a:rPr lang="en-US" sz="600" b="1" dirty="0">
                  <a:solidFill>
                    <a:srgbClr val="000000"/>
                  </a:solidFill>
                </a:rPr>
                <a:t>Mobile</a:t>
              </a:r>
            </a:p>
          </p:txBody>
        </p:sp>
        <p:sp>
          <p:nvSpPr>
            <p:cNvPr id="342" name="Rectangle 375"/>
            <p:cNvSpPr>
              <a:spLocks noChangeArrowheads="1"/>
            </p:cNvSpPr>
            <p:nvPr/>
          </p:nvSpPr>
          <p:spPr bwMode="gray">
            <a:xfrm>
              <a:off x="5940358" y="3497623"/>
              <a:ext cx="469681" cy="92333"/>
            </a:xfrm>
            <a:prstGeom prst="rect">
              <a:avLst/>
            </a:prstGeom>
            <a:noFill/>
            <a:ln w="9525">
              <a:noFill/>
              <a:miter lim="800000"/>
              <a:headEnd/>
              <a:tailEnd/>
            </a:ln>
          </p:spPr>
          <p:txBody>
            <a:bodyPr wrap="none" lIns="0" tIns="0" rIns="0" bIns="0">
              <a:spAutoFit/>
            </a:bodyPr>
            <a:lstStyle/>
            <a:p>
              <a:r>
                <a:rPr lang="en-US" sz="600" b="1" dirty="0">
                  <a:solidFill>
                    <a:srgbClr val="000000"/>
                  </a:solidFill>
                </a:rPr>
                <a:t>Chattanooga</a:t>
              </a:r>
            </a:p>
          </p:txBody>
        </p:sp>
        <p:sp>
          <p:nvSpPr>
            <p:cNvPr id="343" name="Rectangle 375"/>
            <p:cNvSpPr>
              <a:spLocks noChangeArrowheads="1"/>
            </p:cNvSpPr>
            <p:nvPr/>
          </p:nvSpPr>
          <p:spPr bwMode="gray">
            <a:xfrm>
              <a:off x="6641228" y="3946498"/>
              <a:ext cx="341440" cy="92333"/>
            </a:xfrm>
            <a:prstGeom prst="rect">
              <a:avLst/>
            </a:prstGeom>
            <a:noFill/>
            <a:ln w="9525">
              <a:noFill/>
              <a:miter lim="800000"/>
              <a:headEnd/>
              <a:tailEnd/>
            </a:ln>
          </p:spPr>
          <p:txBody>
            <a:bodyPr wrap="none" lIns="0" tIns="0" rIns="0" bIns="0">
              <a:spAutoFit/>
            </a:bodyPr>
            <a:lstStyle/>
            <a:p>
              <a:r>
                <a:rPr lang="en-US" sz="600" b="1" dirty="0">
                  <a:solidFill>
                    <a:srgbClr val="000000"/>
                  </a:solidFill>
                </a:rPr>
                <a:t>Knoxville</a:t>
              </a:r>
            </a:p>
          </p:txBody>
        </p:sp>
        <p:sp>
          <p:nvSpPr>
            <p:cNvPr id="344" name="Rectangle 481"/>
            <p:cNvSpPr>
              <a:spLocks noChangeArrowheads="1"/>
            </p:cNvSpPr>
            <p:nvPr/>
          </p:nvSpPr>
          <p:spPr bwMode="gray">
            <a:xfrm>
              <a:off x="7869453" y="4207877"/>
              <a:ext cx="349455" cy="92333"/>
            </a:xfrm>
            <a:prstGeom prst="rect">
              <a:avLst/>
            </a:prstGeom>
            <a:noFill/>
            <a:ln w="9525">
              <a:noFill/>
              <a:miter lim="800000"/>
              <a:headEnd/>
              <a:tailEnd/>
            </a:ln>
          </p:spPr>
          <p:txBody>
            <a:bodyPr wrap="none" lIns="0" tIns="0" rIns="0" bIns="0">
              <a:spAutoFit/>
            </a:bodyPr>
            <a:lstStyle/>
            <a:p>
              <a:r>
                <a:rPr lang="en-US" sz="600" b="1">
                  <a:solidFill>
                    <a:srgbClr val="000000"/>
                  </a:solidFill>
                </a:rPr>
                <a:t>Columbia</a:t>
              </a:r>
            </a:p>
          </p:txBody>
        </p:sp>
        <p:sp>
          <p:nvSpPr>
            <p:cNvPr id="345" name="Rectangle 481"/>
            <p:cNvSpPr>
              <a:spLocks noChangeArrowheads="1"/>
            </p:cNvSpPr>
            <p:nvPr/>
          </p:nvSpPr>
          <p:spPr bwMode="gray">
            <a:xfrm>
              <a:off x="7579674" y="4296517"/>
              <a:ext cx="402355" cy="92333"/>
            </a:xfrm>
            <a:prstGeom prst="rect">
              <a:avLst/>
            </a:prstGeom>
            <a:noFill/>
            <a:ln w="9525">
              <a:noFill/>
              <a:miter lim="800000"/>
              <a:headEnd/>
              <a:tailEnd/>
            </a:ln>
          </p:spPr>
          <p:txBody>
            <a:bodyPr wrap="none" lIns="0" tIns="0" rIns="0" bIns="0">
              <a:spAutoFit/>
            </a:bodyPr>
            <a:lstStyle/>
            <a:p>
              <a:r>
                <a:rPr lang="en-US" sz="600" b="1">
                  <a:solidFill>
                    <a:srgbClr val="000000"/>
                  </a:solidFill>
                </a:rPr>
                <a:t>Charleston</a:t>
              </a:r>
            </a:p>
          </p:txBody>
        </p:sp>
        <p:sp>
          <p:nvSpPr>
            <p:cNvPr id="346" name="Rectangle 523"/>
            <p:cNvSpPr>
              <a:spLocks noChangeArrowheads="1"/>
            </p:cNvSpPr>
            <p:nvPr/>
          </p:nvSpPr>
          <p:spPr bwMode="gray">
            <a:xfrm>
              <a:off x="8059287" y="3809226"/>
              <a:ext cx="419987" cy="92333"/>
            </a:xfrm>
            <a:prstGeom prst="rect">
              <a:avLst/>
            </a:prstGeom>
            <a:noFill/>
            <a:ln w="9525">
              <a:noFill/>
              <a:miter lim="800000"/>
              <a:headEnd/>
              <a:tailEnd/>
            </a:ln>
          </p:spPr>
          <p:txBody>
            <a:bodyPr wrap="none" lIns="0" tIns="0" rIns="0" bIns="0">
              <a:spAutoFit/>
            </a:bodyPr>
            <a:lstStyle/>
            <a:p>
              <a:r>
                <a:rPr lang="en-US" sz="600" b="1">
                  <a:solidFill>
                    <a:srgbClr val="000000"/>
                  </a:solidFill>
                </a:rPr>
                <a:t>Fayetteville</a:t>
              </a:r>
            </a:p>
          </p:txBody>
        </p:sp>
        <p:sp>
          <p:nvSpPr>
            <p:cNvPr id="347" name="Freeform 505"/>
            <p:cNvSpPr>
              <a:spLocks/>
            </p:cNvSpPr>
            <p:nvPr/>
          </p:nvSpPr>
          <p:spPr bwMode="gray">
            <a:xfrm>
              <a:off x="7476580" y="3745191"/>
              <a:ext cx="191247" cy="196790"/>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2"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7"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7" y="35"/>
                  </a:lnTo>
                  <a:lnTo>
                    <a:pt x="8" y="33"/>
                  </a:lnTo>
                  <a:lnTo>
                    <a:pt x="10" y="30"/>
                  </a:lnTo>
                  <a:lnTo>
                    <a:pt x="12" y="28"/>
                  </a:lnTo>
                  <a:lnTo>
                    <a:pt x="13" y="25"/>
                  </a:lnTo>
                  <a:lnTo>
                    <a:pt x="15" y="23"/>
                  </a:lnTo>
                  <a:lnTo>
                    <a:pt x="17" y="21"/>
                  </a:lnTo>
                  <a:lnTo>
                    <a:pt x="19" y="19"/>
                  </a:lnTo>
                  <a:lnTo>
                    <a:pt x="21" y="17"/>
                  </a:lnTo>
                  <a:lnTo>
                    <a:pt x="23" y="15"/>
                  </a:lnTo>
                  <a:lnTo>
                    <a:pt x="26" y="13"/>
                  </a:lnTo>
                  <a:lnTo>
                    <a:pt x="28" y="10"/>
                  </a:lnTo>
                  <a:lnTo>
                    <a:pt x="32"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1" y="2"/>
                  </a:lnTo>
                  <a:lnTo>
                    <a:pt x="84" y="3"/>
                  </a:lnTo>
                  <a:lnTo>
                    <a:pt x="87" y="4"/>
                  </a:lnTo>
                  <a:lnTo>
                    <a:pt x="89" y="5"/>
                  </a:lnTo>
                  <a:lnTo>
                    <a:pt x="92" y="6"/>
                  </a:lnTo>
                  <a:lnTo>
                    <a:pt x="95" y="7"/>
                  </a:lnTo>
                  <a:lnTo>
                    <a:pt x="97" y="9"/>
                  </a:lnTo>
                  <a:lnTo>
                    <a:pt x="100" y="10"/>
                  </a:lnTo>
                  <a:lnTo>
                    <a:pt x="102" y="13"/>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1" y="124"/>
                  </a:lnTo>
                  <a:lnTo>
                    <a:pt x="77" y="125"/>
                  </a:lnTo>
                  <a:lnTo>
                    <a:pt x="74" y="125"/>
                  </a:lnTo>
                  <a:lnTo>
                    <a:pt x="71" y="126"/>
                  </a:lnTo>
                  <a:lnTo>
                    <a:pt x="68" y="126"/>
                  </a:lnTo>
                  <a:lnTo>
                    <a:pt x="65" y="126"/>
                  </a:lnTo>
                  <a:close/>
                </a:path>
              </a:pathLst>
            </a:custGeom>
            <a:solidFill>
              <a:srgbClr val="006A3A"/>
            </a:solidFill>
            <a:ln w="9525">
              <a:noFill/>
              <a:round/>
              <a:headEnd/>
              <a:tailEnd/>
            </a:ln>
          </p:spPr>
          <p:txBody>
            <a:bodyPr/>
            <a:lstStyle/>
            <a:p>
              <a:endParaRPr lang="en-US"/>
            </a:p>
          </p:txBody>
        </p:sp>
        <p:sp>
          <p:nvSpPr>
            <p:cNvPr id="348" name="Freeform 506"/>
            <p:cNvSpPr>
              <a:spLocks noEditPoints="1"/>
            </p:cNvSpPr>
            <p:nvPr/>
          </p:nvSpPr>
          <p:spPr bwMode="gray">
            <a:xfrm>
              <a:off x="7528874" y="3804540"/>
              <a:ext cx="95624" cy="93711"/>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1"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6" y="4"/>
                  </a:lnTo>
                  <a:lnTo>
                    <a:pt x="44" y="3"/>
                  </a:lnTo>
                  <a:lnTo>
                    <a:pt x="43" y="3"/>
                  </a:lnTo>
                  <a:lnTo>
                    <a:pt x="42" y="3"/>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6"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349" name="Freeform 409"/>
            <p:cNvSpPr>
              <a:spLocks/>
            </p:cNvSpPr>
            <p:nvPr/>
          </p:nvSpPr>
          <p:spPr bwMode="gray">
            <a:xfrm>
              <a:off x="4999328" y="3877946"/>
              <a:ext cx="191247" cy="196790"/>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7" y="126"/>
                  </a:lnTo>
                  <a:lnTo>
                    <a:pt x="54" y="125"/>
                  </a:lnTo>
                  <a:lnTo>
                    <a:pt x="51" y="125"/>
                  </a:lnTo>
                  <a:lnTo>
                    <a:pt x="48" y="124"/>
                  </a:lnTo>
                  <a:lnTo>
                    <a:pt x="45" y="123"/>
                  </a:lnTo>
                  <a:lnTo>
                    <a:pt x="42" y="122"/>
                  </a:lnTo>
                  <a:lnTo>
                    <a:pt x="40" y="121"/>
                  </a:lnTo>
                  <a:lnTo>
                    <a:pt x="37" y="120"/>
                  </a:lnTo>
                  <a:lnTo>
                    <a:pt x="33" y="119"/>
                  </a:lnTo>
                  <a:lnTo>
                    <a:pt x="31" y="116"/>
                  </a:lnTo>
                  <a:lnTo>
                    <a:pt x="28" y="115"/>
                  </a:lnTo>
                  <a:lnTo>
                    <a:pt x="26" y="113"/>
                  </a:lnTo>
                  <a:lnTo>
                    <a:pt x="23" y="111"/>
                  </a:lnTo>
                  <a:lnTo>
                    <a:pt x="21" y="109"/>
                  </a:lnTo>
                  <a:lnTo>
                    <a:pt x="19" y="107"/>
                  </a:lnTo>
                  <a:lnTo>
                    <a:pt x="17" y="105"/>
                  </a:lnTo>
                  <a:lnTo>
                    <a:pt x="15" y="103"/>
                  </a:lnTo>
                  <a:lnTo>
                    <a:pt x="13" y="101"/>
                  </a:lnTo>
                  <a:lnTo>
                    <a:pt x="12" y="98"/>
                  </a:lnTo>
                  <a:lnTo>
                    <a:pt x="9" y="96"/>
                  </a:lnTo>
                  <a:lnTo>
                    <a:pt x="7" y="92"/>
                  </a:lnTo>
                  <a:lnTo>
                    <a:pt x="6" y="90"/>
                  </a:lnTo>
                  <a:lnTo>
                    <a:pt x="5" y="87"/>
                  </a:lnTo>
                  <a:lnTo>
                    <a:pt x="4" y="84"/>
                  </a:lnTo>
                  <a:lnTo>
                    <a:pt x="3" y="81"/>
                  </a:lnTo>
                  <a:lnTo>
                    <a:pt x="2" y="79"/>
                  </a:lnTo>
                  <a:lnTo>
                    <a:pt x="1" y="76"/>
                  </a:lnTo>
                  <a:lnTo>
                    <a:pt x="1" y="73"/>
                  </a:lnTo>
                  <a:lnTo>
                    <a:pt x="0" y="70"/>
                  </a:lnTo>
                  <a:lnTo>
                    <a:pt x="0" y="66"/>
                  </a:lnTo>
                  <a:lnTo>
                    <a:pt x="0" y="62"/>
                  </a:lnTo>
                  <a:lnTo>
                    <a:pt x="0" y="59"/>
                  </a:lnTo>
                  <a:lnTo>
                    <a:pt x="0" y="56"/>
                  </a:lnTo>
                  <a:lnTo>
                    <a:pt x="1" y="53"/>
                  </a:lnTo>
                  <a:lnTo>
                    <a:pt x="1" y="50"/>
                  </a:lnTo>
                  <a:lnTo>
                    <a:pt x="2" y="47"/>
                  </a:lnTo>
                  <a:lnTo>
                    <a:pt x="3" y="44"/>
                  </a:lnTo>
                  <a:lnTo>
                    <a:pt x="4" y="41"/>
                  </a:lnTo>
                  <a:lnTo>
                    <a:pt x="5" y="38"/>
                  </a:lnTo>
                  <a:lnTo>
                    <a:pt x="6" y="35"/>
                  </a:lnTo>
                  <a:lnTo>
                    <a:pt x="7" y="33"/>
                  </a:lnTo>
                  <a:lnTo>
                    <a:pt x="9" y="30"/>
                  </a:lnTo>
                  <a:lnTo>
                    <a:pt x="12" y="28"/>
                  </a:lnTo>
                  <a:lnTo>
                    <a:pt x="13" y="25"/>
                  </a:lnTo>
                  <a:lnTo>
                    <a:pt x="15" y="23"/>
                  </a:lnTo>
                  <a:lnTo>
                    <a:pt x="17" y="20"/>
                  </a:lnTo>
                  <a:lnTo>
                    <a:pt x="19" y="18"/>
                  </a:lnTo>
                  <a:lnTo>
                    <a:pt x="21" y="16"/>
                  </a:lnTo>
                  <a:lnTo>
                    <a:pt x="23" y="14"/>
                  </a:lnTo>
                  <a:lnTo>
                    <a:pt x="26" y="12"/>
                  </a:lnTo>
                  <a:lnTo>
                    <a:pt x="28" y="10"/>
                  </a:lnTo>
                  <a:lnTo>
                    <a:pt x="31" y="9"/>
                  </a:lnTo>
                  <a:lnTo>
                    <a:pt x="33" y="7"/>
                  </a:lnTo>
                  <a:lnTo>
                    <a:pt x="37" y="6"/>
                  </a:lnTo>
                  <a:lnTo>
                    <a:pt x="40" y="5"/>
                  </a:lnTo>
                  <a:lnTo>
                    <a:pt x="42" y="4"/>
                  </a:lnTo>
                  <a:lnTo>
                    <a:pt x="45" y="3"/>
                  </a:lnTo>
                  <a:lnTo>
                    <a:pt x="48" y="2"/>
                  </a:lnTo>
                  <a:lnTo>
                    <a:pt x="51" y="1"/>
                  </a:lnTo>
                  <a:lnTo>
                    <a:pt x="54" y="1"/>
                  </a:lnTo>
                  <a:lnTo>
                    <a:pt x="57" y="0"/>
                  </a:lnTo>
                  <a:lnTo>
                    <a:pt x="61" y="0"/>
                  </a:lnTo>
                  <a:lnTo>
                    <a:pt x="65" y="0"/>
                  </a:lnTo>
                  <a:lnTo>
                    <a:pt x="68" y="0"/>
                  </a:lnTo>
                  <a:lnTo>
                    <a:pt x="71" y="0"/>
                  </a:lnTo>
                  <a:lnTo>
                    <a:pt x="74" y="1"/>
                  </a:lnTo>
                  <a:lnTo>
                    <a:pt x="77" y="1"/>
                  </a:lnTo>
                  <a:lnTo>
                    <a:pt x="80" y="2"/>
                  </a:lnTo>
                  <a:lnTo>
                    <a:pt x="83" y="3"/>
                  </a:lnTo>
                  <a:lnTo>
                    <a:pt x="87" y="4"/>
                  </a:lnTo>
                  <a:lnTo>
                    <a:pt x="89" y="5"/>
                  </a:lnTo>
                  <a:lnTo>
                    <a:pt x="92" y="6"/>
                  </a:lnTo>
                  <a:lnTo>
                    <a:pt x="95" y="7"/>
                  </a:lnTo>
                  <a:lnTo>
                    <a:pt x="97" y="9"/>
                  </a:lnTo>
                  <a:lnTo>
                    <a:pt x="100" y="10"/>
                  </a:lnTo>
                  <a:lnTo>
                    <a:pt x="102" y="12"/>
                  </a:lnTo>
                  <a:lnTo>
                    <a:pt x="105" y="14"/>
                  </a:lnTo>
                  <a:lnTo>
                    <a:pt x="107" y="16"/>
                  </a:lnTo>
                  <a:lnTo>
                    <a:pt x="110" y="18"/>
                  </a:lnTo>
                  <a:lnTo>
                    <a:pt x="112" y="20"/>
                  </a:lnTo>
                  <a:lnTo>
                    <a:pt x="114" y="23"/>
                  </a:lnTo>
                  <a:lnTo>
                    <a:pt x="116" y="25"/>
                  </a:lnTo>
                  <a:lnTo>
                    <a:pt x="117" y="28"/>
                  </a:lnTo>
                  <a:lnTo>
                    <a:pt x="119" y="30"/>
                  </a:lnTo>
                  <a:lnTo>
                    <a:pt x="121" y="33"/>
                  </a:lnTo>
                  <a:lnTo>
                    <a:pt x="122" y="35"/>
                  </a:lnTo>
                  <a:lnTo>
                    <a:pt x="123" y="38"/>
                  </a:lnTo>
                  <a:lnTo>
                    <a:pt x="124" y="41"/>
                  </a:lnTo>
                  <a:lnTo>
                    <a:pt x="125" y="44"/>
                  </a:lnTo>
                  <a:lnTo>
                    <a:pt x="126" y="47"/>
                  </a:lnTo>
                  <a:lnTo>
                    <a:pt x="127" y="50"/>
                  </a:lnTo>
                  <a:lnTo>
                    <a:pt x="127" y="53"/>
                  </a:lnTo>
                  <a:lnTo>
                    <a:pt x="128" y="56"/>
                  </a:lnTo>
                  <a:lnTo>
                    <a:pt x="128" y="59"/>
                  </a:lnTo>
                  <a:lnTo>
                    <a:pt x="128" y="62"/>
                  </a:lnTo>
                  <a:lnTo>
                    <a:pt x="128" y="66"/>
                  </a:lnTo>
                  <a:lnTo>
                    <a:pt x="128" y="70"/>
                  </a:lnTo>
                  <a:lnTo>
                    <a:pt x="127" y="73"/>
                  </a:lnTo>
                  <a:lnTo>
                    <a:pt x="127" y="76"/>
                  </a:lnTo>
                  <a:lnTo>
                    <a:pt x="126" y="79"/>
                  </a:lnTo>
                  <a:lnTo>
                    <a:pt x="125" y="81"/>
                  </a:lnTo>
                  <a:lnTo>
                    <a:pt x="124" y="84"/>
                  </a:lnTo>
                  <a:lnTo>
                    <a:pt x="123" y="87"/>
                  </a:lnTo>
                  <a:lnTo>
                    <a:pt x="122" y="90"/>
                  </a:lnTo>
                  <a:lnTo>
                    <a:pt x="121" y="92"/>
                  </a:lnTo>
                  <a:lnTo>
                    <a:pt x="119" y="96"/>
                  </a:lnTo>
                  <a:lnTo>
                    <a:pt x="117" y="98"/>
                  </a:lnTo>
                  <a:lnTo>
                    <a:pt x="116" y="101"/>
                  </a:lnTo>
                  <a:lnTo>
                    <a:pt x="114" y="103"/>
                  </a:lnTo>
                  <a:lnTo>
                    <a:pt x="112" y="105"/>
                  </a:lnTo>
                  <a:lnTo>
                    <a:pt x="110" y="107"/>
                  </a:lnTo>
                  <a:lnTo>
                    <a:pt x="107" y="109"/>
                  </a:lnTo>
                  <a:lnTo>
                    <a:pt x="105" y="111"/>
                  </a:lnTo>
                  <a:lnTo>
                    <a:pt x="102" y="113"/>
                  </a:lnTo>
                  <a:lnTo>
                    <a:pt x="100" y="115"/>
                  </a:lnTo>
                  <a:lnTo>
                    <a:pt x="97" y="116"/>
                  </a:lnTo>
                  <a:lnTo>
                    <a:pt x="95" y="119"/>
                  </a:lnTo>
                  <a:lnTo>
                    <a:pt x="92" y="120"/>
                  </a:lnTo>
                  <a:lnTo>
                    <a:pt x="89" y="121"/>
                  </a:lnTo>
                  <a:lnTo>
                    <a:pt x="87" y="122"/>
                  </a:lnTo>
                  <a:lnTo>
                    <a:pt x="83" y="123"/>
                  </a:lnTo>
                  <a:lnTo>
                    <a:pt x="80" y="124"/>
                  </a:lnTo>
                  <a:lnTo>
                    <a:pt x="77" y="125"/>
                  </a:lnTo>
                  <a:lnTo>
                    <a:pt x="74" y="125"/>
                  </a:lnTo>
                  <a:lnTo>
                    <a:pt x="71" y="126"/>
                  </a:lnTo>
                  <a:lnTo>
                    <a:pt x="68" y="126"/>
                  </a:lnTo>
                  <a:lnTo>
                    <a:pt x="65" y="126"/>
                  </a:lnTo>
                  <a:close/>
                </a:path>
              </a:pathLst>
            </a:custGeom>
            <a:solidFill>
              <a:srgbClr val="02703F"/>
            </a:solidFill>
            <a:ln w="9525">
              <a:noFill/>
              <a:round/>
              <a:headEnd/>
              <a:tailEnd/>
            </a:ln>
          </p:spPr>
          <p:txBody>
            <a:bodyPr/>
            <a:lstStyle/>
            <a:p>
              <a:endParaRPr lang="en-US"/>
            </a:p>
          </p:txBody>
        </p:sp>
        <p:sp>
          <p:nvSpPr>
            <p:cNvPr id="350" name="Freeform 410"/>
            <p:cNvSpPr>
              <a:spLocks noEditPoints="1"/>
            </p:cNvSpPr>
            <p:nvPr/>
          </p:nvSpPr>
          <p:spPr bwMode="gray">
            <a:xfrm>
              <a:off x="5050130" y="3931049"/>
              <a:ext cx="97119" cy="93711"/>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3" y="42"/>
                  </a:lnTo>
                  <a:lnTo>
                    <a:pt x="3" y="40"/>
                  </a:lnTo>
                  <a:lnTo>
                    <a:pt x="4" y="39"/>
                  </a:lnTo>
                  <a:lnTo>
                    <a:pt x="5" y="37"/>
                  </a:lnTo>
                  <a:lnTo>
                    <a:pt x="6" y="36"/>
                  </a:lnTo>
                  <a:lnTo>
                    <a:pt x="7" y="33"/>
                  </a:lnTo>
                  <a:lnTo>
                    <a:pt x="8" y="31"/>
                  </a:lnTo>
                  <a:lnTo>
                    <a:pt x="10" y="30"/>
                  </a:lnTo>
                  <a:lnTo>
                    <a:pt x="11" y="29"/>
                  </a:lnTo>
                  <a:lnTo>
                    <a:pt x="12" y="27"/>
                  </a:lnTo>
                  <a:lnTo>
                    <a:pt x="14" y="26"/>
                  </a:lnTo>
                  <a:lnTo>
                    <a:pt x="15" y="25"/>
                  </a:lnTo>
                  <a:lnTo>
                    <a:pt x="17" y="23"/>
                  </a:lnTo>
                  <a:lnTo>
                    <a:pt x="19" y="22"/>
                  </a:lnTo>
                  <a:lnTo>
                    <a:pt x="21" y="21"/>
                  </a:lnTo>
                  <a:lnTo>
                    <a:pt x="23" y="20"/>
                  </a:lnTo>
                  <a:lnTo>
                    <a:pt x="25" y="19"/>
                  </a:lnTo>
                  <a:lnTo>
                    <a:pt x="28" y="18"/>
                  </a:lnTo>
                  <a:lnTo>
                    <a:pt x="30" y="18"/>
                  </a:lnTo>
                  <a:lnTo>
                    <a:pt x="32" y="17"/>
                  </a:lnTo>
                  <a:lnTo>
                    <a:pt x="35" y="16"/>
                  </a:lnTo>
                  <a:lnTo>
                    <a:pt x="37" y="16"/>
                  </a:lnTo>
                  <a:lnTo>
                    <a:pt x="40" y="15"/>
                  </a:lnTo>
                  <a:lnTo>
                    <a:pt x="42" y="15"/>
                  </a:lnTo>
                  <a:lnTo>
                    <a:pt x="45" y="15"/>
                  </a:lnTo>
                  <a:lnTo>
                    <a:pt x="48" y="15"/>
                  </a:lnTo>
                  <a:lnTo>
                    <a:pt x="52" y="15"/>
                  </a:lnTo>
                  <a:lnTo>
                    <a:pt x="55" y="15"/>
                  </a:lnTo>
                  <a:lnTo>
                    <a:pt x="58" y="15"/>
                  </a:lnTo>
                  <a:lnTo>
                    <a:pt x="61" y="15"/>
                  </a:lnTo>
                  <a:lnTo>
                    <a:pt x="60" y="14"/>
                  </a:lnTo>
                  <a:lnTo>
                    <a:pt x="60" y="13"/>
                  </a:lnTo>
                  <a:lnTo>
                    <a:pt x="59" y="12"/>
                  </a:lnTo>
                  <a:lnTo>
                    <a:pt x="58" y="10"/>
                  </a:lnTo>
                  <a:lnTo>
                    <a:pt x="57" y="10"/>
                  </a:lnTo>
                  <a:lnTo>
                    <a:pt x="57" y="9"/>
                  </a:lnTo>
                  <a:lnTo>
                    <a:pt x="56" y="8"/>
                  </a:lnTo>
                  <a:lnTo>
                    <a:pt x="55" y="7"/>
                  </a:lnTo>
                  <a:lnTo>
                    <a:pt x="54" y="7"/>
                  </a:lnTo>
                  <a:lnTo>
                    <a:pt x="54" y="6"/>
                  </a:lnTo>
                  <a:lnTo>
                    <a:pt x="53" y="6"/>
                  </a:lnTo>
                  <a:lnTo>
                    <a:pt x="52" y="5"/>
                  </a:lnTo>
                  <a:lnTo>
                    <a:pt x="51"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2" y="0"/>
                  </a:lnTo>
                  <a:lnTo>
                    <a:pt x="31" y="0"/>
                  </a:lnTo>
                  <a:lnTo>
                    <a:pt x="29" y="0"/>
                  </a:lnTo>
                  <a:lnTo>
                    <a:pt x="0" y="0"/>
                  </a:lnTo>
                  <a:close/>
                  <a:moveTo>
                    <a:pt x="62" y="17"/>
                  </a:moveTo>
                  <a:lnTo>
                    <a:pt x="61" y="17"/>
                  </a:lnTo>
                  <a:lnTo>
                    <a:pt x="60" y="17"/>
                  </a:lnTo>
                  <a:lnTo>
                    <a:pt x="59" y="17"/>
                  </a:lnTo>
                  <a:lnTo>
                    <a:pt x="58" y="17"/>
                  </a:lnTo>
                  <a:lnTo>
                    <a:pt x="57" y="17"/>
                  </a:lnTo>
                  <a:lnTo>
                    <a:pt x="56" y="17"/>
                  </a:lnTo>
                  <a:lnTo>
                    <a:pt x="55" y="17"/>
                  </a:lnTo>
                  <a:lnTo>
                    <a:pt x="54" y="17"/>
                  </a:lnTo>
                  <a:lnTo>
                    <a:pt x="53" y="17"/>
                  </a:lnTo>
                  <a:lnTo>
                    <a:pt x="51"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6" y="23"/>
                  </a:lnTo>
                  <a:lnTo>
                    <a:pt x="35" y="24"/>
                  </a:lnTo>
                  <a:lnTo>
                    <a:pt x="34" y="25"/>
                  </a:lnTo>
                  <a:lnTo>
                    <a:pt x="33" y="26"/>
                  </a:lnTo>
                  <a:lnTo>
                    <a:pt x="32" y="26"/>
                  </a:lnTo>
                  <a:lnTo>
                    <a:pt x="31" y="27"/>
                  </a:lnTo>
                  <a:lnTo>
                    <a:pt x="30" y="28"/>
                  </a:lnTo>
                  <a:lnTo>
                    <a:pt x="29" y="29"/>
                  </a:lnTo>
                  <a:lnTo>
                    <a:pt x="28" y="30"/>
                  </a:lnTo>
                  <a:lnTo>
                    <a:pt x="27" y="31"/>
                  </a:lnTo>
                  <a:lnTo>
                    <a:pt x="27" y="32"/>
                  </a:lnTo>
                  <a:lnTo>
                    <a:pt x="25" y="33"/>
                  </a:lnTo>
                  <a:lnTo>
                    <a:pt x="24" y="34"/>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7" y="54"/>
                  </a:lnTo>
                  <a:lnTo>
                    <a:pt x="28" y="55"/>
                  </a:lnTo>
                  <a:lnTo>
                    <a:pt x="29" y="56"/>
                  </a:lnTo>
                  <a:lnTo>
                    <a:pt x="30" y="57"/>
                  </a:lnTo>
                  <a:lnTo>
                    <a:pt x="31" y="57"/>
                  </a:lnTo>
                  <a:lnTo>
                    <a:pt x="32" y="57"/>
                  </a:lnTo>
                  <a:lnTo>
                    <a:pt x="33" y="58"/>
                  </a:lnTo>
                  <a:lnTo>
                    <a:pt x="34" y="58"/>
                  </a:lnTo>
                  <a:lnTo>
                    <a:pt x="35" y="58"/>
                  </a:lnTo>
                  <a:lnTo>
                    <a:pt x="36" y="60"/>
                  </a:lnTo>
                  <a:lnTo>
                    <a:pt x="37" y="60"/>
                  </a:lnTo>
                  <a:lnTo>
                    <a:pt x="38" y="60"/>
                  </a:lnTo>
                  <a:lnTo>
                    <a:pt x="39" y="60"/>
                  </a:lnTo>
                  <a:lnTo>
                    <a:pt x="40" y="60"/>
                  </a:lnTo>
                  <a:lnTo>
                    <a:pt x="41" y="60"/>
                  </a:lnTo>
                  <a:lnTo>
                    <a:pt x="42" y="60"/>
                  </a:lnTo>
                  <a:lnTo>
                    <a:pt x="43" y="60"/>
                  </a:lnTo>
                  <a:lnTo>
                    <a:pt x="44" y="60"/>
                  </a:lnTo>
                  <a:lnTo>
                    <a:pt x="45" y="58"/>
                  </a:lnTo>
                  <a:lnTo>
                    <a:pt x="46" y="58"/>
                  </a:lnTo>
                  <a:lnTo>
                    <a:pt x="47" y="58"/>
                  </a:lnTo>
                  <a:lnTo>
                    <a:pt x="48" y="58"/>
                  </a:lnTo>
                  <a:lnTo>
                    <a:pt x="49" y="57"/>
                  </a:lnTo>
                  <a:lnTo>
                    <a:pt x="51" y="57"/>
                  </a:lnTo>
                  <a:lnTo>
                    <a:pt x="52" y="56"/>
                  </a:lnTo>
                  <a:lnTo>
                    <a:pt x="53" y="56"/>
                  </a:lnTo>
                  <a:lnTo>
                    <a:pt x="54" y="55"/>
                  </a:lnTo>
                  <a:lnTo>
                    <a:pt x="55" y="54"/>
                  </a:lnTo>
                  <a:lnTo>
                    <a:pt x="56" y="54"/>
                  </a:lnTo>
                  <a:lnTo>
                    <a:pt x="57" y="53"/>
                  </a:lnTo>
                  <a:lnTo>
                    <a:pt x="58" y="52"/>
                  </a:lnTo>
                  <a:lnTo>
                    <a:pt x="59" y="51"/>
                  </a:lnTo>
                  <a:lnTo>
                    <a:pt x="60" y="50"/>
                  </a:lnTo>
                  <a:lnTo>
                    <a:pt x="60"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4"/>
                  </a:lnTo>
                  <a:lnTo>
                    <a:pt x="65" y="33"/>
                  </a:lnTo>
                  <a:lnTo>
                    <a:pt x="65" y="32"/>
                  </a:lnTo>
                  <a:lnTo>
                    <a:pt x="65" y="31"/>
                  </a:lnTo>
                  <a:lnTo>
                    <a:pt x="65" y="30"/>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sp>
          <p:nvSpPr>
            <p:cNvPr id="351" name="Rectangle 485"/>
            <p:cNvSpPr>
              <a:spLocks noChangeArrowheads="1"/>
            </p:cNvSpPr>
            <p:nvPr/>
          </p:nvSpPr>
          <p:spPr bwMode="gray">
            <a:xfrm>
              <a:off x="4667635" y="3884194"/>
              <a:ext cx="200376" cy="92333"/>
            </a:xfrm>
            <a:prstGeom prst="rect">
              <a:avLst/>
            </a:prstGeom>
            <a:noFill/>
            <a:ln w="9525">
              <a:noFill/>
              <a:miter lim="800000"/>
              <a:headEnd/>
              <a:tailEnd/>
            </a:ln>
          </p:spPr>
          <p:txBody>
            <a:bodyPr wrap="none" lIns="0" tIns="0" rIns="0" bIns="0">
              <a:spAutoFit/>
            </a:bodyPr>
            <a:lstStyle/>
            <a:p>
              <a:r>
                <a:rPr lang="en-US" sz="600" b="1" dirty="0">
                  <a:solidFill>
                    <a:srgbClr val="000000"/>
                  </a:solidFill>
                </a:rPr>
                <a:t>Tulsa</a:t>
              </a:r>
            </a:p>
          </p:txBody>
        </p:sp>
        <p:sp>
          <p:nvSpPr>
            <p:cNvPr id="352" name="Freeform 407"/>
            <p:cNvSpPr>
              <a:spLocks/>
            </p:cNvSpPr>
            <p:nvPr/>
          </p:nvSpPr>
          <p:spPr bwMode="gray">
            <a:xfrm>
              <a:off x="4855891" y="4790054"/>
              <a:ext cx="191247" cy="196790"/>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0" y="126"/>
                  </a:lnTo>
                  <a:lnTo>
                    <a:pt x="57" y="126"/>
                  </a:lnTo>
                  <a:lnTo>
                    <a:pt x="54" y="125"/>
                  </a:lnTo>
                  <a:lnTo>
                    <a:pt x="51" y="125"/>
                  </a:lnTo>
                  <a:lnTo>
                    <a:pt x="48" y="124"/>
                  </a:lnTo>
                  <a:lnTo>
                    <a:pt x="45" y="123"/>
                  </a:lnTo>
                  <a:lnTo>
                    <a:pt x="42" y="122"/>
                  </a:lnTo>
                  <a:lnTo>
                    <a:pt x="40" y="121"/>
                  </a:lnTo>
                  <a:lnTo>
                    <a:pt x="36" y="120"/>
                  </a:lnTo>
                  <a:lnTo>
                    <a:pt x="33" y="119"/>
                  </a:lnTo>
                  <a:lnTo>
                    <a:pt x="31" y="117"/>
                  </a:lnTo>
                  <a:lnTo>
                    <a:pt x="28" y="116"/>
                  </a:lnTo>
                  <a:lnTo>
                    <a:pt x="26" y="114"/>
                  </a:lnTo>
                  <a:lnTo>
                    <a:pt x="23" y="112"/>
                  </a:lnTo>
                  <a:lnTo>
                    <a:pt x="21" y="109"/>
                  </a:lnTo>
                  <a:lnTo>
                    <a:pt x="19" y="107"/>
                  </a:lnTo>
                  <a:lnTo>
                    <a:pt x="17" y="105"/>
                  </a:lnTo>
                  <a:lnTo>
                    <a:pt x="14" y="103"/>
                  </a:lnTo>
                  <a:lnTo>
                    <a:pt x="12" y="101"/>
                  </a:lnTo>
                  <a:lnTo>
                    <a:pt x="11" y="98"/>
                  </a:lnTo>
                  <a:lnTo>
                    <a:pt x="9" y="96"/>
                  </a:lnTo>
                  <a:lnTo>
                    <a:pt x="7" y="93"/>
                  </a:lnTo>
                  <a:lnTo>
                    <a:pt x="6" y="91"/>
                  </a:lnTo>
                  <a:lnTo>
                    <a:pt x="5" y="88"/>
                  </a:lnTo>
                  <a:lnTo>
                    <a:pt x="4" y="84"/>
                  </a:lnTo>
                  <a:lnTo>
                    <a:pt x="3" y="81"/>
                  </a:lnTo>
                  <a:lnTo>
                    <a:pt x="2" y="79"/>
                  </a:lnTo>
                  <a:lnTo>
                    <a:pt x="1" y="76"/>
                  </a:lnTo>
                  <a:lnTo>
                    <a:pt x="1" y="73"/>
                  </a:lnTo>
                  <a:lnTo>
                    <a:pt x="0" y="70"/>
                  </a:lnTo>
                  <a:lnTo>
                    <a:pt x="0" y="67"/>
                  </a:lnTo>
                  <a:lnTo>
                    <a:pt x="0" y="62"/>
                  </a:lnTo>
                  <a:lnTo>
                    <a:pt x="0" y="59"/>
                  </a:lnTo>
                  <a:lnTo>
                    <a:pt x="0" y="56"/>
                  </a:lnTo>
                  <a:lnTo>
                    <a:pt x="1" y="53"/>
                  </a:lnTo>
                  <a:lnTo>
                    <a:pt x="1" y="50"/>
                  </a:lnTo>
                  <a:lnTo>
                    <a:pt x="2" y="47"/>
                  </a:lnTo>
                  <a:lnTo>
                    <a:pt x="3" y="45"/>
                  </a:lnTo>
                  <a:lnTo>
                    <a:pt x="4" y="42"/>
                  </a:lnTo>
                  <a:lnTo>
                    <a:pt x="5" y="38"/>
                  </a:lnTo>
                  <a:lnTo>
                    <a:pt x="6" y="35"/>
                  </a:lnTo>
                  <a:lnTo>
                    <a:pt x="7" y="33"/>
                  </a:lnTo>
                  <a:lnTo>
                    <a:pt x="9" y="30"/>
                  </a:lnTo>
                  <a:lnTo>
                    <a:pt x="11" y="28"/>
                  </a:lnTo>
                  <a:lnTo>
                    <a:pt x="12" y="25"/>
                  </a:lnTo>
                  <a:lnTo>
                    <a:pt x="14" y="23"/>
                  </a:lnTo>
                  <a:lnTo>
                    <a:pt x="17" y="21"/>
                  </a:lnTo>
                  <a:lnTo>
                    <a:pt x="19" y="19"/>
                  </a:lnTo>
                  <a:lnTo>
                    <a:pt x="21" y="17"/>
                  </a:lnTo>
                  <a:lnTo>
                    <a:pt x="23" y="14"/>
                  </a:lnTo>
                  <a:lnTo>
                    <a:pt x="26" y="12"/>
                  </a:lnTo>
                  <a:lnTo>
                    <a:pt x="28" y="10"/>
                  </a:lnTo>
                  <a:lnTo>
                    <a:pt x="31" y="9"/>
                  </a:lnTo>
                  <a:lnTo>
                    <a:pt x="33" y="7"/>
                  </a:lnTo>
                  <a:lnTo>
                    <a:pt x="36" y="6"/>
                  </a:lnTo>
                  <a:lnTo>
                    <a:pt x="40" y="5"/>
                  </a:lnTo>
                  <a:lnTo>
                    <a:pt x="42" y="4"/>
                  </a:lnTo>
                  <a:lnTo>
                    <a:pt x="45" y="3"/>
                  </a:lnTo>
                  <a:lnTo>
                    <a:pt x="48" y="2"/>
                  </a:lnTo>
                  <a:lnTo>
                    <a:pt x="51" y="1"/>
                  </a:lnTo>
                  <a:lnTo>
                    <a:pt x="54" y="1"/>
                  </a:lnTo>
                  <a:lnTo>
                    <a:pt x="57" y="0"/>
                  </a:lnTo>
                  <a:lnTo>
                    <a:pt x="60" y="0"/>
                  </a:lnTo>
                  <a:lnTo>
                    <a:pt x="65" y="0"/>
                  </a:lnTo>
                  <a:lnTo>
                    <a:pt x="68" y="0"/>
                  </a:lnTo>
                  <a:lnTo>
                    <a:pt x="71" y="0"/>
                  </a:lnTo>
                  <a:lnTo>
                    <a:pt x="74" y="1"/>
                  </a:lnTo>
                  <a:lnTo>
                    <a:pt x="77" y="1"/>
                  </a:lnTo>
                  <a:lnTo>
                    <a:pt x="80" y="2"/>
                  </a:lnTo>
                  <a:lnTo>
                    <a:pt x="83" y="3"/>
                  </a:lnTo>
                  <a:lnTo>
                    <a:pt x="86" y="4"/>
                  </a:lnTo>
                  <a:lnTo>
                    <a:pt x="89" y="5"/>
                  </a:lnTo>
                  <a:lnTo>
                    <a:pt x="92" y="6"/>
                  </a:lnTo>
                  <a:lnTo>
                    <a:pt x="95" y="7"/>
                  </a:lnTo>
                  <a:lnTo>
                    <a:pt x="97" y="9"/>
                  </a:lnTo>
                  <a:lnTo>
                    <a:pt x="100" y="10"/>
                  </a:lnTo>
                  <a:lnTo>
                    <a:pt x="102" y="12"/>
                  </a:lnTo>
                  <a:lnTo>
                    <a:pt x="105" y="14"/>
                  </a:lnTo>
                  <a:lnTo>
                    <a:pt x="107" y="17"/>
                  </a:lnTo>
                  <a:lnTo>
                    <a:pt x="109" y="19"/>
                  </a:lnTo>
                  <a:lnTo>
                    <a:pt x="111" y="21"/>
                  </a:lnTo>
                  <a:lnTo>
                    <a:pt x="114" y="23"/>
                  </a:lnTo>
                  <a:lnTo>
                    <a:pt x="116" y="25"/>
                  </a:lnTo>
                  <a:lnTo>
                    <a:pt x="117" y="28"/>
                  </a:lnTo>
                  <a:lnTo>
                    <a:pt x="119" y="30"/>
                  </a:lnTo>
                  <a:lnTo>
                    <a:pt x="121" y="33"/>
                  </a:lnTo>
                  <a:lnTo>
                    <a:pt x="122" y="35"/>
                  </a:lnTo>
                  <a:lnTo>
                    <a:pt x="123" y="38"/>
                  </a:lnTo>
                  <a:lnTo>
                    <a:pt x="124" y="42"/>
                  </a:lnTo>
                  <a:lnTo>
                    <a:pt x="125" y="45"/>
                  </a:lnTo>
                  <a:lnTo>
                    <a:pt x="126" y="47"/>
                  </a:lnTo>
                  <a:lnTo>
                    <a:pt x="127" y="50"/>
                  </a:lnTo>
                  <a:lnTo>
                    <a:pt x="127" y="53"/>
                  </a:lnTo>
                  <a:lnTo>
                    <a:pt x="128" y="56"/>
                  </a:lnTo>
                  <a:lnTo>
                    <a:pt x="128" y="59"/>
                  </a:lnTo>
                  <a:lnTo>
                    <a:pt x="128" y="62"/>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1" y="105"/>
                  </a:lnTo>
                  <a:lnTo>
                    <a:pt x="109" y="107"/>
                  </a:lnTo>
                  <a:lnTo>
                    <a:pt x="107" y="109"/>
                  </a:lnTo>
                  <a:lnTo>
                    <a:pt x="105" y="112"/>
                  </a:lnTo>
                  <a:lnTo>
                    <a:pt x="102" y="114"/>
                  </a:lnTo>
                  <a:lnTo>
                    <a:pt x="100" y="116"/>
                  </a:lnTo>
                  <a:lnTo>
                    <a:pt x="97" y="117"/>
                  </a:lnTo>
                  <a:lnTo>
                    <a:pt x="95" y="119"/>
                  </a:lnTo>
                  <a:lnTo>
                    <a:pt x="92" y="120"/>
                  </a:lnTo>
                  <a:lnTo>
                    <a:pt x="89" y="121"/>
                  </a:lnTo>
                  <a:lnTo>
                    <a:pt x="86" y="122"/>
                  </a:lnTo>
                  <a:lnTo>
                    <a:pt x="83" y="123"/>
                  </a:lnTo>
                  <a:lnTo>
                    <a:pt x="80" y="124"/>
                  </a:lnTo>
                  <a:lnTo>
                    <a:pt x="77" y="125"/>
                  </a:lnTo>
                  <a:lnTo>
                    <a:pt x="74" y="125"/>
                  </a:lnTo>
                  <a:lnTo>
                    <a:pt x="71" y="126"/>
                  </a:lnTo>
                  <a:lnTo>
                    <a:pt x="68" y="126"/>
                  </a:lnTo>
                  <a:lnTo>
                    <a:pt x="65" y="126"/>
                  </a:lnTo>
                  <a:close/>
                </a:path>
              </a:pathLst>
            </a:custGeom>
            <a:solidFill>
              <a:srgbClr val="02703F"/>
            </a:solidFill>
            <a:ln w="9525">
              <a:noFill/>
              <a:round/>
              <a:headEnd/>
              <a:tailEnd/>
            </a:ln>
          </p:spPr>
          <p:txBody>
            <a:bodyPr/>
            <a:lstStyle/>
            <a:p>
              <a:endParaRPr lang="en-US"/>
            </a:p>
          </p:txBody>
        </p:sp>
        <p:sp>
          <p:nvSpPr>
            <p:cNvPr id="353" name="Freeform 408"/>
            <p:cNvSpPr>
              <a:spLocks noEditPoints="1"/>
            </p:cNvSpPr>
            <p:nvPr/>
          </p:nvSpPr>
          <p:spPr bwMode="gray">
            <a:xfrm>
              <a:off x="4906692" y="4843157"/>
              <a:ext cx="97119" cy="93711"/>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6" y="36"/>
                  </a:lnTo>
                  <a:lnTo>
                    <a:pt x="7" y="34"/>
                  </a:lnTo>
                  <a:lnTo>
                    <a:pt x="8" y="32"/>
                  </a:lnTo>
                  <a:lnTo>
                    <a:pt x="10" y="31"/>
                  </a:lnTo>
                  <a:lnTo>
                    <a:pt x="11" y="30"/>
                  </a:lnTo>
                  <a:lnTo>
                    <a:pt x="12" y="27"/>
                  </a:lnTo>
                  <a:lnTo>
                    <a:pt x="14" y="26"/>
                  </a:lnTo>
                  <a:lnTo>
                    <a:pt x="15" y="25"/>
                  </a:lnTo>
                  <a:lnTo>
                    <a:pt x="17" y="23"/>
                  </a:lnTo>
                  <a:lnTo>
                    <a:pt x="19" y="22"/>
                  </a:lnTo>
                  <a:lnTo>
                    <a:pt x="21" y="21"/>
                  </a:lnTo>
                  <a:lnTo>
                    <a:pt x="23" y="20"/>
                  </a:lnTo>
                  <a:lnTo>
                    <a:pt x="25" y="19"/>
                  </a:lnTo>
                  <a:lnTo>
                    <a:pt x="27" y="18"/>
                  </a:lnTo>
                  <a:lnTo>
                    <a:pt x="30" y="18"/>
                  </a:lnTo>
                  <a:lnTo>
                    <a:pt x="32" y="17"/>
                  </a:lnTo>
                  <a:lnTo>
                    <a:pt x="35" y="16"/>
                  </a:lnTo>
                  <a:lnTo>
                    <a:pt x="37" y="16"/>
                  </a:lnTo>
                  <a:lnTo>
                    <a:pt x="40" y="15"/>
                  </a:lnTo>
                  <a:lnTo>
                    <a:pt x="42" y="15"/>
                  </a:lnTo>
                  <a:lnTo>
                    <a:pt x="45" y="15"/>
                  </a:lnTo>
                  <a:lnTo>
                    <a:pt x="48" y="15"/>
                  </a:lnTo>
                  <a:lnTo>
                    <a:pt x="51" y="15"/>
                  </a:lnTo>
                  <a:lnTo>
                    <a:pt x="55" y="15"/>
                  </a:lnTo>
                  <a:lnTo>
                    <a:pt x="58" y="15"/>
                  </a:lnTo>
                  <a:lnTo>
                    <a:pt x="61" y="15"/>
                  </a:lnTo>
                  <a:lnTo>
                    <a:pt x="60" y="14"/>
                  </a:lnTo>
                  <a:lnTo>
                    <a:pt x="60" y="13"/>
                  </a:lnTo>
                  <a:lnTo>
                    <a:pt x="59" y="12"/>
                  </a:lnTo>
                  <a:lnTo>
                    <a:pt x="58" y="11"/>
                  </a:lnTo>
                  <a:lnTo>
                    <a:pt x="57" y="11"/>
                  </a:lnTo>
                  <a:lnTo>
                    <a:pt x="57" y="10"/>
                  </a:lnTo>
                  <a:lnTo>
                    <a:pt x="56" y="9"/>
                  </a:lnTo>
                  <a:lnTo>
                    <a:pt x="55" y="8"/>
                  </a:lnTo>
                  <a:lnTo>
                    <a:pt x="53" y="8"/>
                  </a:lnTo>
                  <a:lnTo>
                    <a:pt x="53" y="7"/>
                  </a:lnTo>
                  <a:lnTo>
                    <a:pt x="52" y="7"/>
                  </a:lnTo>
                  <a:lnTo>
                    <a:pt x="51" y="6"/>
                  </a:lnTo>
                  <a:lnTo>
                    <a:pt x="50" y="6"/>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2" y="0"/>
                  </a:lnTo>
                  <a:lnTo>
                    <a:pt x="31" y="0"/>
                  </a:lnTo>
                  <a:lnTo>
                    <a:pt x="28" y="0"/>
                  </a:lnTo>
                  <a:lnTo>
                    <a:pt x="0" y="0"/>
                  </a:lnTo>
                  <a:close/>
                  <a:moveTo>
                    <a:pt x="62" y="17"/>
                  </a:moveTo>
                  <a:lnTo>
                    <a:pt x="61" y="17"/>
                  </a:lnTo>
                  <a:lnTo>
                    <a:pt x="60" y="17"/>
                  </a:lnTo>
                  <a:lnTo>
                    <a:pt x="59" y="17"/>
                  </a:lnTo>
                  <a:lnTo>
                    <a:pt x="58" y="17"/>
                  </a:lnTo>
                  <a:lnTo>
                    <a:pt x="57" y="17"/>
                  </a:lnTo>
                  <a:lnTo>
                    <a:pt x="56" y="17"/>
                  </a:lnTo>
                  <a:lnTo>
                    <a:pt x="55"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6" y="23"/>
                  </a:lnTo>
                  <a:lnTo>
                    <a:pt x="35" y="24"/>
                  </a:lnTo>
                  <a:lnTo>
                    <a:pt x="34" y="25"/>
                  </a:lnTo>
                  <a:lnTo>
                    <a:pt x="33" y="26"/>
                  </a:lnTo>
                  <a:lnTo>
                    <a:pt x="32" y="26"/>
                  </a:lnTo>
                  <a:lnTo>
                    <a:pt x="31" y="27"/>
                  </a:lnTo>
                  <a:lnTo>
                    <a:pt x="30" y="28"/>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4"/>
                  </a:lnTo>
                  <a:lnTo>
                    <a:pt x="25" y="55"/>
                  </a:lnTo>
                  <a:lnTo>
                    <a:pt x="26" y="55"/>
                  </a:lnTo>
                  <a:lnTo>
                    <a:pt x="27" y="56"/>
                  </a:lnTo>
                  <a:lnTo>
                    <a:pt x="28" y="57"/>
                  </a:lnTo>
                  <a:lnTo>
                    <a:pt x="30" y="58"/>
                  </a:lnTo>
                  <a:lnTo>
                    <a:pt x="31" y="58"/>
                  </a:lnTo>
                  <a:lnTo>
                    <a:pt x="32" y="58"/>
                  </a:lnTo>
                  <a:lnTo>
                    <a:pt x="33" y="59"/>
                  </a:lnTo>
                  <a:lnTo>
                    <a:pt x="34" y="59"/>
                  </a:lnTo>
                  <a:lnTo>
                    <a:pt x="35" y="59"/>
                  </a:lnTo>
                  <a:lnTo>
                    <a:pt x="36" y="60"/>
                  </a:lnTo>
                  <a:lnTo>
                    <a:pt x="37"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5" y="55"/>
                  </a:lnTo>
                  <a:lnTo>
                    <a:pt x="56" y="55"/>
                  </a:lnTo>
                  <a:lnTo>
                    <a:pt x="57" y="54"/>
                  </a:lnTo>
                  <a:lnTo>
                    <a:pt x="58" y="52"/>
                  </a:lnTo>
                  <a:lnTo>
                    <a:pt x="59" y="51"/>
                  </a:lnTo>
                  <a:lnTo>
                    <a:pt x="60" y="50"/>
                  </a:lnTo>
                  <a:lnTo>
                    <a:pt x="60"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3"/>
                  </a:lnTo>
                  <a:lnTo>
                    <a:pt x="65" y="32"/>
                  </a:lnTo>
                  <a:lnTo>
                    <a:pt x="65" y="31"/>
                  </a:lnTo>
                  <a:lnTo>
                    <a:pt x="65" y="30"/>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sp>
          <p:nvSpPr>
            <p:cNvPr id="354" name="Rectangle 364"/>
            <p:cNvSpPr>
              <a:spLocks noChangeArrowheads="1"/>
            </p:cNvSpPr>
            <p:nvPr/>
          </p:nvSpPr>
          <p:spPr bwMode="gray">
            <a:xfrm>
              <a:off x="4433054" y="4815045"/>
              <a:ext cx="269304" cy="92333"/>
            </a:xfrm>
            <a:prstGeom prst="rect">
              <a:avLst/>
            </a:prstGeom>
            <a:noFill/>
            <a:ln w="9525">
              <a:noFill/>
              <a:miter lim="800000"/>
              <a:headEnd/>
              <a:tailEnd/>
            </a:ln>
          </p:spPr>
          <p:txBody>
            <a:bodyPr wrap="none" lIns="0" tIns="0" rIns="0" bIns="0">
              <a:spAutoFit/>
            </a:bodyPr>
            <a:lstStyle/>
            <a:p>
              <a:r>
                <a:rPr lang="en-US" sz="600" b="1">
                  <a:solidFill>
                    <a:srgbClr val="000000"/>
                  </a:solidFill>
                </a:rPr>
                <a:t>Temple</a:t>
              </a:r>
            </a:p>
          </p:txBody>
        </p:sp>
        <p:sp>
          <p:nvSpPr>
            <p:cNvPr id="355" name="Rectangle 371"/>
            <p:cNvSpPr>
              <a:spLocks noChangeArrowheads="1"/>
            </p:cNvSpPr>
            <p:nvPr/>
          </p:nvSpPr>
          <p:spPr bwMode="gray">
            <a:xfrm>
              <a:off x="5807647" y="4465549"/>
              <a:ext cx="309380" cy="92333"/>
            </a:xfrm>
            <a:prstGeom prst="rect">
              <a:avLst/>
            </a:prstGeom>
            <a:noFill/>
            <a:ln w="9525">
              <a:noFill/>
              <a:miter lim="800000"/>
              <a:headEnd/>
              <a:tailEnd/>
            </a:ln>
          </p:spPr>
          <p:txBody>
            <a:bodyPr wrap="none" lIns="0" tIns="0" rIns="0" bIns="0">
              <a:spAutoFit/>
            </a:bodyPr>
            <a:lstStyle/>
            <a:p>
              <a:r>
                <a:rPr lang="en-US" sz="600" b="1" dirty="0">
                  <a:solidFill>
                    <a:srgbClr val="000000"/>
                  </a:solidFill>
                </a:rPr>
                <a:t>Jackson</a:t>
              </a:r>
            </a:p>
          </p:txBody>
        </p:sp>
        <p:sp>
          <p:nvSpPr>
            <p:cNvPr id="356" name="Rectangle 366"/>
            <p:cNvSpPr>
              <a:spLocks noChangeArrowheads="1"/>
            </p:cNvSpPr>
            <p:nvPr/>
          </p:nvSpPr>
          <p:spPr bwMode="gray">
            <a:xfrm>
              <a:off x="5322659" y="5249231"/>
              <a:ext cx="573297" cy="120518"/>
            </a:xfrm>
            <a:prstGeom prst="rect">
              <a:avLst/>
            </a:prstGeom>
            <a:noFill/>
            <a:ln w="9525">
              <a:noFill/>
              <a:miter lim="800000"/>
              <a:headEnd/>
              <a:tailEnd/>
            </a:ln>
          </p:spPr>
          <p:txBody>
            <a:bodyPr wrap="none" lIns="0" tIns="0" rIns="0" bIns="0">
              <a:spAutoFit/>
            </a:bodyPr>
            <a:lstStyle/>
            <a:p>
              <a:r>
                <a:rPr lang="en-US" sz="600" b="1" dirty="0">
                  <a:solidFill>
                    <a:srgbClr val="000000"/>
                  </a:solidFill>
                </a:rPr>
                <a:t>Houston </a:t>
              </a:r>
              <a:r>
                <a:rPr lang="en-US" sz="600" b="1" dirty="0" smtClean="0">
                  <a:solidFill>
                    <a:srgbClr val="000000"/>
                  </a:solidFill>
                </a:rPr>
                <a:t>(3)</a:t>
              </a:r>
              <a:endParaRPr lang="en-US" sz="600" b="1" dirty="0">
                <a:solidFill>
                  <a:srgbClr val="B27822"/>
                </a:solidFill>
              </a:endParaRPr>
            </a:p>
          </p:txBody>
        </p:sp>
        <p:sp>
          <p:nvSpPr>
            <p:cNvPr id="357" name="Rectangle 373"/>
            <p:cNvSpPr>
              <a:spLocks noChangeArrowheads="1"/>
            </p:cNvSpPr>
            <p:nvPr/>
          </p:nvSpPr>
          <p:spPr bwMode="gray">
            <a:xfrm>
              <a:off x="7484051" y="4629148"/>
              <a:ext cx="575236" cy="92333"/>
            </a:xfrm>
            <a:prstGeom prst="rect">
              <a:avLst/>
            </a:prstGeom>
            <a:noFill/>
            <a:ln w="9525">
              <a:noFill/>
              <a:miter lim="800000"/>
              <a:headEnd/>
              <a:tailEnd/>
            </a:ln>
          </p:spPr>
          <p:txBody>
            <a:bodyPr lIns="0" tIns="0" rIns="0" bIns="0">
              <a:spAutoFit/>
            </a:bodyPr>
            <a:lstStyle/>
            <a:p>
              <a:r>
                <a:rPr lang="en-US" sz="600" b="1" dirty="0">
                  <a:solidFill>
                    <a:srgbClr val="000000"/>
                  </a:solidFill>
                </a:rPr>
                <a:t>Augusta</a:t>
              </a:r>
            </a:p>
          </p:txBody>
        </p:sp>
        <p:sp>
          <p:nvSpPr>
            <p:cNvPr id="359" name="Rectangle 371"/>
            <p:cNvSpPr>
              <a:spLocks noChangeArrowheads="1"/>
            </p:cNvSpPr>
            <p:nvPr/>
          </p:nvSpPr>
          <p:spPr bwMode="gray">
            <a:xfrm>
              <a:off x="7423838" y="4487730"/>
              <a:ext cx="491697" cy="120518"/>
            </a:xfrm>
            <a:prstGeom prst="rect">
              <a:avLst/>
            </a:prstGeom>
            <a:noFill/>
            <a:ln w="9525">
              <a:noFill/>
              <a:miter lim="800000"/>
              <a:headEnd/>
              <a:tailEnd/>
            </a:ln>
          </p:spPr>
          <p:txBody>
            <a:bodyPr wrap="none" lIns="0" tIns="0" rIns="0" bIns="0">
              <a:spAutoFit/>
            </a:bodyPr>
            <a:lstStyle/>
            <a:p>
              <a:r>
                <a:rPr lang="en-US" sz="600" b="1" dirty="0">
                  <a:solidFill>
                    <a:srgbClr val="000000"/>
                  </a:solidFill>
                </a:rPr>
                <a:t>Atlanta (5</a:t>
              </a:r>
              <a:r>
                <a:rPr lang="en-US" sz="600" b="1" dirty="0" smtClean="0">
                  <a:solidFill>
                    <a:srgbClr val="000000"/>
                  </a:solidFill>
                </a:rPr>
                <a:t>)</a:t>
              </a:r>
              <a:endParaRPr lang="en-US" sz="600" b="1" dirty="0">
                <a:solidFill>
                  <a:srgbClr val="9B462F"/>
                </a:solidFill>
              </a:endParaRPr>
            </a:p>
          </p:txBody>
        </p:sp>
        <p:sp>
          <p:nvSpPr>
            <p:cNvPr id="358" name="Rectangle 483"/>
            <p:cNvSpPr>
              <a:spLocks noChangeArrowheads="1"/>
            </p:cNvSpPr>
            <p:nvPr/>
          </p:nvSpPr>
          <p:spPr bwMode="gray">
            <a:xfrm>
              <a:off x="6283106" y="2798721"/>
              <a:ext cx="485711" cy="184666"/>
            </a:xfrm>
            <a:prstGeom prst="rect">
              <a:avLst/>
            </a:prstGeom>
            <a:noFill/>
            <a:ln w="9525">
              <a:noFill/>
              <a:miter lim="800000"/>
              <a:headEnd/>
              <a:tailEnd/>
            </a:ln>
          </p:spPr>
          <p:txBody>
            <a:bodyPr wrap="none" lIns="0" tIns="0" rIns="0" bIns="0">
              <a:spAutoFit/>
            </a:bodyPr>
            <a:lstStyle/>
            <a:p>
              <a:r>
                <a:rPr lang="en-US" sz="600" b="1" dirty="0">
                  <a:solidFill>
                    <a:srgbClr val="000000"/>
                  </a:solidFill>
                </a:rPr>
                <a:t>Cincinnati (2)</a:t>
              </a:r>
              <a:endParaRPr lang="en-US" sz="600" b="1" dirty="0">
                <a:solidFill>
                  <a:srgbClr val="547BCD"/>
                </a:solidFill>
              </a:endParaRPr>
            </a:p>
            <a:p>
              <a:endParaRPr lang="en-US" sz="600" b="1" dirty="0">
                <a:solidFill>
                  <a:srgbClr val="000000"/>
                </a:solidFill>
              </a:endParaRPr>
            </a:p>
          </p:txBody>
        </p:sp>
      </p:grpSp>
      <p:sp>
        <p:nvSpPr>
          <p:cNvPr id="472" name="Freeform 433"/>
          <p:cNvSpPr>
            <a:spLocks/>
          </p:cNvSpPr>
          <p:nvPr/>
        </p:nvSpPr>
        <p:spPr bwMode="gray">
          <a:xfrm>
            <a:off x="7691020" y="3775796"/>
            <a:ext cx="145949" cy="150814"/>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2" y="116"/>
                </a:lnTo>
                <a:lnTo>
                  <a:pt x="28" y="115"/>
                </a:lnTo>
                <a:lnTo>
                  <a:pt x="26" y="113"/>
                </a:lnTo>
                <a:lnTo>
                  <a:pt x="23" y="111"/>
                </a:lnTo>
                <a:lnTo>
                  <a:pt x="21" y="109"/>
                </a:lnTo>
                <a:lnTo>
                  <a:pt x="19" y="107"/>
                </a:lnTo>
                <a:lnTo>
                  <a:pt x="17" y="105"/>
                </a:lnTo>
                <a:lnTo>
                  <a:pt x="15" y="103"/>
                </a:lnTo>
                <a:lnTo>
                  <a:pt x="13" y="101"/>
                </a:lnTo>
                <a:lnTo>
                  <a:pt x="12" y="98"/>
                </a:lnTo>
                <a:lnTo>
                  <a:pt x="10" y="96"/>
                </a:lnTo>
                <a:lnTo>
                  <a:pt x="8" y="92"/>
                </a:lnTo>
                <a:lnTo>
                  <a:pt x="7" y="90"/>
                </a:lnTo>
                <a:lnTo>
                  <a:pt x="5" y="87"/>
                </a:lnTo>
                <a:lnTo>
                  <a:pt x="4" y="84"/>
                </a:lnTo>
                <a:lnTo>
                  <a:pt x="3" y="81"/>
                </a:lnTo>
                <a:lnTo>
                  <a:pt x="2" y="79"/>
                </a:lnTo>
                <a:lnTo>
                  <a:pt x="1" y="76"/>
                </a:lnTo>
                <a:lnTo>
                  <a:pt x="1" y="73"/>
                </a:lnTo>
                <a:lnTo>
                  <a:pt x="0" y="70"/>
                </a:lnTo>
                <a:lnTo>
                  <a:pt x="0" y="66"/>
                </a:lnTo>
                <a:lnTo>
                  <a:pt x="0" y="62"/>
                </a:lnTo>
                <a:lnTo>
                  <a:pt x="0" y="59"/>
                </a:lnTo>
                <a:lnTo>
                  <a:pt x="0" y="56"/>
                </a:lnTo>
                <a:lnTo>
                  <a:pt x="1" y="53"/>
                </a:lnTo>
                <a:lnTo>
                  <a:pt x="1" y="50"/>
                </a:lnTo>
                <a:lnTo>
                  <a:pt x="2" y="47"/>
                </a:lnTo>
                <a:lnTo>
                  <a:pt x="3" y="44"/>
                </a:lnTo>
                <a:lnTo>
                  <a:pt x="4" y="41"/>
                </a:lnTo>
                <a:lnTo>
                  <a:pt x="5" y="38"/>
                </a:lnTo>
                <a:lnTo>
                  <a:pt x="7" y="35"/>
                </a:lnTo>
                <a:lnTo>
                  <a:pt x="8" y="33"/>
                </a:lnTo>
                <a:lnTo>
                  <a:pt x="10" y="30"/>
                </a:lnTo>
                <a:lnTo>
                  <a:pt x="12" y="28"/>
                </a:lnTo>
                <a:lnTo>
                  <a:pt x="13" y="25"/>
                </a:lnTo>
                <a:lnTo>
                  <a:pt x="15" y="23"/>
                </a:lnTo>
                <a:lnTo>
                  <a:pt x="17" y="20"/>
                </a:lnTo>
                <a:lnTo>
                  <a:pt x="19" y="18"/>
                </a:lnTo>
                <a:lnTo>
                  <a:pt x="21" y="16"/>
                </a:lnTo>
                <a:lnTo>
                  <a:pt x="23" y="14"/>
                </a:lnTo>
                <a:lnTo>
                  <a:pt x="26" y="12"/>
                </a:lnTo>
                <a:lnTo>
                  <a:pt x="28" y="10"/>
                </a:lnTo>
                <a:lnTo>
                  <a:pt x="32"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1" y="2"/>
                </a:lnTo>
                <a:lnTo>
                  <a:pt x="84" y="3"/>
                </a:lnTo>
                <a:lnTo>
                  <a:pt x="87" y="4"/>
                </a:lnTo>
                <a:lnTo>
                  <a:pt x="89" y="5"/>
                </a:lnTo>
                <a:lnTo>
                  <a:pt x="92" y="6"/>
                </a:lnTo>
                <a:lnTo>
                  <a:pt x="95" y="7"/>
                </a:lnTo>
                <a:lnTo>
                  <a:pt x="97" y="9"/>
                </a:lnTo>
                <a:lnTo>
                  <a:pt x="100" y="10"/>
                </a:lnTo>
                <a:lnTo>
                  <a:pt x="102" y="12"/>
                </a:lnTo>
                <a:lnTo>
                  <a:pt x="106" y="14"/>
                </a:lnTo>
                <a:lnTo>
                  <a:pt x="108" y="16"/>
                </a:lnTo>
                <a:lnTo>
                  <a:pt x="110" y="18"/>
                </a:lnTo>
                <a:lnTo>
                  <a:pt x="112" y="20"/>
                </a:lnTo>
                <a:lnTo>
                  <a:pt x="114" y="23"/>
                </a:lnTo>
                <a:lnTo>
                  <a:pt x="116" y="25"/>
                </a:lnTo>
                <a:lnTo>
                  <a:pt x="117" y="28"/>
                </a:lnTo>
                <a:lnTo>
                  <a:pt x="119" y="30"/>
                </a:lnTo>
                <a:lnTo>
                  <a:pt x="121" y="33"/>
                </a:lnTo>
                <a:lnTo>
                  <a:pt x="122" y="35"/>
                </a:lnTo>
                <a:lnTo>
                  <a:pt x="123" y="38"/>
                </a:lnTo>
                <a:lnTo>
                  <a:pt x="124" y="41"/>
                </a:lnTo>
                <a:lnTo>
                  <a:pt x="125" y="44"/>
                </a:lnTo>
                <a:lnTo>
                  <a:pt x="126" y="47"/>
                </a:lnTo>
                <a:lnTo>
                  <a:pt x="127" y="50"/>
                </a:lnTo>
                <a:lnTo>
                  <a:pt x="127" y="53"/>
                </a:lnTo>
                <a:lnTo>
                  <a:pt x="128" y="56"/>
                </a:lnTo>
                <a:lnTo>
                  <a:pt x="128" y="59"/>
                </a:lnTo>
                <a:lnTo>
                  <a:pt x="128" y="62"/>
                </a:lnTo>
                <a:lnTo>
                  <a:pt x="128" y="66"/>
                </a:lnTo>
                <a:lnTo>
                  <a:pt x="128" y="70"/>
                </a:lnTo>
                <a:lnTo>
                  <a:pt x="127" y="73"/>
                </a:lnTo>
                <a:lnTo>
                  <a:pt x="127" y="76"/>
                </a:lnTo>
                <a:lnTo>
                  <a:pt x="126" y="79"/>
                </a:lnTo>
                <a:lnTo>
                  <a:pt x="125" y="81"/>
                </a:lnTo>
                <a:lnTo>
                  <a:pt x="124" y="84"/>
                </a:lnTo>
                <a:lnTo>
                  <a:pt x="123" y="87"/>
                </a:lnTo>
                <a:lnTo>
                  <a:pt x="122" y="90"/>
                </a:lnTo>
                <a:lnTo>
                  <a:pt x="121" y="92"/>
                </a:lnTo>
                <a:lnTo>
                  <a:pt x="119" y="96"/>
                </a:lnTo>
                <a:lnTo>
                  <a:pt x="117" y="98"/>
                </a:lnTo>
                <a:lnTo>
                  <a:pt x="116" y="101"/>
                </a:lnTo>
                <a:lnTo>
                  <a:pt x="114" y="103"/>
                </a:lnTo>
                <a:lnTo>
                  <a:pt x="112" y="105"/>
                </a:lnTo>
                <a:lnTo>
                  <a:pt x="110" y="107"/>
                </a:lnTo>
                <a:lnTo>
                  <a:pt x="108" y="109"/>
                </a:lnTo>
                <a:lnTo>
                  <a:pt x="106" y="111"/>
                </a:lnTo>
                <a:lnTo>
                  <a:pt x="102" y="113"/>
                </a:lnTo>
                <a:lnTo>
                  <a:pt x="100" y="115"/>
                </a:lnTo>
                <a:lnTo>
                  <a:pt x="97" y="116"/>
                </a:lnTo>
                <a:lnTo>
                  <a:pt x="95" y="119"/>
                </a:lnTo>
                <a:lnTo>
                  <a:pt x="92" y="120"/>
                </a:lnTo>
                <a:lnTo>
                  <a:pt x="89" y="121"/>
                </a:lnTo>
                <a:lnTo>
                  <a:pt x="87" y="122"/>
                </a:lnTo>
                <a:lnTo>
                  <a:pt x="84" y="123"/>
                </a:lnTo>
                <a:lnTo>
                  <a:pt x="81" y="124"/>
                </a:lnTo>
                <a:lnTo>
                  <a:pt x="77" y="125"/>
                </a:lnTo>
                <a:lnTo>
                  <a:pt x="74" y="125"/>
                </a:lnTo>
                <a:lnTo>
                  <a:pt x="71" y="126"/>
                </a:lnTo>
                <a:lnTo>
                  <a:pt x="68" y="126"/>
                </a:lnTo>
                <a:lnTo>
                  <a:pt x="65" y="126"/>
                </a:lnTo>
                <a:close/>
              </a:path>
            </a:pathLst>
          </a:custGeom>
          <a:solidFill>
            <a:srgbClr val="02703F"/>
          </a:solidFill>
          <a:ln w="9525">
            <a:noFill/>
            <a:round/>
            <a:headEnd/>
            <a:tailEnd/>
          </a:ln>
        </p:spPr>
        <p:txBody>
          <a:bodyPr/>
          <a:lstStyle/>
          <a:p>
            <a:endParaRPr lang="en-US"/>
          </a:p>
        </p:txBody>
      </p:sp>
      <p:sp>
        <p:nvSpPr>
          <p:cNvPr id="473" name="Freeform 434"/>
          <p:cNvSpPr>
            <a:spLocks noEditPoints="1"/>
          </p:cNvSpPr>
          <p:nvPr/>
        </p:nvSpPr>
        <p:spPr bwMode="gray">
          <a:xfrm>
            <a:off x="7731157" y="3815932"/>
            <a:ext cx="72974" cy="72974"/>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3"/>
                </a:lnTo>
                <a:lnTo>
                  <a:pt x="7" y="31"/>
                </a:lnTo>
                <a:lnTo>
                  <a:pt x="9" y="30"/>
                </a:lnTo>
                <a:lnTo>
                  <a:pt x="10" y="29"/>
                </a:lnTo>
                <a:lnTo>
                  <a:pt x="11" y="27"/>
                </a:lnTo>
                <a:lnTo>
                  <a:pt x="13" y="26"/>
                </a:lnTo>
                <a:lnTo>
                  <a:pt x="14" y="25"/>
                </a:lnTo>
                <a:lnTo>
                  <a:pt x="16" y="23"/>
                </a:lnTo>
                <a:lnTo>
                  <a:pt x="18" y="22"/>
                </a:lnTo>
                <a:lnTo>
                  <a:pt x="21"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0"/>
                </a:lnTo>
                <a:lnTo>
                  <a:pt x="56" y="10"/>
                </a:lnTo>
                <a:lnTo>
                  <a:pt x="56" y="9"/>
                </a:lnTo>
                <a:lnTo>
                  <a:pt x="55" y="8"/>
                </a:lnTo>
                <a:lnTo>
                  <a:pt x="54" y="7"/>
                </a:lnTo>
                <a:lnTo>
                  <a:pt x="53" y="7"/>
                </a:lnTo>
                <a:lnTo>
                  <a:pt x="53" y="6"/>
                </a:lnTo>
                <a:lnTo>
                  <a:pt x="52" y="6"/>
                </a:lnTo>
                <a:lnTo>
                  <a:pt x="51" y="5"/>
                </a:lnTo>
                <a:lnTo>
                  <a:pt x="50" y="5"/>
                </a:lnTo>
                <a:lnTo>
                  <a:pt x="49" y="4"/>
                </a:lnTo>
                <a:lnTo>
                  <a:pt x="48" y="4"/>
                </a:lnTo>
                <a:lnTo>
                  <a:pt x="47" y="3"/>
                </a:lnTo>
                <a:lnTo>
                  <a:pt x="46" y="3"/>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7"/>
                </a:lnTo>
                <a:lnTo>
                  <a:pt x="29" y="28"/>
                </a:lnTo>
                <a:lnTo>
                  <a:pt x="28" y="29"/>
                </a:lnTo>
                <a:lnTo>
                  <a:pt x="27" y="30"/>
                </a:lnTo>
                <a:lnTo>
                  <a:pt x="26" y="31"/>
                </a:lnTo>
                <a:lnTo>
                  <a:pt x="26" y="32"/>
                </a:lnTo>
                <a:lnTo>
                  <a:pt x="25" y="33"/>
                </a:lnTo>
                <a:lnTo>
                  <a:pt x="24" y="34"/>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29" y="57"/>
                </a:lnTo>
                <a:lnTo>
                  <a:pt x="30" y="57"/>
                </a:lnTo>
                <a:lnTo>
                  <a:pt x="31" y="57"/>
                </a:lnTo>
                <a:lnTo>
                  <a:pt x="32" y="58"/>
                </a:lnTo>
                <a:lnTo>
                  <a:pt x="33" y="58"/>
                </a:lnTo>
                <a:lnTo>
                  <a:pt x="34" y="58"/>
                </a:lnTo>
                <a:lnTo>
                  <a:pt x="35" y="60"/>
                </a:lnTo>
                <a:lnTo>
                  <a:pt x="36" y="60"/>
                </a:lnTo>
                <a:lnTo>
                  <a:pt x="37" y="60"/>
                </a:lnTo>
                <a:lnTo>
                  <a:pt x="38" y="60"/>
                </a:lnTo>
                <a:lnTo>
                  <a:pt x="39" y="60"/>
                </a:lnTo>
                <a:lnTo>
                  <a:pt x="40" y="60"/>
                </a:lnTo>
                <a:lnTo>
                  <a:pt x="41" y="60"/>
                </a:lnTo>
                <a:lnTo>
                  <a:pt x="42" y="60"/>
                </a:lnTo>
                <a:lnTo>
                  <a:pt x="43" y="60"/>
                </a:lnTo>
                <a:lnTo>
                  <a:pt x="44" y="58"/>
                </a:lnTo>
                <a:lnTo>
                  <a:pt x="46" y="58"/>
                </a:lnTo>
                <a:lnTo>
                  <a:pt x="47" y="58"/>
                </a:lnTo>
                <a:lnTo>
                  <a:pt x="48" y="58"/>
                </a:lnTo>
                <a:lnTo>
                  <a:pt x="49" y="57"/>
                </a:lnTo>
                <a:lnTo>
                  <a:pt x="50" y="57"/>
                </a:lnTo>
                <a:lnTo>
                  <a:pt x="51" y="56"/>
                </a:lnTo>
                <a:lnTo>
                  <a:pt x="52" y="56"/>
                </a:lnTo>
                <a:lnTo>
                  <a:pt x="53" y="55"/>
                </a:lnTo>
                <a:lnTo>
                  <a:pt x="54" y="54"/>
                </a:lnTo>
                <a:lnTo>
                  <a:pt x="55" y="54"/>
                </a:lnTo>
                <a:lnTo>
                  <a:pt x="56" y="53"/>
                </a:lnTo>
                <a:lnTo>
                  <a:pt x="57" y="52"/>
                </a:lnTo>
                <a:lnTo>
                  <a:pt x="58" y="51"/>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4"/>
                </a:lnTo>
                <a:lnTo>
                  <a:pt x="64" y="33"/>
                </a:lnTo>
                <a:lnTo>
                  <a:pt x="64" y="32"/>
                </a:lnTo>
                <a:lnTo>
                  <a:pt x="64" y="31"/>
                </a:lnTo>
                <a:lnTo>
                  <a:pt x="64" y="30"/>
                </a:lnTo>
                <a:lnTo>
                  <a:pt x="64" y="29"/>
                </a:lnTo>
                <a:lnTo>
                  <a:pt x="64" y="28"/>
                </a:lnTo>
                <a:lnTo>
                  <a:pt x="64" y="27"/>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474" name="Freeform 433"/>
          <p:cNvSpPr>
            <a:spLocks/>
          </p:cNvSpPr>
          <p:nvPr/>
        </p:nvSpPr>
        <p:spPr bwMode="gray">
          <a:xfrm>
            <a:off x="6888301" y="3812284"/>
            <a:ext cx="145949" cy="150814"/>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2" y="116"/>
                </a:lnTo>
                <a:lnTo>
                  <a:pt x="28" y="115"/>
                </a:lnTo>
                <a:lnTo>
                  <a:pt x="26" y="113"/>
                </a:lnTo>
                <a:lnTo>
                  <a:pt x="23" y="111"/>
                </a:lnTo>
                <a:lnTo>
                  <a:pt x="21" y="109"/>
                </a:lnTo>
                <a:lnTo>
                  <a:pt x="19" y="107"/>
                </a:lnTo>
                <a:lnTo>
                  <a:pt x="17" y="105"/>
                </a:lnTo>
                <a:lnTo>
                  <a:pt x="15" y="103"/>
                </a:lnTo>
                <a:lnTo>
                  <a:pt x="13" y="101"/>
                </a:lnTo>
                <a:lnTo>
                  <a:pt x="12" y="98"/>
                </a:lnTo>
                <a:lnTo>
                  <a:pt x="10" y="96"/>
                </a:lnTo>
                <a:lnTo>
                  <a:pt x="8" y="92"/>
                </a:lnTo>
                <a:lnTo>
                  <a:pt x="7" y="90"/>
                </a:lnTo>
                <a:lnTo>
                  <a:pt x="5" y="87"/>
                </a:lnTo>
                <a:lnTo>
                  <a:pt x="4" y="84"/>
                </a:lnTo>
                <a:lnTo>
                  <a:pt x="3" y="81"/>
                </a:lnTo>
                <a:lnTo>
                  <a:pt x="2" y="79"/>
                </a:lnTo>
                <a:lnTo>
                  <a:pt x="1" y="76"/>
                </a:lnTo>
                <a:lnTo>
                  <a:pt x="1" y="73"/>
                </a:lnTo>
                <a:lnTo>
                  <a:pt x="0" y="70"/>
                </a:lnTo>
                <a:lnTo>
                  <a:pt x="0" y="66"/>
                </a:lnTo>
                <a:lnTo>
                  <a:pt x="0" y="62"/>
                </a:lnTo>
                <a:lnTo>
                  <a:pt x="0" y="59"/>
                </a:lnTo>
                <a:lnTo>
                  <a:pt x="0" y="56"/>
                </a:lnTo>
                <a:lnTo>
                  <a:pt x="1" y="53"/>
                </a:lnTo>
                <a:lnTo>
                  <a:pt x="1" y="50"/>
                </a:lnTo>
                <a:lnTo>
                  <a:pt x="2" y="47"/>
                </a:lnTo>
                <a:lnTo>
                  <a:pt x="3" y="44"/>
                </a:lnTo>
                <a:lnTo>
                  <a:pt x="4" y="41"/>
                </a:lnTo>
                <a:lnTo>
                  <a:pt x="5" y="38"/>
                </a:lnTo>
                <a:lnTo>
                  <a:pt x="7" y="35"/>
                </a:lnTo>
                <a:lnTo>
                  <a:pt x="8" y="33"/>
                </a:lnTo>
                <a:lnTo>
                  <a:pt x="10" y="30"/>
                </a:lnTo>
                <a:lnTo>
                  <a:pt x="12" y="28"/>
                </a:lnTo>
                <a:lnTo>
                  <a:pt x="13" y="25"/>
                </a:lnTo>
                <a:lnTo>
                  <a:pt x="15" y="23"/>
                </a:lnTo>
                <a:lnTo>
                  <a:pt x="17" y="20"/>
                </a:lnTo>
                <a:lnTo>
                  <a:pt x="19" y="18"/>
                </a:lnTo>
                <a:lnTo>
                  <a:pt x="21" y="16"/>
                </a:lnTo>
                <a:lnTo>
                  <a:pt x="23" y="14"/>
                </a:lnTo>
                <a:lnTo>
                  <a:pt x="26" y="12"/>
                </a:lnTo>
                <a:lnTo>
                  <a:pt x="28" y="10"/>
                </a:lnTo>
                <a:lnTo>
                  <a:pt x="32"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1" y="2"/>
                </a:lnTo>
                <a:lnTo>
                  <a:pt x="84" y="3"/>
                </a:lnTo>
                <a:lnTo>
                  <a:pt x="87" y="4"/>
                </a:lnTo>
                <a:lnTo>
                  <a:pt x="89" y="5"/>
                </a:lnTo>
                <a:lnTo>
                  <a:pt x="92" y="6"/>
                </a:lnTo>
                <a:lnTo>
                  <a:pt x="95" y="7"/>
                </a:lnTo>
                <a:lnTo>
                  <a:pt x="97" y="9"/>
                </a:lnTo>
                <a:lnTo>
                  <a:pt x="100" y="10"/>
                </a:lnTo>
                <a:lnTo>
                  <a:pt x="102" y="12"/>
                </a:lnTo>
                <a:lnTo>
                  <a:pt x="106" y="14"/>
                </a:lnTo>
                <a:lnTo>
                  <a:pt x="108" y="16"/>
                </a:lnTo>
                <a:lnTo>
                  <a:pt x="110" y="18"/>
                </a:lnTo>
                <a:lnTo>
                  <a:pt x="112" y="20"/>
                </a:lnTo>
                <a:lnTo>
                  <a:pt x="114" y="23"/>
                </a:lnTo>
                <a:lnTo>
                  <a:pt x="116" y="25"/>
                </a:lnTo>
                <a:lnTo>
                  <a:pt x="117" y="28"/>
                </a:lnTo>
                <a:lnTo>
                  <a:pt x="119" y="30"/>
                </a:lnTo>
                <a:lnTo>
                  <a:pt x="121" y="33"/>
                </a:lnTo>
                <a:lnTo>
                  <a:pt x="122" y="35"/>
                </a:lnTo>
                <a:lnTo>
                  <a:pt x="123" y="38"/>
                </a:lnTo>
                <a:lnTo>
                  <a:pt x="124" y="41"/>
                </a:lnTo>
                <a:lnTo>
                  <a:pt x="125" y="44"/>
                </a:lnTo>
                <a:lnTo>
                  <a:pt x="126" y="47"/>
                </a:lnTo>
                <a:lnTo>
                  <a:pt x="127" y="50"/>
                </a:lnTo>
                <a:lnTo>
                  <a:pt x="127" y="53"/>
                </a:lnTo>
                <a:lnTo>
                  <a:pt x="128" y="56"/>
                </a:lnTo>
                <a:lnTo>
                  <a:pt x="128" y="59"/>
                </a:lnTo>
                <a:lnTo>
                  <a:pt x="128" y="62"/>
                </a:lnTo>
                <a:lnTo>
                  <a:pt x="128" y="66"/>
                </a:lnTo>
                <a:lnTo>
                  <a:pt x="128" y="70"/>
                </a:lnTo>
                <a:lnTo>
                  <a:pt x="127" y="73"/>
                </a:lnTo>
                <a:lnTo>
                  <a:pt x="127" y="76"/>
                </a:lnTo>
                <a:lnTo>
                  <a:pt x="126" y="79"/>
                </a:lnTo>
                <a:lnTo>
                  <a:pt x="125" y="81"/>
                </a:lnTo>
                <a:lnTo>
                  <a:pt x="124" y="84"/>
                </a:lnTo>
                <a:lnTo>
                  <a:pt x="123" y="87"/>
                </a:lnTo>
                <a:lnTo>
                  <a:pt x="122" y="90"/>
                </a:lnTo>
                <a:lnTo>
                  <a:pt x="121" y="92"/>
                </a:lnTo>
                <a:lnTo>
                  <a:pt x="119" y="96"/>
                </a:lnTo>
                <a:lnTo>
                  <a:pt x="117" y="98"/>
                </a:lnTo>
                <a:lnTo>
                  <a:pt x="116" y="101"/>
                </a:lnTo>
                <a:lnTo>
                  <a:pt x="114" y="103"/>
                </a:lnTo>
                <a:lnTo>
                  <a:pt x="112" y="105"/>
                </a:lnTo>
                <a:lnTo>
                  <a:pt x="110" y="107"/>
                </a:lnTo>
                <a:lnTo>
                  <a:pt x="108" y="109"/>
                </a:lnTo>
                <a:lnTo>
                  <a:pt x="106" y="111"/>
                </a:lnTo>
                <a:lnTo>
                  <a:pt x="102" y="113"/>
                </a:lnTo>
                <a:lnTo>
                  <a:pt x="100" y="115"/>
                </a:lnTo>
                <a:lnTo>
                  <a:pt x="97" y="116"/>
                </a:lnTo>
                <a:lnTo>
                  <a:pt x="95" y="119"/>
                </a:lnTo>
                <a:lnTo>
                  <a:pt x="92" y="120"/>
                </a:lnTo>
                <a:lnTo>
                  <a:pt x="89" y="121"/>
                </a:lnTo>
                <a:lnTo>
                  <a:pt x="87" y="122"/>
                </a:lnTo>
                <a:lnTo>
                  <a:pt x="84" y="123"/>
                </a:lnTo>
                <a:lnTo>
                  <a:pt x="81" y="124"/>
                </a:lnTo>
                <a:lnTo>
                  <a:pt x="77" y="125"/>
                </a:lnTo>
                <a:lnTo>
                  <a:pt x="74" y="125"/>
                </a:lnTo>
                <a:lnTo>
                  <a:pt x="71" y="126"/>
                </a:lnTo>
                <a:lnTo>
                  <a:pt x="68" y="126"/>
                </a:lnTo>
                <a:lnTo>
                  <a:pt x="65" y="126"/>
                </a:lnTo>
                <a:close/>
              </a:path>
            </a:pathLst>
          </a:custGeom>
          <a:solidFill>
            <a:srgbClr val="02703F"/>
          </a:solidFill>
          <a:ln w="9525">
            <a:noFill/>
            <a:round/>
            <a:headEnd/>
            <a:tailEnd/>
          </a:ln>
        </p:spPr>
        <p:txBody>
          <a:bodyPr/>
          <a:lstStyle/>
          <a:p>
            <a:endParaRPr lang="en-US"/>
          </a:p>
        </p:txBody>
      </p:sp>
      <p:sp>
        <p:nvSpPr>
          <p:cNvPr id="475" name="Freeform 434"/>
          <p:cNvSpPr>
            <a:spLocks noEditPoints="1"/>
          </p:cNvSpPr>
          <p:nvPr/>
        </p:nvSpPr>
        <p:spPr bwMode="gray">
          <a:xfrm>
            <a:off x="6928438" y="3852419"/>
            <a:ext cx="72974" cy="71759"/>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3"/>
                </a:lnTo>
                <a:lnTo>
                  <a:pt x="7" y="31"/>
                </a:lnTo>
                <a:lnTo>
                  <a:pt x="9" y="30"/>
                </a:lnTo>
                <a:lnTo>
                  <a:pt x="10" y="29"/>
                </a:lnTo>
                <a:lnTo>
                  <a:pt x="11" y="27"/>
                </a:lnTo>
                <a:lnTo>
                  <a:pt x="13" y="26"/>
                </a:lnTo>
                <a:lnTo>
                  <a:pt x="14" y="25"/>
                </a:lnTo>
                <a:lnTo>
                  <a:pt x="16" y="23"/>
                </a:lnTo>
                <a:lnTo>
                  <a:pt x="18" y="22"/>
                </a:lnTo>
                <a:lnTo>
                  <a:pt x="21"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0"/>
                </a:lnTo>
                <a:lnTo>
                  <a:pt x="56" y="10"/>
                </a:lnTo>
                <a:lnTo>
                  <a:pt x="56" y="9"/>
                </a:lnTo>
                <a:lnTo>
                  <a:pt x="55" y="8"/>
                </a:lnTo>
                <a:lnTo>
                  <a:pt x="54" y="7"/>
                </a:lnTo>
                <a:lnTo>
                  <a:pt x="53" y="7"/>
                </a:lnTo>
                <a:lnTo>
                  <a:pt x="53" y="6"/>
                </a:lnTo>
                <a:lnTo>
                  <a:pt x="52" y="6"/>
                </a:lnTo>
                <a:lnTo>
                  <a:pt x="51" y="5"/>
                </a:lnTo>
                <a:lnTo>
                  <a:pt x="50" y="5"/>
                </a:lnTo>
                <a:lnTo>
                  <a:pt x="49" y="4"/>
                </a:lnTo>
                <a:lnTo>
                  <a:pt x="48" y="4"/>
                </a:lnTo>
                <a:lnTo>
                  <a:pt x="47" y="3"/>
                </a:lnTo>
                <a:lnTo>
                  <a:pt x="46" y="3"/>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7"/>
                </a:lnTo>
                <a:lnTo>
                  <a:pt x="29" y="28"/>
                </a:lnTo>
                <a:lnTo>
                  <a:pt x="28" y="29"/>
                </a:lnTo>
                <a:lnTo>
                  <a:pt x="27" y="30"/>
                </a:lnTo>
                <a:lnTo>
                  <a:pt x="26" y="31"/>
                </a:lnTo>
                <a:lnTo>
                  <a:pt x="26" y="32"/>
                </a:lnTo>
                <a:lnTo>
                  <a:pt x="25" y="33"/>
                </a:lnTo>
                <a:lnTo>
                  <a:pt x="24" y="34"/>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29" y="57"/>
                </a:lnTo>
                <a:lnTo>
                  <a:pt x="30" y="57"/>
                </a:lnTo>
                <a:lnTo>
                  <a:pt x="31" y="57"/>
                </a:lnTo>
                <a:lnTo>
                  <a:pt x="32" y="58"/>
                </a:lnTo>
                <a:lnTo>
                  <a:pt x="33" y="58"/>
                </a:lnTo>
                <a:lnTo>
                  <a:pt x="34" y="58"/>
                </a:lnTo>
                <a:lnTo>
                  <a:pt x="35" y="60"/>
                </a:lnTo>
                <a:lnTo>
                  <a:pt x="36" y="60"/>
                </a:lnTo>
                <a:lnTo>
                  <a:pt x="37" y="60"/>
                </a:lnTo>
                <a:lnTo>
                  <a:pt x="38" y="60"/>
                </a:lnTo>
                <a:lnTo>
                  <a:pt x="39" y="60"/>
                </a:lnTo>
                <a:lnTo>
                  <a:pt x="40" y="60"/>
                </a:lnTo>
                <a:lnTo>
                  <a:pt x="41" y="60"/>
                </a:lnTo>
                <a:lnTo>
                  <a:pt x="42" y="60"/>
                </a:lnTo>
                <a:lnTo>
                  <a:pt x="43" y="60"/>
                </a:lnTo>
                <a:lnTo>
                  <a:pt x="44" y="58"/>
                </a:lnTo>
                <a:lnTo>
                  <a:pt x="46" y="58"/>
                </a:lnTo>
                <a:lnTo>
                  <a:pt x="47" y="58"/>
                </a:lnTo>
                <a:lnTo>
                  <a:pt x="48" y="58"/>
                </a:lnTo>
                <a:lnTo>
                  <a:pt x="49" y="57"/>
                </a:lnTo>
                <a:lnTo>
                  <a:pt x="50" y="57"/>
                </a:lnTo>
                <a:lnTo>
                  <a:pt x="51" y="56"/>
                </a:lnTo>
                <a:lnTo>
                  <a:pt x="52" y="56"/>
                </a:lnTo>
                <a:lnTo>
                  <a:pt x="53" y="55"/>
                </a:lnTo>
                <a:lnTo>
                  <a:pt x="54" y="54"/>
                </a:lnTo>
                <a:lnTo>
                  <a:pt x="55" y="54"/>
                </a:lnTo>
                <a:lnTo>
                  <a:pt x="56" y="53"/>
                </a:lnTo>
                <a:lnTo>
                  <a:pt x="57" y="52"/>
                </a:lnTo>
                <a:lnTo>
                  <a:pt x="58" y="51"/>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4"/>
                </a:lnTo>
                <a:lnTo>
                  <a:pt x="64" y="33"/>
                </a:lnTo>
                <a:lnTo>
                  <a:pt x="64" y="32"/>
                </a:lnTo>
                <a:lnTo>
                  <a:pt x="64" y="31"/>
                </a:lnTo>
                <a:lnTo>
                  <a:pt x="64" y="30"/>
                </a:lnTo>
                <a:lnTo>
                  <a:pt x="64" y="29"/>
                </a:lnTo>
                <a:lnTo>
                  <a:pt x="64" y="28"/>
                </a:lnTo>
                <a:lnTo>
                  <a:pt x="64" y="27"/>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477" name="Freeform 434"/>
          <p:cNvSpPr>
            <a:spLocks noEditPoints="1"/>
          </p:cNvSpPr>
          <p:nvPr/>
        </p:nvSpPr>
        <p:spPr bwMode="gray">
          <a:xfrm>
            <a:off x="6828706" y="4186886"/>
            <a:ext cx="72974" cy="71758"/>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3"/>
                </a:lnTo>
                <a:lnTo>
                  <a:pt x="7" y="31"/>
                </a:lnTo>
                <a:lnTo>
                  <a:pt x="9" y="30"/>
                </a:lnTo>
                <a:lnTo>
                  <a:pt x="10" y="29"/>
                </a:lnTo>
                <a:lnTo>
                  <a:pt x="11" y="27"/>
                </a:lnTo>
                <a:lnTo>
                  <a:pt x="13" y="26"/>
                </a:lnTo>
                <a:lnTo>
                  <a:pt x="14" y="25"/>
                </a:lnTo>
                <a:lnTo>
                  <a:pt x="16" y="23"/>
                </a:lnTo>
                <a:lnTo>
                  <a:pt x="18" y="22"/>
                </a:lnTo>
                <a:lnTo>
                  <a:pt x="21"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0"/>
                </a:lnTo>
                <a:lnTo>
                  <a:pt x="56" y="10"/>
                </a:lnTo>
                <a:lnTo>
                  <a:pt x="56" y="9"/>
                </a:lnTo>
                <a:lnTo>
                  <a:pt x="55" y="8"/>
                </a:lnTo>
                <a:lnTo>
                  <a:pt x="54" y="7"/>
                </a:lnTo>
                <a:lnTo>
                  <a:pt x="53" y="7"/>
                </a:lnTo>
                <a:lnTo>
                  <a:pt x="53" y="6"/>
                </a:lnTo>
                <a:lnTo>
                  <a:pt x="52" y="6"/>
                </a:lnTo>
                <a:lnTo>
                  <a:pt x="51" y="5"/>
                </a:lnTo>
                <a:lnTo>
                  <a:pt x="50" y="5"/>
                </a:lnTo>
                <a:lnTo>
                  <a:pt x="49" y="4"/>
                </a:lnTo>
                <a:lnTo>
                  <a:pt x="48" y="4"/>
                </a:lnTo>
                <a:lnTo>
                  <a:pt x="47" y="3"/>
                </a:lnTo>
                <a:lnTo>
                  <a:pt x="46" y="3"/>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7"/>
                </a:lnTo>
                <a:lnTo>
                  <a:pt x="29" y="28"/>
                </a:lnTo>
                <a:lnTo>
                  <a:pt x="28" y="29"/>
                </a:lnTo>
                <a:lnTo>
                  <a:pt x="27" y="30"/>
                </a:lnTo>
                <a:lnTo>
                  <a:pt x="26" y="31"/>
                </a:lnTo>
                <a:lnTo>
                  <a:pt x="26" y="32"/>
                </a:lnTo>
                <a:lnTo>
                  <a:pt x="25" y="33"/>
                </a:lnTo>
                <a:lnTo>
                  <a:pt x="24" y="34"/>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29" y="57"/>
                </a:lnTo>
                <a:lnTo>
                  <a:pt x="30" y="57"/>
                </a:lnTo>
                <a:lnTo>
                  <a:pt x="31" y="57"/>
                </a:lnTo>
                <a:lnTo>
                  <a:pt x="32" y="58"/>
                </a:lnTo>
                <a:lnTo>
                  <a:pt x="33" y="58"/>
                </a:lnTo>
                <a:lnTo>
                  <a:pt x="34" y="58"/>
                </a:lnTo>
                <a:lnTo>
                  <a:pt x="35" y="60"/>
                </a:lnTo>
                <a:lnTo>
                  <a:pt x="36" y="60"/>
                </a:lnTo>
                <a:lnTo>
                  <a:pt x="37" y="60"/>
                </a:lnTo>
                <a:lnTo>
                  <a:pt x="38" y="60"/>
                </a:lnTo>
                <a:lnTo>
                  <a:pt x="39" y="60"/>
                </a:lnTo>
                <a:lnTo>
                  <a:pt x="40" y="60"/>
                </a:lnTo>
                <a:lnTo>
                  <a:pt x="41" y="60"/>
                </a:lnTo>
                <a:lnTo>
                  <a:pt x="42" y="60"/>
                </a:lnTo>
                <a:lnTo>
                  <a:pt x="43" y="60"/>
                </a:lnTo>
                <a:lnTo>
                  <a:pt x="44" y="58"/>
                </a:lnTo>
                <a:lnTo>
                  <a:pt x="46" y="58"/>
                </a:lnTo>
                <a:lnTo>
                  <a:pt x="47" y="58"/>
                </a:lnTo>
                <a:lnTo>
                  <a:pt x="48" y="58"/>
                </a:lnTo>
                <a:lnTo>
                  <a:pt x="49" y="57"/>
                </a:lnTo>
                <a:lnTo>
                  <a:pt x="50" y="57"/>
                </a:lnTo>
                <a:lnTo>
                  <a:pt x="51" y="56"/>
                </a:lnTo>
                <a:lnTo>
                  <a:pt x="52" y="56"/>
                </a:lnTo>
                <a:lnTo>
                  <a:pt x="53" y="55"/>
                </a:lnTo>
                <a:lnTo>
                  <a:pt x="54" y="54"/>
                </a:lnTo>
                <a:lnTo>
                  <a:pt x="55" y="54"/>
                </a:lnTo>
                <a:lnTo>
                  <a:pt x="56" y="53"/>
                </a:lnTo>
                <a:lnTo>
                  <a:pt x="57" y="52"/>
                </a:lnTo>
                <a:lnTo>
                  <a:pt x="58" y="51"/>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4"/>
                </a:lnTo>
                <a:lnTo>
                  <a:pt x="64" y="33"/>
                </a:lnTo>
                <a:lnTo>
                  <a:pt x="64" y="32"/>
                </a:lnTo>
                <a:lnTo>
                  <a:pt x="64" y="31"/>
                </a:lnTo>
                <a:lnTo>
                  <a:pt x="64" y="30"/>
                </a:lnTo>
                <a:lnTo>
                  <a:pt x="64" y="29"/>
                </a:lnTo>
                <a:lnTo>
                  <a:pt x="64" y="28"/>
                </a:lnTo>
                <a:lnTo>
                  <a:pt x="64" y="27"/>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478" name="Freeform 433"/>
          <p:cNvSpPr>
            <a:spLocks/>
          </p:cNvSpPr>
          <p:nvPr/>
        </p:nvSpPr>
        <p:spPr bwMode="gray">
          <a:xfrm>
            <a:off x="7097495" y="3403627"/>
            <a:ext cx="145949" cy="150814"/>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2" y="116"/>
                </a:lnTo>
                <a:lnTo>
                  <a:pt x="28" y="115"/>
                </a:lnTo>
                <a:lnTo>
                  <a:pt x="26" y="113"/>
                </a:lnTo>
                <a:lnTo>
                  <a:pt x="23" y="111"/>
                </a:lnTo>
                <a:lnTo>
                  <a:pt x="21" y="109"/>
                </a:lnTo>
                <a:lnTo>
                  <a:pt x="19" y="107"/>
                </a:lnTo>
                <a:lnTo>
                  <a:pt x="17" y="105"/>
                </a:lnTo>
                <a:lnTo>
                  <a:pt x="15" y="103"/>
                </a:lnTo>
                <a:lnTo>
                  <a:pt x="13" y="101"/>
                </a:lnTo>
                <a:lnTo>
                  <a:pt x="12" y="98"/>
                </a:lnTo>
                <a:lnTo>
                  <a:pt x="10" y="96"/>
                </a:lnTo>
                <a:lnTo>
                  <a:pt x="8" y="92"/>
                </a:lnTo>
                <a:lnTo>
                  <a:pt x="7" y="90"/>
                </a:lnTo>
                <a:lnTo>
                  <a:pt x="5" y="87"/>
                </a:lnTo>
                <a:lnTo>
                  <a:pt x="4" y="84"/>
                </a:lnTo>
                <a:lnTo>
                  <a:pt x="3" y="81"/>
                </a:lnTo>
                <a:lnTo>
                  <a:pt x="2" y="79"/>
                </a:lnTo>
                <a:lnTo>
                  <a:pt x="1" y="76"/>
                </a:lnTo>
                <a:lnTo>
                  <a:pt x="1" y="73"/>
                </a:lnTo>
                <a:lnTo>
                  <a:pt x="0" y="70"/>
                </a:lnTo>
                <a:lnTo>
                  <a:pt x="0" y="66"/>
                </a:lnTo>
                <a:lnTo>
                  <a:pt x="0" y="62"/>
                </a:lnTo>
                <a:lnTo>
                  <a:pt x="0" y="59"/>
                </a:lnTo>
                <a:lnTo>
                  <a:pt x="0" y="56"/>
                </a:lnTo>
                <a:lnTo>
                  <a:pt x="1" y="53"/>
                </a:lnTo>
                <a:lnTo>
                  <a:pt x="1" y="50"/>
                </a:lnTo>
                <a:lnTo>
                  <a:pt x="2" y="47"/>
                </a:lnTo>
                <a:lnTo>
                  <a:pt x="3" y="44"/>
                </a:lnTo>
                <a:lnTo>
                  <a:pt x="4" y="41"/>
                </a:lnTo>
                <a:lnTo>
                  <a:pt x="5" y="38"/>
                </a:lnTo>
                <a:lnTo>
                  <a:pt x="7" y="35"/>
                </a:lnTo>
                <a:lnTo>
                  <a:pt x="8" y="33"/>
                </a:lnTo>
                <a:lnTo>
                  <a:pt x="10" y="30"/>
                </a:lnTo>
                <a:lnTo>
                  <a:pt x="12" y="28"/>
                </a:lnTo>
                <a:lnTo>
                  <a:pt x="13" y="25"/>
                </a:lnTo>
                <a:lnTo>
                  <a:pt x="15" y="23"/>
                </a:lnTo>
                <a:lnTo>
                  <a:pt x="17" y="20"/>
                </a:lnTo>
                <a:lnTo>
                  <a:pt x="19" y="18"/>
                </a:lnTo>
                <a:lnTo>
                  <a:pt x="21" y="16"/>
                </a:lnTo>
                <a:lnTo>
                  <a:pt x="23" y="14"/>
                </a:lnTo>
                <a:lnTo>
                  <a:pt x="26" y="12"/>
                </a:lnTo>
                <a:lnTo>
                  <a:pt x="28" y="10"/>
                </a:lnTo>
                <a:lnTo>
                  <a:pt x="32"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1" y="2"/>
                </a:lnTo>
                <a:lnTo>
                  <a:pt x="84" y="3"/>
                </a:lnTo>
                <a:lnTo>
                  <a:pt x="87" y="4"/>
                </a:lnTo>
                <a:lnTo>
                  <a:pt x="89" y="5"/>
                </a:lnTo>
                <a:lnTo>
                  <a:pt x="92" y="6"/>
                </a:lnTo>
                <a:lnTo>
                  <a:pt x="95" y="7"/>
                </a:lnTo>
                <a:lnTo>
                  <a:pt x="97" y="9"/>
                </a:lnTo>
                <a:lnTo>
                  <a:pt x="100" y="10"/>
                </a:lnTo>
                <a:lnTo>
                  <a:pt x="102" y="12"/>
                </a:lnTo>
                <a:lnTo>
                  <a:pt x="106" y="14"/>
                </a:lnTo>
                <a:lnTo>
                  <a:pt x="108" y="16"/>
                </a:lnTo>
                <a:lnTo>
                  <a:pt x="110" y="18"/>
                </a:lnTo>
                <a:lnTo>
                  <a:pt x="112" y="20"/>
                </a:lnTo>
                <a:lnTo>
                  <a:pt x="114" y="23"/>
                </a:lnTo>
                <a:lnTo>
                  <a:pt x="116" y="25"/>
                </a:lnTo>
                <a:lnTo>
                  <a:pt x="117" y="28"/>
                </a:lnTo>
                <a:lnTo>
                  <a:pt x="119" y="30"/>
                </a:lnTo>
                <a:lnTo>
                  <a:pt x="121" y="33"/>
                </a:lnTo>
                <a:lnTo>
                  <a:pt x="122" y="35"/>
                </a:lnTo>
                <a:lnTo>
                  <a:pt x="123" y="38"/>
                </a:lnTo>
                <a:lnTo>
                  <a:pt x="124" y="41"/>
                </a:lnTo>
                <a:lnTo>
                  <a:pt x="125" y="44"/>
                </a:lnTo>
                <a:lnTo>
                  <a:pt x="126" y="47"/>
                </a:lnTo>
                <a:lnTo>
                  <a:pt x="127" y="50"/>
                </a:lnTo>
                <a:lnTo>
                  <a:pt x="127" y="53"/>
                </a:lnTo>
                <a:lnTo>
                  <a:pt x="128" y="56"/>
                </a:lnTo>
                <a:lnTo>
                  <a:pt x="128" y="59"/>
                </a:lnTo>
                <a:lnTo>
                  <a:pt x="128" y="62"/>
                </a:lnTo>
                <a:lnTo>
                  <a:pt x="128" y="66"/>
                </a:lnTo>
                <a:lnTo>
                  <a:pt x="128" y="70"/>
                </a:lnTo>
                <a:lnTo>
                  <a:pt x="127" y="73"/>
                </a:lnTo>
                <a:lnTo>
                  <a:pt x="127" y="76"/>
                </a:lnTo>
                <a:lnTo>
                  <a:pt x="126" y="79"/>
                </a:lnTo>
                <a:lnTo>
                  <a:pt x="125" y="81"/>
                </a:lnTo>
                <a:lnTo>
                  <a:pt x="124" y="84"/>
                </a:lnTo>
                <a:lnTo>
                  <a:pt x="123" y="87"/>
                </a:lnTo>
                <a:lnTo>
                  <a:pt x="122" y="90"/>
                </a:lnTo>
                <a:lnTo>
                  <a:pt x="121" y="92"/>
                </a:lnTo>
                <a:lnTo>
                  <a:pt x="119" y="96"/>
                </a:lnTo>
                <a:lnTo>
                  <a:pt x="117" y="98"/>
                </a:lnTo>
                <a:lnTo>
                  <a:pt x="116" y="101"/>
                </a:lnTo>
                <a:lnTo>
                  <a:pt x="114" y="103"/>
                </a:lnTo>
                <a:lnTo>
                  <a:pt x="112" y="105"/>
                </a:lnTo>
                <a:lnTo>
                  <a:pt x="110" y="107"/>
                </a:lnTo>
                <a:lnTo>
                  <a:pt x="108" y="109"/>
                </a:lnTo>
                <a:lnTo>
                  <a:pt x="106" y="111"/>
                </a:lnTo>
                <a:lnTo>
                  <a:pt x="102" y="113"/>
                </a:lnTo>
                <a:lnTo>
                  <a:pt x="100" y="115"/>
                </a:lnTo>
                <a:lnTo>
                  <a:pt x="97" y="116"/>
                </a:lnTo>
                <a:lnTo>
                  <a:pt x="95" y="119"/>
                </a:lnTo>
                <a:lnTo>
                  <a:pt x="92" y="120"/>
                </a:lnTo>
                <a:lnTo>
                  <a:pt x="89" y="121"/>
                </a:lnTo>
                <a:lnTo>
                  <a:pt x="87" y="122"/>
                </a:lnTo>
                <a:lnTo>
                  <a:pt x="84" y="123"/>
                </a:lnTo>
                <a:lnTo>
                  <a:pt x="81" y="124"/>
                </a:lnTo>
                <a:lnTo>
                  <a:pt x="77" y="125"/>
                </a:lnTo>
                <a:lnTo>
                  <a:pt x="74" y="125"/>
                </a:lnTo>
                <a:lnTo>
                  <a:pt x="71" y="126"/>
                </a:lnTo>
                <a:lnTo>
                  <a:pt x="68" y="126"/>
                </a:lnTo>
                <a:lnTo>
                  <a:pt x="65" y="126"/>
                </a:lnTo>
                <a:close/>
              </a:path>
            </a:pathLst>
          </a:custGeom>
          <a:solidFill>
            <a:srgbClr val="02703F"/>
          </a:solidFill>
          <a:ln w="9525">
            <a:noFill/>
            <a:round/>
            <a:headEnd/>
            <a:tailEnd/>
          </a:ln>
        </p:spPr>
        <p:txBody>
          <a:bodyPr/>
          <a:lstStyle/>
          <a:p>
            <a:endParaRPr lang="en-US"/>
          </a:p>
        </p:txBody>
      </p:sp>
      <p:sp>
        <p:nvSpPr>
          <p:cNvPr id="479" name="Freeform 434"/>
          <p:cNvSpPr>
            <a:spLocks noEditPoints="1"/>
          </p:cNvSpPr>
          <p:nvPr/>
        </p:nvSpPr>
        <p:spPr bwMode="gray">
          <a:xfrm>
            <a:off x="7137631" y="3444979"/>
            <a:ext cx="72974" cy="71758"/>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3"/>
                </a:lnTo>
                <a:lnTo>
                  <a:pt x="7" y="31"/>
                </a:lnTo>
                <a:lnTo>
                  <a:pt x="9" y="30"/>
                </a:lnTo>
                <a:lnTo>
                  <a:pt x="10" y="29"/>
                </a:lnTo>
                <a:lnTo>
                  <a:pt x="11" y="27"/>
                </a:lnTo>
                <a:lnTo>
                  <a:pt x="13" y="26"/>
                </a:lnTo>
                <a:lnTo>
                  <a:pt x="14" y="25"/>
                </a:lnTo>
                <a:lnTo>
                  <a:pt x="16" y="23"/>
                </a:lnTo>
                <a:lnTo>
                  <a:pt x="18" y="22"/>
                </a:lnTo>
                <a:lnTo>
                  <a:pt x="21"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0"/>
                </a:lnTo>
                <a:lnTo>
                  <a:pt x="56" y="10"/>
                </a:lnTo>
                <a:lnTo>
                  <a:pt x="56" y="9"/>
                </a:lnTo>
                <a:lnTo>
                  <a:pt x="55" y="8"/>
                </a:lnTo>
                <a:lnTo>
                  <a:pt x="54" y="7"/>
                </a:lnTo>
                <a:lnTo>
                  <a:pt x="53" y="7"/>
                </a:lnTo>
                <a:lnTo>
                  <a:pt x="53" y="6"/>
                </a:lnTo>
                <a:lnTo>
                  <a:pt x="52" y="6"/>
                </a:lnTo>
                <a:lnTo>
                  <a:pt x="51" y="5"/>
                </a:lnTo>
                <a:lnTo>
                  <a:pt x="50" y="5"/>
                </a:lnTo>
                <a:lnTo>
                  <a:pt x="49" y="4"/>
                </a:lnTo>
                <a:lnTo>
                  <a:pt x="48" y="4"/>
                </a:lnTo>
                <a:lnTo>
                  <a:pt x="47" y="3"/>
                </a:lnTo>
                <a:lnTo>
                  <a:pt x="46" y="3"/>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7"/>
                </a:lnTo>
                <a:lnTo>
                  <a:pt x="29" y="28"/>
                </a:lnTo>
                <a:lnTo>
                  <a:pt x="28" y="29"/>
                </a:lnTo>
                <a:lnTo>
                  <a:pt x="27" y="30"/>
                </a:lnTo>
                <a:lnTo>
                  <a:pt x="26" y="31"/>
                </a:lnTo>
                <a:lnTo>
                  <a:pt x="26" y="32"/>
                </a:lnTo>
                <a:lnTo>
                  <a:pt x="25" y="33"/>
                </a:lnTo>
                <a:lnTo>
                  <a:pt x="24" y="34"/>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29" y="57"/>
                </a:lnTo>
                <a:lnTo>
                  <a:pt x="30" y="57"/>
                </a:lnTo>
                <a:lnTo>
                  <a:pt x="31" y="57"/>
                </a:lnTo>
                <a:lnTo>
                  <a:pt x="32" y="58"/>
                </a:lnTo>
                <a:lnTo>
                  <a:pt x="33" y="58"/>
                </a:lnTo>
                <a:lnTo>
                  <a:pt x="34" y="58"/>
                </a:lnTo>
                <a:lnTo>
                  <a:pt x="35" y="60"/>
                </a:lnTo>
                <a:lnTo>
                  <a:pt x="36" y="60"/>
                </a:lnTo>
                <a:lnTo>
                  <a:pt x="37" y="60"/>
                </a:lnTo>
                <a:lnTo>
                  <a:pt x="38" y="60"/>
                </a:lnTo>
                <a:lnTo>
                  <a:pt x="39" y="60"/>
                </a:lnTo>
                <a:lnTo>
                  <a:pt x="40" y="60"/>
                </a:lnTo>
                <a:lnTo>
                  <a:pt x="41" y="60"/>
                </a:lnTo>
                <a:lnTo>
                  <a:pt x="42" y="60"/>
                </a:lnTo>
                <a:lnTo>
                  <a:pt x="43" y="60"/>
                </a:lnTo>
                <a:lnTo>
                  <a:pt x="44" y="58"/>
                </a:lnTo>
                <a:lnTo>
                  <a:pt x="46" y="58"/>
                </a:lnTo>
                <a:lnTo>
                  <a:pt x="47" y="58"/>
                </a:lnTo>
                <a:lnTo>
                  <a:pt x="48" y="58"/>
                </a:lnTo>
                <a:lnTo>
                  <a:pt x="49" y="57"/>
                </a:lnTo>
                <a:lnTo>
                  <a:pt x="50" y="57"/>
                </a:lnTo>
                <a:lnTo>
                  <a:pt x="51" y="56"/>
                </a:lnTo>
                <a:lnTo>
                  <a:pt x="52" y="56"/>
                </a:lnTo>
                <a:lnTo>
                  <a:pt x="53" y="55"/>
                </a:lnTo>
                <a:lnTo>
                  <a:pt x="54" y="54"/>
                </a:lnTo>
                <a:lnTo>
                  <a:pt x="55" y="54"/>
                </a:lnTo>
                <a:lnTo>
                  <a:pt x="56" y="53"/>
                </a:lnTo>
                <a:lnTo>
                  <a:pt x="57" y="52"/>
                </a:lnTo>
                <a:lnTo>
                  <a:pt x="58" y="51"/>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4"/>
                </a:lnTo>
                <a:lnTo>
                  <a:pt x="64" y="33"/>
                </a:lnTo>
                <a:lnTo>
                  <a:pt x="64" y="32"/>
                </a:lnTo>
                <a:lnTo>
                  <a:pt x="64" y="31"/>
                </a:lnTo>
                <a:lnTo>
                  <a:pt x="64" y="30"/>
                </a:lnTo>
                <a:lnTo>
                  <a:pt x="64" y="29"/>
                </a:lnTo>
                <a:lnTo>
                  <a:pt x="64" y="28"/>
                </a:lnTo>
                <a:lnTo>
                  <a:pt x="64" y="27"/>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480" name="Freeform 433"/>
          <p:cNvSpPr>
            <a:spLocks/>
          </p:cNvSpPr>
          <p:nvPr/>
        </p:nvSpPr>
        <p:spPr bwMode="gray">
          <a:xfrm>
            <a:off x="6972222" y="3514304"/>
            <a:ext cx="145949" cy="150814"/>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2" y="116"/>
                </a:lnTo>
                <a:lnTo>
                  <a:pt x="28" y="115"/>
                </a:lnTo>
                <a:lnTo>
                  <a:pt x="26" y="113"/>
                </a:lnTo>
                <a:lnTo>
                  <a:pt x="23" y="111"/>
                </a:lnTo>
                <a:lnTo>
                  <a:pt x="21" y="109"/>
                </a:lnTo>
                <a:lnTo>
                  <a:pt x="19" y="107"/>
                </a:lnTo>
                <a:lnTo>
                  <a:pt x="17" y="105"/>
                </a:lnTo>
                <a:lnTo>
                  <a:pt x="15" y="103"/>
                </a:lnTo>
                <a:lnTo>
                  <a:pt x="13" y="101"/>
                </a:lnTo>
                <a:lnTo>
                  <a:pt x="12" y="98"/>
                </a:lnTo>
                <a:lnTo>
                  <a:pt x="10" y="96"/>
                </a:lnTo>
                <a:lnTo>
                  <a:pt x="8" y="92"/>
                </a:lnTo>
                <a:lnTo>
                  <a:pt x="7" y="90"/>
                </a:lnTo>
                <a:lnTo>
                  <a:pt x="5" y="87"/>
                </a:lnTo>
                <a:lnTo>
                  <a:pt x="4" y="84"/>
                </a:lnTo>
                <a:lnTo>
                  <a:pt x="3" y="81"/>
                </a:lnTo>
                <a:lnTo>
                  <a:pt x="2" y="79"/>
                </a:lnTo>
                <a:lnTo>
                  <a:pt x="1" y="76"/>
                </a:lnTo>
                <a:lnTo>
                  <a:pt x="1" y="73"/>
                </a:lnTo>
                <a:lnTo>
                  <a:pt x="0" y="70"/>
                </a:lnTo>
                <a:lnTo>
                  <a:pt x="0" y="66"/>
                </a:lnTo>
                <a:lnTo>
                  <a:pt x="0" y="62"/>
                </a:lnTo>
                <a:lnTo>
                  <a:pt x="0" y="59"/>
                </a:lnTo>
                <a:lnTo>
                  <a:pt x="0" y="56"/>
                </a:lnTo>
                <a:lnTo>
                  <a:pt x="1" y="53"/>
                </a:lnTo>
                <a:lnTo>
                  <a:pt x="1" y="50"/>
                </a:lnTo>
                <a:lnTo>
                  <a:pt x="2" y="47"/>
                </a:lnTo>
                <a:lnTo>
                  <a:pt x="3" y="44"/>
                </a:lnTo>
                <a:lnTo>
                  <a:pt x="4" y="41"/>
                </a:lnTo>
                <a:lnTo>
                  <a:pt x="5" y="38"/>
                </a:lnTo>
                <a:lnTo>
                  <a:pt x="7" y="35"/>
                </a:lnTo>
                <a:lnTo>
                  <a:pt x="8" y="33"/>
                </a:lnTo>
                <a:lnTo>
                  <a:pt x="10" y="30"/>
                </a:lnTo>
                <a:lnTo>
                  <a:pt x="12" y="28"/>
                </a:lnTo>
                <a:lnTo>
                  <a:pt x="13" y="25"/>
                </a:lnTo>
                <a:lnTo>
                  <a:pt x="15" y="23"/>
                </a:lnTo>
                <a:lnTo>
                  <a:pt x="17" y="20"/>
                </a:lnTo>
                <a:lnTo>
                  <a:pt x="19" y="18"/>
                </a:lnTo>
                <a:lnTo>
                  <a:pt x="21" y="16"/>
                </a:lnTo>
                <a:lnTo>
                  <a:pt x="23" y="14"/>
                </a:lnTo>
                <a:lnTo>
                  <a:pt x="26" y="12"/>
                </a:lnTo>
                <a:lnTo>
                  <a:pt x="28" y="10"/>
                </a:lnTo>
                <a:lnTo>
                  <a:pt x="32"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1" y="2"/>
                </a:lnTo>
                <a:lnTo>
                  <a:pt x="84" y="3"/>
                </a:lnTo>
                <a:lnTo>
                  <a:pt x="87" y="4"/>
                </a:lnTo>
                <a:lnTo>
                  <a:pt x="89" y="5"/>
                </a:lnTo>
                <a:lnTo>
                  <a:pt x="92" y="6"/>
                </a:lnTo>
                <a:lnTo>
                  <a:pt x="95" y="7"/>
                </a:lnTo>
                <a:lnTo>
                  <a:pt x="97" y="9"/>
                </a:lnTo>
                <a:lnTo>
                  <a:pt x="100" y="10"/>
                </a:lnTo>
                <a:lnTo>
                  <a:pt x="102" y="12"/>
                </a:lnTo>
                <a:lnTo>
                  <a:pt x="106" y="14"/>
                </a:lnTo>
                <a:lnTo>
                  <a:pt x="108" y="16"/>
                </a:lnTo>
                <a:lnTo>
                  <a:pt x="110" y="18"/>
                </a:lnTo>
                <a:lnTo>
                  <a:pt x="112" y="20"/>
                </a:lnTo>
                <a:lnTo>
                  <a:pt x="114" y="23"/>
                </a:lnTo>
                <a:lnTo>
                  <a:pt x="116" y="25"/>
                </a:lnTo>
                <a:lnTo>
                  <a:pt x="117" y="28"/>
                </a:lnTo>
                <a:lnTo>
                  <a:pt x="119" y="30"/>
                </a:lnTo>
                <a:lnTo>
                  <a:pt x="121" y="33"/>
                </a:lnTo>
                <a:lnTo>
                  <a:pt x="122" y="35"/>
                </a:lnTo>
                <a:lnTo>
                  <a:pt x="123" y="38"/>
                </a:lnTo>
                <a:lnTo>
                  <a:pt x="124" y="41"/>
                </a:lnTo>
                <a:lnTo>
                  <a:pt x="125" y="44"/>
                </a:lnTo>
                <a:lnTo>
                  <a:pt x="126" y="47"/>
                </a:lnTo>
                <a:lnTo>
                  <a:pt x="127" y="50"/>
                </a:lnTo>
                <a:lnTo>
                  <a:pt x="127" y="53"/>
                </a:lnTo>
                <a:lnTo>
                  <a:pt x="128" y="56"/>
                </a:lnTo>
                <a:lnTo>
                  <a:pt x="128" y="59"/>
                </a:lnTo>
                <a:lnTo>
                  <a:pt x="128" y="62"/>
                </a:lnTo>
                <a:lnTo>
                  <a:pt x="128" y="66"/>
                </a:lnTo>
                <a:lnTo>
                  <a:pt x="128" y="70"/>
                </a:lnTo>
                <a:lnTo>
                  <a:pt x="127" y="73"/>
                </a:lnTo>
                <a:lnTo>
                  <a:pt x="127" y="76"/>
                </a:lnTo>
                <a:lnTo>
                  <a:pt x="126" y="79"/>
                </a:lnTo>
                <a:lnTo>
                  <a:pt x="125" y="81"/>
                </a:lnTo>
                <a:lnTo>
                  <a:pt x="124" y="84"/>
                </a:lnTo>
                <a:lnTo>
                  <a:pt x="123" y="87"/>
                </a:lnTo>
                <a:lnTo>
                  <a:pt x="122" y="90"/>
                </a:lnTo>
                <a:lnTo>
                  <a:pt x="121" y="92"/>
                </a:lnTo>
                <a:lnTo>
                  <a:pt x="119" y="96"/>
                </a:lnTo>
                <a:lnTo>
                  <a:pt x="117" y="98"/>
                </a:lnTo>
                <a:lnTo>
                  <a:pt x="116" y="101"/>
                </a:lnTo>
                <a:lnTo>
                  <a:pt x="114" y="103"/>
                </a:lnTo>
                <a:lnTo>
                  <a:pt x="112" y="105"/>
                </a:lnTo>
                <a:lnTo>
                  <a:pt x="110" y="107"/>
                </a:lnTo>
                <a:lnTo>
                  <a:pt x="108" y="109"/>
                </a:lnTo>
                <a:lnTo>
                  <a:pt x="106" y="111"/>
                </a:lnTo>
                <a:lnTo>
                  <a:pt x="102" y="113"/>
                </a:lnTo>
                <a:lnTo>
                  <a:pt x="100" y="115"/>
                </a:lnTo>
                <a:lnTo>
                  <a:pt x="97" y="116"/>
                </a:lnTo>
                <a:lnTo>
                  <a:pt x="95" y="119"/>
                </a:lnTo>
                <a:lnTo>
                  <a:pt x="92" y="120"/>
                </a:lnTo>
                <a:lnTo>
                  <a:pt x="89" y="121"/>
                </a:lnTo>
                <a:lnTo>
                  <a:pt x="87" y="122"/>
                </a:lnTo>
                <a:lnTo>
                  <a:pt x="84" y="123"/>
                </a:lnTo>
                <a:lnTo>
                  <a:pt x="81" y="124"/>
                </a:lnTo>
                <a:lnTo>
                  <a:pt x="77" y="125"/>
                </a:lnTo>
                <a:lnTo>
                  <a:pt x="74" y="125"/>
                </a:lnTo>
                <a:lnTo>
                  <a:pt x="71" y="126"/>
                </a:lnTo>
                <a:lnTo>
                  <a:pt x="68" y="126"/>
                </a:lnTo>
                <a:lnTo>
                  <a:pt x="65" y="126"/>
                </a:lnTo>
                <a:close/>
              </a:path>
            </a:pathLst>
          </a:custGeom>
          <a:solidFill>
            <a:srgbClr val="02703F"/>
          </a:solidFill>
          <a:ln w="9525">
            <a:noFill/>
            <a:round/>
            <a:headEnd/>
            <a:tailEnd/>
          </a:ln>
        </p:spPr>
        <p:txBody>
          <a:bodyPr/>
          <a:lstStyle/>
          <a:p>
            <a:endParaRPr lang="en-US"/>
          </a:p>
        </p:txBody>
      </p:sp>
      <p:sp>
        <p:nvSpPr>
          <p:cNvPr id="481" name="Freeform 434"/>
          <p:cNvSpPr>
            <a:spLocks noEditPoints="1"/>
          </p:cNvSpPr>
          <p:nvPr/>
        </p:nvSpPr>
        <p:spPr bwMode="gray">
          <a:xfrm>
            <a:off x="7012358" y="3554441"/>
            <a:ext cx="72974" cy="71758"/>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3"/>
                </a:lnTo>
                <a:lnTo>
                  <a:pt x="7" y="31"/>
                </a:lnTo>
                <a:lnTo>
                  <a:pt x="9" y="30"/>
                </a:lnTo>
                <a:lnTo>
                  <a:pt x="10" y="29"/>
                </a:lnTo>
                <a:lnTo>
                  <a:pt x="11" y="27"/>
                </a:lnTo>
                <a:lnTo>
                  <a:pt x="13" y="26"/>
                </a:lnTo>
                <a:lnTo>
                  <a:pt x="14" y="25"/>
                </a:lnTo>
                <a:lnTo>
                  <a:pt x="16" y="23"/>
                </a:lnTo>
                <a:lnTo>
                  <a:pt x="18" y="22"/>
                </a:lnTo>
                <a:lnTo>
                  <a:pt x="21"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0"/>
                </a:lnTo>
                <a:lnTo>
                  <a:pt x="56" y="10"/>
                </a:lnTo>
                <a:lnTo>
                  <a:pt x="56" y="9"/>
                </a:lnTo>
                <a:lnTo>
                  <a:pt x="55" y="8"/>
                </a:lnTo>
                <a:lnTo>
                  <a:pt x="54" y="7"/>
                </a:lnTo>
                <a:lnTo>
                  <a:pt x="53" y="7"/>
                </a:lnTo>
                <a:lnTo>
                  <a:pt x="53" y="6"/>
                </a:lnTo>
                <a:lnTo>
                  <a:pt x="52" y="6"/>
                </a:lnTo>
                <a:lnTo>
                  <a:pt x="51" y="5"/>
                </a:lnTo>
                <a:lnTo>
                  <a:pt x="50" y="5"/>
                </a:lnTo>
                <a:lnTo>
                  <a:pt x="49" y="4"/>
                </a:lnTo>
                <a:lnTo>
                  <a:pt x="48" y="4"/>
                </a:lnTo>
                <a:lnTo>
                  <a:pt x="47" y="3"/>
                </a:lnTo>
                <a:lnTo>
                  <a:pt x="46" y="3"/>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7"/>
                </a:lnTo>
                <a:lnTo>
                  <a:pt x="29" y="28"/>
                </a:lnTo>
                <a:lnTo>
                  <a:pt x="28" y="29"/>
                </a:lnTo>
                <a:lnTo>
                  <a:pt x="27" y="30"/>
                </a:lnTo>
                <a:lnTo>
                  <a:pt x="26" y="31"/>
                </a:lnTo>
                <a:lnTo>
                  <a:pt x="26" y="32"/>
                </a:lnTo>
                <a:lnTo>
                  <a:pt x="25" y="33"/>
                </a:lnTo>
                <a:lnTo>
                  <a:pt x="24" y="34"/>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29" y="57"/>
                </a:lnTo>
                <a:lnTo>
                  <a:pt x="30" y="57"/>
                </a:lnTo>
                <a:lnTo>
                  <a:pt x="31" y="57"/>
                </a:lnTo>
                <a:lnTo>
                  <a:pt x="32" y="58"/>
                </a:lnTo>
                <a:lnTo>
                  <a:pt x="33" y="58"/>
                </a:lnTo>
                <a:lnTo>
                  <a:pt x="34" y="58"/>
                </a:lnTo>
                <a:lnTo>
                  <a:pt x="35" y="60"/>
                </a:lnTo>
                <a:lnTo>
                  <a:pt x="36" y="60"/>
                </a:lnTo>
                <a:lnTo>
                  <a:pt x="37" y="60"/>
                </a:lnTo>
                <a:lnTo>
                  <a:pt x="38" y="60"/>
                </a:lnTo>
                <a:lnTo>
                  <a:pt x="39" y="60"/>
                </a:lnTo>
                <a:lnTo>
                  <a:pt x="40" y="60"/>
                </a:lnTo>
                <a:lnTo>
                  <a:pt x="41" y="60"/>
                </a:lnTo>
                <a:lnTo>
                  <a:pt x="42" y="60"/>
                </a:lnTo>
                <a:lnTo>
                  <a:pt x="43" y="60"/>
                </a:lnTo>
                <a:lnTo>
                  <a:pt x="44" y="58"/>
                </a:lnTo>
                <a:lnTo>
                  <a:pt x="46" y="58"/>
                </a:lnTo>
                <a:lnTo>
                  <a:pt x="47" y="58"/>
                </a:lnTo>
                <a:lnTo>
                  <a:pt x="48" y="58"/>
                </a:lnTo>
                <a:lnTo>
                  <a:pt x="49" y="57"/>
                </a:lnTo>
                <a:lnTo>
                  <a:pt x="50" y="57"/>
                </a:lnTo>
                <a:lnTo>
                  <a:pt x="51" y="56"/>
                </a:lnTo>
                <a:lnTo>
                  <a:pt x="52" y="56"/>
                </a:lnTo>
                <a:lnTo>
                  <a:pt x="53" y="55"/>
                </a:lnTo>
                <a:lnTo>
                  <a:pt x="54" y="54"/>
                </a:lnTo>
                <a:lnTo>
                  <a:pt x="55" y="54"/>
                </a:lnTo>
                <a:lnTo>
                  <a:pt x="56" y="53"/>
                </a:lnTo>
                <a:lnTo>
                  <a:pt x="57" y="52"/>
                </a:lnTo>
                <a:lnTo>
                  <a:pt x="58" y="51"/>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4"/>
                </a:lnTo>
                <a:lnTo>
                  <a:pt x="64" y="33"/>
                </a:lnTo>
                <a:lnTo>
                  <a:pt x="64" y="32"/>
                </a:lnTo>
                <a:lnTo>
                  <a:pt x="64" y="31"/>
                </a:lnTo>
                <a:lnTo>
                  <a:pt x="64" y="30"/>
                </a:lnTo>
                <a:lnTo>
                  <a:pt x="64" y="29"/>
                </a:lnTo>
                <a:lnTo>
                  <a:pt x="64" y="28"/>
                </a:lnTo>
                <a:lnTo>
                  <a:pt x="64" y="27"/>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482" name="Freeform 433"/>
          <p:cNvSpPr>
            <a:spLocks/>
          </p:cNvSpPr>
          <p:nvPr/>
        </p:nvSpPr>
        <p:spPr bwMode="gray">
          <a:xfrm>
            <a:off x="7543856" y="3673632"/>
            <a:ext cx="147165" cy="150814"/>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2" y="116"/>
                </a:lnTo>
                <a:lnTo>
                  <a:pt x="28" y="115"/>
                </a:lnTo>
                <a:lnTo>
                  <a:pt x="26" y="113"/>
                </a:lnTo>
                <a:lnTo>
                  <a:pt x="23" y="111"/>
                </a:lnTo>
                <a:lnTo>
                  <a:pt x="21" y="109"/>
                </a:lnTo>
                <a:lnTo>
                  <a:pt x="19" y="107"/>
                </a:lnTo>
                <a:lnTo>
                  <a:pt x="17" y="105"/>
                </a:lnTo>
                <a:lnTo>
                  <a:pt x="15" y="103"/>
                </a:lnTo>
                <a:lnTo>
                  <a:pt x="13" y="101"/>
                </a:lnTo>
                <a:lnTo>
                  <a:pt x="12" y="98"/>
                </a:lnTo>
                <a:lnTo>
                  <a:pt x="10" y="96"/>
                </a:lnTo>
                <a:lnTo>
                  <a:pt x="8" y="92"/>
                </a:lnTo>
                <a:lnTo>
                  <a:pt x="7" y="90"/>
                </a:lnTo>
                <a:lnTo>
                  <a:pt x="5" y="87"/>
                </a:lnTo>
                <a:lnTo>
                  <a:pt x="4" y="84"/>
                </a:lnTo>
                <a:lnTo>
                  <a:pt x="3" y="81"/>
                </a:lnTo>
                <a:lnTo>
                  <a:pt x="2" y="79"/>
                </a:lnTo>
                <a:lnTo>
                  <a:pt x="1" y="76"/>
                </a:lnTo>
                <a:lnTo>
                  <a:pt x="1" y="73"/>
                </a:lnTo>
                <a:lnTo>
                  <a:pt x="0" y="70"/>
                </a:lnTo>
                <a:lnTo>
                  <a:pt x="0" y="66"/>
                </a:lnTo>
                <a:lnTo>
                  <a:pt x="0" y="62"/>
                </a:lnTo>
                <a:lnTo>
                  <a:pt x="0" y="59"/>
                </a:lnTo>
                <a:lnTo>
                  <a:pt x="0" y="56"/>
                </a:lnTo>
                <a:lnTo>
                  <a:pt x="1" y="53"/>
                </a:lnTo>
                <a:lnTo>
                  <a:pt x="1" y="50"/>
                </a:lnTo>
                <a:lnTo>
                  <a:pt x="2" y="47"/>
                </a:lnTo>
                <a:lnTo>
                  <a:pt x="3" y="44"/>
                </a:lnTo>
                <a:lnTo>
                  <a:pt x="4" y="41"/>
                </a:lnTo>
                <a:lnTo>
                  <a:pt x="5" y="38"/>
                </a:lnTo>
                <a:lnTo>
                  <a:pt x="7" y="35"/>
                </a:lnTo>
                <a:lnTo>
                  <a:pt x="8" y="33"/>
                </a:lnTo>
                <a:lnTo>
                  <a:pt x="10" y="30"/>
                </a:lnTo>
                <a:lnTo>
                  <a:pt x="12" y="28"/>
                </a:lnTo>
                <a:lnTo>
                  <a:pt x="13" y="25"/>
                </a:lnTo>
                <a:lnTo>
                  <a:pt x="15" y="23"/>
                </a:lnTo>
                <a:lnTo>
                  <a:pt x="17" y="20"/>
                </a:lnTo>
                <a:lnTo>
                  <a:pt x="19" y="18"/>
                </a:lnTo>
                <a:lnTo>
                  <a:pt x="21" y="16"/>
                </a:lnTo>
                <a:lnTo>
                  <a:pt x="23" y="14"/>
                </a:lnTo>
                <a:lnTo>
                  <a:pt x="26" y="12"/>
                </a:lnTo>
                <a:lnTo>
                  <a:pt x="28" y="10"/>
                </a:lnTo>
                <a:lnTo>
                  <a:pt x="32"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1" y="2"/>
                </a:lnTo>
                <a:lnTo>
                  <a:pt x="84" y="3"/>
                </a:lnTo>
                <a:lnTo>
                  <a:pt x="87" y="4"/>
                </a:lnTo>
                <a:lnTo>
                  <a:pt x="89" y="5"/>
                </a:lnTo>
                <a:lnTo>
                  <a:pt x="92" y="6"/>
                </a:lnTo>
                <a:lnTo>
                  <a:pt x="95" y="7"/>
                </a:lnTo>
                <a:lnTo>
                  <a:pt x="97" y="9"/>
                </a:lnTo>
                <a:lnTo>
                  <a:pt x="100" y="10"/>
                </a:lnTo>
                <a:lnTo>
                  <a:pt x="102" y="12"/>
                </a:lnTo>
                <a:lnTo>
                  <a:pt x="106" y="14"/>
                </a:lnTo>
                <a:lnTo>
                  <a:pt x="108" y="16"/>
                </a:lnTo>
                <a:lnTo>
                  <a:pt x="110" y="18"/>
                </a:lnTo>
                <a:lnTo>
                  <a:pt x="112" y="20"/>
                </a:lnTo>
                <a:lnTo>
                  <a:pt x="114" y="23"/>
                </a:lnTo>
                <a:lnTo>
                  <a:pt x="116" y="25"/>
                </a:lnTo>
                <a:lnTo>
                  <a:pt x="117" y="28"/>
                </a:lnTo>
                <a:lnTo>
                  <a:pt x="119" y="30"/>
                </a:lnTo>
                <a:lnTo>
                  <a:pt x="121" y="33"/>
                </a:lnTo>
                <a:lnTo>
                  <a:pt x="122" y="35"/>
                </a:lnTo>
                <a:lnTo>
                  <a:pt x="123" y="38"/>
                </a:lnTo>
                <a:lnTo>
                  <a:pt x="124" y="41"/>
                </a:lnTo>
                <a:lnTo>
                  <a:pt x="125" y="44"/>
                </a:lnTo>
                <a:lnTo>
                  <a:pt x="126" y="47"/>
                </a:lnTo>
                <a:lnTo>
                  <a:pt x="127" y="50"/>
                </a:lnTo>
                <a:lnTo>
                  <a:pt x="127" y="53"/>
                </a:lnTo>
                <a:lnTo>
                  <a:pt x="128" y="56"/>
                </a:lnTo>
                <a:lnTo>
                  <a:pt x="128" y="59"/>
                </a:lnTo>
                <a:lnTo>
                  <a:pt x="128" y="62"/>
                </a:lnTo>
                <a:lnTo>
                  <a:pt x="128" y="66"/>
                </a:lnTo>
                <a:lnTo>
                  <a:pt x="128" y="70"/>
                </a:lnTo>
                <a:lnTo>
                  <a:pt x="127" y="73"/>
                </a:lnTo>
                <a:lnTo>
                  <a:pt x="127" y="76"/>
                </a:lnTo>
                <a:lnTo>
                  <a:pt x="126" y="79"/>
                </a:lnTo>
                <a:lnTo>
                  <a:pt x="125" y="81"/>
                </a:lnTo>
                <a:lnTo>
                  <a:pt x="124" y="84"/>
                </a:lnTo>
                <a:lnTo>
                  <a:pt x="123" y="87"/>
                </a:lnTo>
                <a:lnTo>
                  <a:pt x="122" y="90"/>
                </a:lnTo>
                <a:lnTo>
                  <a:pt x="121" y="92"/>
                </a:lnTo>
                <a:lnTo>
                  <a:pt x="119" y="96"/>
                </a:lnTo>
                <a:lnTo>
                  <a:pt x="117" y="98"/>
                </a:lnTo>
                <a:lnTo>
                  <a:pt x="116" y="101"/>
                </a:lnTo>
                <a:lnTo>
                  <a:pt x="114" y="103"/>
                </a:lnTo>
                <a:lnTo>
                  <a:pt x="112" y="105"/>
                </a:lnTo>
                <a:lnTo>
                  <a:pt x="110" y="107"/>
                </a:lnTo>
                <a:lnTo>
                  <a:pt x="108" y="109"/>
                </a:lnTo>
                <a:lnTo>
                  <a:pt x="106" y="111"/>
                </a:lnTo>
                <a:lnTo>
                  <a:pt x="102" y="113"/>
                </a:lnTo>
                <a:lnTo>
                  <a:pt x="100" y="115"/>
                </a:lnTo>
                <a:lnTo>
                  <a:pt x="97" y="116"/>
                </a:lnTo>
                <a:lnTo>
                  <a:pt x="95" y="119"/>
                </a:lnTo>
                <a:lnTo>
                  <a:pt x="92" y="120"/>
                </a:lnTo>
                <a:lnTo>
                  <a:pt x="89" y="121"/>
                </a:lnTo>
                <a:lnTo>
                  <a:pt x="87" y="122"/>
                </a:lnTo>
                <a:lnTo>
                  <a:pt x="84" y="123"/>
                </a:lnTo>
                <a:lnTo>
                  <a:pt x="81" y="124"/>
                </a:lnTo>
                <a:lnTo>
                  <a:pt x="77" y="125"/>
                </a:lnTo>
                <a:lnTo>
                  <a:pt x="74" y="125"/>
                </a:lnTo>
                <a:lnTo>
                  <a:pt x="71" y="126"/>
                </a:lnTo>
                <a:lnTo>
                  <a:pt x="68" y="126"/>
                </a:lnTo>
                <a:lnTo>
                  <a:pt x="65" y="126"/>
                </a:lnTo>
                <a:close/>
              </a:path>
            </a:pathLst>
          </a:custGeom>
          <a:solidFill>
            <a:srgbClr val="02703F"/>
          </a:solidFill>
          <a:ln w="9525">
            <a:noFill/>
            <a:round/>
            <a:headEnd/>
            <a:tailEnd/>
          </a:ln>
        </p:spPr>
        <p:txBody>
          <a:bodyPr/>
          <a:lstStyle/>
          <a:p>
            <a:endParaRPr lang="en-US"/>
          </a:p>
        </p:txBody>
      </p:sp>
      <p:sp>
        <p:nvSpPr>
          <p:cNvPr id="483" name="Freeform 434"/>
          <p:cNvSpPr>
            <a:spLocks noEditPoints="1"/>
          </p:cNvSpPr>
          <p:nvPr/>
        </p:nvSpPr>
        <p:spPr bwMode="gray">
          <a:xfrm>
            <a:off x="7583991" y="3714984"/>
            <a:ext cx="74191" cy="71758"/>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3"/>
                </a:lnTo>
                <a:lnTo>
                  <a:pt x="7" y="31"/>
                </a:lnTo>
                <a:lnTo>
                  <a:pt x="9" y="30"/>
                </a:lnTo>
                <a:lnTo>
                  <a:pt x="10" y="29"/>
                </a:lnTo>
                <a:lnTo>
                  <a:pt x="11" y="27"/>
                </a:lnTo>
                <a:lnTo>
                  <a:pt x="13" y="26"/>
                </a:lnTo>
                <a:lnTo>
                  <a:pt x="14" y="25"/>
                </a:lnTo>
                <a:lnTo>
                  <a:pt x="16" y="23"/>
                </a:lnTo>
                <a:lnTo>
                  <a:pt x="18" y="22"/>
                </a:lnTo>
                <a:lnTo>
                  <a:pt x="21"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0"/>
                </a:lnTo>
                <a:lnTo>
                  <a:pt x="56" y="10"/>
                </a:lnTo>
                <a:lnTo>
                  <a:pt x="56" y="9"/>
                </a:lnTo>
                <a:lnTo>
                  <a:pt x="55" y="8"/>
                </a:lnTo>
                <a:lnTo>
                  <a:pt x="54" y="7"/>
                </a:lnTo>
                <a:lnTo>
                  <a:pt x="53" y="7"/>
                </a:lnTo>
                <a:lnTo>
                  <a:pt x="53" y="6"/>
                </a:lnTo>
                <a:lnTo>
                  <a:pt x="52" y="6"/>
                </a:lnTo>
                <a:lnTo>
                  <a:pt x="51" y="5"/>
                </a:lnTo>
                <a:lnTo>
                  <a:pt x="50" y="5"/>
                </a:lnTo>
                <a:lnTo>
                  <a:pt x="49" y="4"/>
                </a:lnTo>
                <a:lnTo>
                  <a:pt x="48" y="4"/>
                </a:lnTo>
                <a:lnTo>
                  <a:pt x="47" y="3"/>
                </a:lnTo>
                <a:lnTo>
                  <a:pt x="46" y="3"/>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7"/>
                </a:lnTo>
                <a:lnTo>
                  <a:pt x="29" y="28"/>
                </a:lnTo>
                <a:lnTo>
                  <a:pt x="28" y="29"/>
                </a:lnTo>
                <a:lnTo>
                  <a:pt x="27" y="30"/>
                </a:lnTo>
                <a:lnTo>
                  <a:pt x="26" y="31"/>
                </a:lnTo>
                <a:lnTo>
                  <a:pt x="26" y="32"/>
                </a:lnTo>
                <a:lnTo>
                  <a:pt x="25" y="33"/>
                </a:lnTo>
                <a:lnTo>
                  <a:pt x="24" y="34"/>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29" y="57"/>
                </a:lnTo>
                <a:lnTo>
                  <a:pt x="30" y="57"/>
                </a:lnTo>
                <a:lnTo>
                  <a:pt x="31" y="57"/>
                </a:lnTo>
                <a:lnTo>
                  <a:pt x="32" y="58"/>
                </a:lnTo>
                <a:lnTo>
                  <a:pt x="33" y="58"/>
                </a:lnTo>
                <a:lnTo>
                  <a:pt x="34" y="58"/>
                </a:lnTo>
                <a:lnTo>
                  <a:pt x="35" y="60"/>
                </a:lnTo>
                <a:lnTo>
                  <a:pt x="36" y="60"/>
                </a:lnTo>
                <a:lnTo>
                  <a:pt x="37" y="60"/>
                </a:lnTo>
                <a:lnTo>
                  <a:pt x="38" y="60"/>
                </a:lnTo>
                <a:lnTo>
                  <a:pt x="39" y="60"/>
                </a:lnTo>
                <a:lnTo>
                  <a:pt x="40" y="60"/>
                </a:lnTo>
                <a:lnTo>
                  <a:pt x="41" y="60"/>
                </a:lnTo>
                <a:lnTo>
                  <a:pt x="42" y="60"/>
                </a:lnTo>
                <a:lnTo>
                  <a:pt x="43" y="60"/>
                </a:lnTo>
                <a:lnTo>
                  <a:pt x="44" y="58"/>
                </a:lnTo>
                <a:lnTo>
                  <a:pt x="46" y="58"/>
                </a:lnTo>
                <a:lnTo>
                  <a:pt x="47" y="58"/>
                </a:lnTo>
                <a:lnTo>
                  <a:pt x="48" y="58"/>
                </a:lnTo>
                <a:lnTo>
                  <a:pt x="49" y="57"/>
                </a:lnTo>
                <a:lnTo>
                  <a:pt x="50" y="57"/>
                </a:lnTo>
                <a:lnTo>
                  <a:pt x="51" y="56"/>
                </a:lnTo>
                <a:lnTo>
                  <a:pt x="52" y="56"/>
                </a:lnTo>
                <a:lnTo>
                  <a:pt x="53" y="55"/>
                </a:lnTo>
                <a:lnTo>
                  <a:pt x="54" y="54"/>
                </a:lnTo>
                <a:lnTo>
                  <a:pt x="55" y="54"/>
                </a:lnTo>
                <a:lnTo>
                  <a:pt x="56" y="53"/>
                </a:lnTo>
                <a:lnTo>
                  <a:pt x="57" y="52"/>
                </a:lnTo>
                <a:lnTo>
                  <a:pt x="58" y="51"/>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4"/>
                </a:lnTo>
                <a:lnTo>
                  <a:pt x="64" y="33"/>
                </a:lnTo>
                <a:lnTo>
                  <a:pt x="64" y="32"/>
                </a:lnTo>
                <a:lnTo>
                  <a:pt x="64" y="31"/>
                </a:lnTo>
                <a:lnTo>
                  <a:pt x="64" y="30"/>
                </a:lnTo>
                <a:lnTo>
                  <a:pt x="64" y="29"/>
                </a:lnTo>
                <a:lnTo>
                  <a:pt x="64" y="28"/>
                </a:lnTo>
                <a:lnTo>
                  <a:pt x="64" y="27"/>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cxnSp>
        <p:nvCxnSpPr>
          <p:cNvPr id="484" name="Straight Connector 3"/>
          <p:cNvCxnSpPr>
            <a:cxnSpLocks noChangeShapeType="1"/>
            <a:stCxn id="324" idx="31"/>
          </p:cNvCxnSpPr>
          <p:nvPr/>
        </p:nvCxnSpPr>
        <p:spPr bwMode="auto">
          <a:xfrm flipV="1">
            <a:off x="7939134" y="3370788"/>
            <a:ext cx="325953" cy="1217"/>
          </a:xfrm>
          <a:prstGeom prst="line">
            <a:avLst/>
          </a:prstGeom>
          <a:noFill/>
          <a:ln w="9525" algn="ctr">
            <a:solidFill>
              <a:schemeClr val="tx1"/>
            </a:solidFill>
            <a:round/>
            <a:headEnd/>
            <a:tailEnd/>
          </a:ln>
        </p:spPr>
      </p:cxnSp>
      <p:cxnSp>
        <p:nvCxnSpPr>
          <p:cNvPr id="485" name="Straight Connector 561"/>
          <p:cNvCxnSpPr>
            <a:cxnSpLocks noChangeShapeType="1"/>
            <a:stCxn id="347" idx="33"/>
          </p:cNvCxnSpPr>
          <p:nvPr/>
        </p:nvCxnSpPr>
        <p:spPr bwMode="auto">
          <a:xfrm flipV="1">
            <a:off x="7888051" y="3485114"/>
            <a:ext cx="284600" cy="2432"/>
          </a:xfrm>
          <a:prstGeom prst="line">
            <a:avLst/>
          </a:prstGeom>
          <a:noFill/>
          <a:ln w="9525" algn="ctr">
            <a:solidFill>
              <a:schemeClr val="tx1"/>
            </a:solidFill>
            <a:round/>
            <a:headEnd/>
            <a:tailEnd/>
          </a:ln>
        </p:spPr>
      </p:cxnSp>
      <p:cxnSp>
        <p:nvCxnSpPr>
          <p:cNvPr id="486" name="Straight Connector 569"/>
          <p:cNvCxnSpPr>
            <a:cxnSpLocks noChangeShapeType="1"/>
          </p:cNvCxnSpPr>
          <p:nvPr/>
        </p:nvCxnSpPr>
        <p:spPr bwMode="auto">
          <a:xfrm>
            <a:off x="7669128" y="3527683"/>
            <a:ext cx="541228" cy="79055"/>
          </a:xfrm>
          <a:prstGeom prst="line">
            <a:avLst/>
          </a:prstGeom>
          <a:noFill/>
          <a:ln w="9525" algn="ctr">
            <a:solidFill>
              <a:schemeClr val="tx1"/>
            </a:solidFill>
            <a:round/>
            <a:headEnd/>
            <a:tailEnd/>
          </a:ln>
        </p:spPr>
      </p:cxnSp>
      <p:cxnSp>
        <p:nvCxnSpPr>
          <p:cNvPr id="487" name="Straight Connector 599"/>
          <p:cNvCxnSpPr>
            <a:cxnSpLocks noChangeShapeType="1"/>
            <a:endCxn id="357" idx="1"/>
          </p:cNvCxnSpPr>
          <p:nvPr/>
        </p:nvCxnSpPr>
        <p:spPr bwMode="auto">
          <a:xfrm>
            <a:off x="7517811" y="3988947"/>
            <a:ext cx="232020" cy="116548"/>
          </a:xfrm>
          <a:prstGeom prst="line">
            <a:avLst/>
          </a:prstGeom>
          <a:noFill/>
          <a:ln w="9525" algn="ctr">
            <a:solidFill>
              <a:schemeClr val="tx1"/>
            </a:solidFill>
            <a:round/>
            <a:headEnd/>
            <a:tailEnd/>
          </a:ln>
        </p:spPr>
      </p:cxnSp>
      <p:cxnSp>
        <p:nvCxnSpPr>
          <p:cNvPr id="488" name="Straight Connector 604"/>
          <p:cNvCxnSpPr>
            <a:cxnSpLocks noChangeShapeType="1"/>
          </p:cNvCxnSpPr>
          <p:nvPr/>
        </p:nvCxnSpPr>
        <p:spPr bwMode="auto">
          <a:xfrm flipH="1" flipV="1">
            <a:off x="6952763" y="2761451"/>
            <a:ext cx="105813" cy="216491"/>
          </a:xfrm>
          <a:prstGeom prst="line">
            <a:avLst/>
          </a:prstGeom>
          <a:noFill/>
          <a:ln w="9525" algn="ctr">
            <a:solidFill>
              <a:schemeClr val="tx1"/>
            </a:solidFill>
            <a:round/>
            <a:headEnd/>
            <a:tailEnd/>
          </a:ln>
        </p:spPr>
      </p:cxnSp>
      <p:cxnSp>
        <p:nvCxnSpPr>
          <p:cNvPr id="489" name="Straight Connector 696"/>
          <p:cNvCxnSpPr>
            <a:cxnSpLocks noChangeShapeType="1"/>
          </p:cNvCxnSpPr>
          <p:nvPr/>
        </p:nvCxnSpPr>
        <p:spPr bwMode="auto">
          <a:xfrm>
            <a:off x="7337095" y="3807419"/>
            <a:ext cx="374602" cy="215274"/>
          </a:xfrm>
          <a:prstGeom prst="line">
            <a:avLst/>
          </a:prstGeom>
          <a:noFill/>
          <a:ln w="9525" algn="ctr">
            <a:solidFill>
              <a:schemeClr val="tx1"/>
            </a:solidFill>
            <a:round/>
            <a:headEnd/>
            <a:tailEnd/>
          </a:ln>
        </p:spPr>
      </p:cxnSp>
      <p:cxnSp>
        <p:nvCxnSpPr>
          <p:cNvPr id="502" name="Straight Connector 2"/>
          <p:cNvCxnSpPr>
            <a:cxnSpLocks noChangeShapeType="1"/>
            <a:endCxn id="313" idx="1"/>
          </p:cNvCxnSpPr>
          <p:nvPr/>
        </p:nvCxnSpPr>
        <p:spPr bwMode="auto">
          <a:xfrm flipV="1">
            <a:off x="7744535" y="3235785"/>
            <a:ext cx="301628" cy="46217"/>
          </a:xfrm>
          <a:prstGeom prst="line">
            <a:avLst/>
          </a:prstGeom>
          <a:noFill/>
          <a:ln w="9525" algn="ctr">
            <a:noFill/>
            <a:round/>
            <a:headEnd/>
            <a:tailEnd/>
          </a:ln>
        </p:spPr>
      </p:cxnSp>
      <p:pic>
        <p:nvPicPr>
          <p:cNvPr id="503" name="Picture 5"/>
          <p:cNvPicPr>
            <a:picLocks noChangeAspect="1" noChangeArrowheads="1"/>
          </p:cNvPicPr>
          <p:nvPr/>
        </p:nvPicPr>
        <p:blipFill>
          <a:blip r:embed="rId3" cstate="print"/>
          <a:srcRect/>
          <a:stretch>
            <a:fillRect/>
          </a:stretch>
        </p:blipFill>
        <p:spPr bwMode="auto">
          <a:xfrm>
            <a:off x="7789536" y="3251596"/>
            <a:ext cx="284600" cy="35271"/>
          </a:xfrm>
          <a:prstGeom prst="rect">
            <a:avLst/>
          </a:prstGeom>
          <a:noFill/>
          <a:ln w="9525">
            <a:noFill/>
            <a:miter lim="800000"/>
            <a:headEnd/>
            <a:tailEnd/>
          </a:ln>
        </p:spPr>
      </p:pic>
      <p:sp>
        <p:nvSpPr>
          <p:cNvPr id="504" name="Rectangle 379"/>
          <p:cNvSpPr>
            <a:spLocks noChangeArrowheads="1"/>
          </p:cNvSpPr>
          <p:nvPr/>
        </p:nvSpPr>
        <p:spPr bwMode="gray">
          <a:xfrm>
            <a:off x="8002378" y="3902286"/>
            <a:ext cx="278520" cy="70542"/>
          </a:xfrm>
          <a:prstGeom prst="rect">
            <a:avLst/>
          </a:prstGeom>
          <a:noFill/>
          <a:ln w="9525">
            <a:noFill/>
            <a:miter lim="800000"/>
            <a:headEnd/>
            <a:tailEnd/>
          </a:ln>
        </p:spPr>
        <p:txBody>
          <a:bodyPr wrap="none" lIns="0" tIns="0" rIns="0" bIns="0">
            <a:spAutoFit/>
          </a:bodyPr>
          <a:lstStyle/>
          <a:p>
            <a:r>
              <a:rPr lang="en-US" sz="600" b="1" dirty="0">
                <a:solidFill>
                  <a:srgbClr val="000000"/>
                </a:solidFill>
              </a:rPr>
              <a:t>Savannah</a:t>
            </a:r>
          </a:p>
        </p:txBody>
      </p:sp>
      <p:grpSp>
        <p:nvGrpSpPr>
          <p:cNvPr id="505" name="Group 550"/>
          <p:cNvGrpSpPr>
            <a:grpSpLocks/>
          </p:cNvGrpSpPr>
          <p:nvPr/>
        </p:nvGrpSpPr>
        <p:grpSpPr bwMode="auto">
          <a:xfrm>
            <a:off x="7365068" y="3868231"/>
            <a:ext cx="147166" cy="150814"/>
            <a:chOff x="1827306" y="4031005"/>
            <a:chExt cx="191247" cy="196790"/>
          </a:xfrm>
        </p:grpSpPr>
        <p:sp>
          <p:nvSpPr>
            <p:cNvPr id="506" name="Freeform 383"/>
            <p:cNvSpPr>
              <a:spLocks/>
            </p:cNvSpPr>
            <p:nvPr/>
          </p:nvSpPr>
          <p:spPr bwMode="gray">
            <a:xfrm>
              <a:off x="1827306" y="4031005"/>
              <a:ext cx="191247" cy="196790"/>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0" y="126"/>
                  </a:lnTo>
                  <a:lnTo>
                    <a:pt x="57" y="126"/>
                  </a:lnTo>
                  <a:lnTo>
                    <a:pt x="54" y="125"/>
                  </a:lnTo>
                  <a:lnTo>
                    <a:pt x="51" y="125"/>
                  </a:lnTo>
                  <a:lnTo>
                    <a:pt x="48" y="124"/>
                  </a:lnTo>
                  <a:lnTo>
                    <a:pt x="45" y="123"/>
                  </a:lnTo>
                  <a:lnTo>
                    <a:pt x="42" y="122"/>
                  </a:lnTo>
                  <a:lnTo>
                    <a:pt x="40" y="121"/>
                  </a:lnTo>
                  <a:lnTo>
                    <a:pt x="36" y="120"/>
                  </a:lnTo>
                  <a:lnTo>
                    <a:pt x="33" y="119"/>
                  </a:lnTo>
                  <a:lnTo>
                    <a:pt x="31" y="117"/>
                  </a:lnTo>
                  <a:lnTo>
                    <a:pt x="28" y="116"/>
                  </a:lnTo>
                  <a:lnTo>
                    <a:pt x="26" y="114"/>
                  </a:lnTo>
                  <a:lnTo>
                    <a:pt x="23" y="112"/>
                  </a:lnTo>
                  <a:lnTo>
                    <a:pt x="21" y="110"/>
                  </a:lnTo>
                  <a:lnTo>
                    <a:pt x="19" y="108"/>
                  </a:lnTo>
                  <a:lnTo>
                    <a:pt x="17" y="106"/>
                  </a:lnTo>
                  <a:lnTo>
                    <a:pt x="15" y="103"/>
                  </a:lnTo>
                  <a:lnTo>
                    <a:pt x="12" y="101"/>
                  </a:lnTo>
                  <a:lnTo>
                    <a:pt x="11" y="98"/>
                  </a:lnTo>
                  <a:lnTo>
                    <a:pt x="9" y="96"/>
                  </a:lnTo>
                  <a:lnTo>
                    <a:pt x="7" y="93"/>
                  </a:lnTo>
                  <a:lnTo>
                    <a:pt x="6" y="91"/>
                  </a:lnTo>
                  <a:lnTo>
                    <a:pt x="5" y="88"/>
                  </a:lnTo>
                  <a:lnTo>
                    <a:pt x="4" y="85"/>
                  </a:lnTo>
                  <a:lnTo>
                    <a:pt x="3" y="82"/>
                  </a:lnTo>
                  <a:lnTo>
                    <a:pt x="2" y="79"/>
                  </a:lnTo>
                  <a:lnTo>
                    <a:pt x="1" y="76"/>
                  </a:lnTo>
                  <a:lnTo>
                    <a:pt x="1" y="73"/>
                  </a:lnTo>
                  <a:lnTo>
                    <a:pt x="0" y="70"/>
                  </a:lnTo>
                  <a:lnTo>
                    <a:pt x="0" y="67"/>
                  </a:lnTo>
                  <a:lnTo>
                    <a:pt x="0" y="63"/>
                  </a:lnTo>
                  <a:lnTo>
                    <a:pt x="0" y="60"/>
                  </a:lnTo>
                  <a:lnTo>
                    <a:pt x="0" y="56"/>
                  </a:lnTo>
                  <a:lnTo>
                    <a:pt x="1" y="53"/>
                  </a:lnTo>
                  <a:lnTo>
                    <a:pt x="1" y="50"/>
                  </a:lnTo>
                  <a:lnTo>
                    <a:pt x="2" y="47"/>
                  </a:lnTo>
                  <a:lnTo>
                    <a:pt x="3" y="45"/>
                  </a:lnTo>
                  <a:lnTo>
                    <a:pt x="4" y="42"/>
                  </a:lnTo>
                  <a:lnTo>
                    <a:pt x="5" y="39"/>
                  </a:lnTo>
                  <a:lnTo>
                    <a:pt x="6" y="36"/>
                  </a:lnTo>
                  <a:lnTo>
                    <a:pt x="7" y="34"/>
                  </a:lnTo>
                  <a:lnTo>
                    <a:pt x="9" y="30"/>
                  </a:lnTo>
                  <a:lnTo>
                    <a:pt x="11" y="28"/>
                  </a:lnTo>
                  <a:lnTo>
                    <a:pt x="12" y="25"/>
                  </a:lnTo>
                  <a:lnTo>
                    <a:pt x="15" y="23"/>
                  </a:lnTo>
                  <a:lnTo>
                    <a:pt x="17" y="21"/>
                  </a:lnTo>
                  <a:lnTo>
                    <a:pt x="19" y="19"/>
                  </a:lnTo>
                  <a:lnTo>
                    <a:pt x="21" y="17"/>
                  </a:lnTo>
                  <a:lnTo>
                    <a:pt x="23" y="15"/>
                  </a:lnTo>
                  <a:lnTo>
                    <a:pt x="26" y="13"/>
                  </a:lnTo>
                  <a:lnTo>
                    <a:pt x="28" y="11"/>
                  </a:lnTo>
                  <a:lnTo>
                    <a:pt x="31" y="10"/>
                  </a:lnTo>
                  <a:lnTo>
                    <a:pt x="33" y="7"/>
                  </a:lnTo>
                  <a:lnTo>
                    <a:pt x="36" y="6"/>
                  </a:lnTo>
                  <a:lnTo>
                    <a:pt x="40" y="5"/>
                  </a:lnTo>
                  <a:lnTo>
                    <a:pt x="42" y="4"/>
                  </a:lnTo>
                  <a:lnTo>
                    <a:pt x="45" y="3"/>
                  </a:lnTo>
                  <a:lnTo>
                    <a:pt x="48" y="2"/>
                  </a:lnTo>
                  <a:lnTo>
                    <a:pt x="51" y="1"/>
                  </a:lnTo>
                  <a:lnTo>
                    <a:pt x="54" y="1"/>
                  </a:lnTo>
                  <a:lnTo>
                    <a:pt x="57" y="0"/>
                  </a:lnTo>
                  <a:lnTo>
                    <a:pt x="60" y="0"/>
                  </a:lnTo>
                  <a:lnTo>
                    <a:pt x="65" y="0"/>
                  </a:lnTo>
                  <a:lnTo>
                    <a:pt x="68" y="0"/>
                  </a:lnTo>
                  <a:lnTo>
                    <a:pt x="71" y="0"/>
                  </a:lnTo>
                  <a:lnTo>
                    <a:pt x="74" y="1"/>
                  </a:lnTo>
                  <a:lnTo>
                    <a:pt x="77" y="1"/>
                  </a:lnTo>
                  <a:lnTo>
                    <a:pt x="80" y="2"/>
                  </a:lnTo>
                  <a:lnTo>
                    <a:pt x="83" y="3"/>
                  </a:lnTo>
                  <a:lnTo>
                    <a:pt x="86" y="4"/>
                  </a:lnTo>
                  <a:lnTo>
                    <a:pt x="89" y="5"/>
                  </a:lnTo>
                  <a:lnTo>
                    <a:pt x="92" y="6"/>
                  </a:lnTo>
                  <a:lnTo>
                    <a:pt x="95" y="7"/>
                  </a:lnTo>
                  <a:lnTo>
                    <a:pt x="97" y="10"/>
                  </a:lnTo>
                  <a:lnTo>
                    <a:pt x="100" y="11"/>
                  </a:lnTo>
                  <a:lnTo>
                    <a:pt x="102" y="13"/>
                  </a:lnTo>
                  <a:lnTo>
                    <a:pt x="105" y="15"/>
                  </a:lnTo>
                  <a:lnTo>
                    <a:pt x="107" y="17"/>
                  </a:lnTo>
                  <a:lnTo>
                    <a:pt x="109" y="19"/>
                  </a:lnTo>
                  <a:lnTo>
                    <a:pt x="112" y="21"/>
                  </a:lnTo>
                  <a:lnTo>
                    <a:pt x="114" y="23"/>
                  </a:lnTo>
                  <a:lnTo>
                    <a:pt x="116" y="25"/>
                  </a:lnTo>
                  <a:lnTo>
                    <a:pt x="117" y="28"/>
                  </a:lnTo>
                  <a:lnTo>
                    <a:pt x="119" y="30"/>
                  </a:lnTo>
                  <a:lnTo>
                    <a:pt x="121" y="34"/>
                  </a:lnTo>
                  <a:lnTo>
                    <a:pt x="122" y="36"/>
                  </a:lnTo>
                  <a:lnTo>
                    <a:pt x="123" y="39"/>
                  </a:lnTo>
                  <a:lnTo>
                    <a:pt x="124" y="42"/>
                  </a:lnTo>
                  <a:lnTo>
                    <a:pt x="125" y="45"/>
                  </a:lnTo>
                  <a:lnTo>
                    <a:pt x="126" y="47"/>
                  </a:lnTo>
                  <a:lnTo>
                    <a:pt x="127" y="50"/>
                  </a:lnTo>
                  <a:lnTo>
                    <a:pt x="127" y="53"/>
                  </a:lnTo>
                  <a:lnTo>
                    <a:pt x="128" y="56"/>
                  </a:lnTo>
                  <a:lnTo>
                    <a:pt x="128" y="60"/>
                  </a:lnTo>
                  <a:lnTo>
                    <a:pt x="128" y="63"/>
                  </a:lnTo>
                  <a:lnTo>
                    <a:pt x="128" y="67"/>
                  </a:lnTo>
                  <a:lnTo>
                    <a:pt x="128" y="70"/>
                  </a:lnTo>
                  <a:lnTo>
                    <a:pt x="127" y="73"/>
                  </a:lnTo>
                  <a:lnTo>
                    <a:pt x="127" y="76"/>
                  </a:lnTo>
                  <a:lnTo>
                    <a:pt x="126" y="79"/>
                  </a:lnTo>
                  <a:lnTo>
                    <a:pt x="125" y="82"/>
                  </a:lnTo>
                  <a:lnTo>
                    <a:pt x="124" y="85"/>
                  </a:lnTo>
                  <a:lnTo>
                    <a:pt x="123" y="88"/>
                  </a:lnTo>
                  <a:lnTo>
                    <a:pt x="122" y="91"/>
                  </a:lnTo>
                  <a:lnTo>
                    <a:pt x="121" y="93"/>
                  </a:lnTo>
                  <a:lnTo>
                    <a:pt x="119" y="96"/>
                  </a:lnTo>
                  <a:lnTo>
                    <a:pt x="117" y="98"/>
                  </a:lnTo>
                  <a:lnTo>
                    <a:pt x="116" y="101"/>
                  </a:lnTo>
                  <a:lnTo>
                    <a:pt x="114" y="103"/>
                  </a:lnTo>
                  <a:lnTo>
                    <a:pt x="112" y="106"/>
                  </a:lnTo>
                  <a:lnTo>
                    <a:pt x="109" y="108"/>
                  </a:lnTo>
                  <a:lnTo>
                    <a:pt x="107" y="110"/>
                  </a:lnTo>
                  <a:lnTo>
                    <a:pt x="105" y="112"/>
                  </a:lnTo>
                  <a:lnTo>
                    <a:pt x="102" y="114"/>
                  </a:lnTo>
                  <a:lnTo>
                    <a:pt x="100" y="116"/>
                  </a:lnTo>
                  <a:lnTo>
                    <a:pt x="97" y="117"/>
                  </a:lnTo>
                  <a:lnTo>
                    <a:pt x="95" y="119"/>
                  </a:lnTo>
                  <a:lnTo>
                    <a:pt x="92" y="120"/>
                  </a:lnTo>
                  <a:lnTo>
                    <a:pt x="89" y="121"/>
                  </a:lnTo>
                  <a:lnTo>
                    <a:pt x="86" y="122"/>
                  </a:lnTo>
                  <a:lnTo>
                    <a:pt x="83" y="123"/>
                  </a:lnTo>
                  <a:lnTo>
                    <a:pt x="80" y="124"/>
                  </a:lnTo>
                  <a:lnTo>
                    <a:pt x="77" y="125"/>
                  </a:lnTo>
                  <a:lnTo>
                    <a:pt x="74" y="125"/>
                  </a:lnTo>
                  <a:lnTo>
                    <a:pt x="71" y="126"/>
                  </a:lnTo>
                  <a:lnTo>
                    <a:pt x="68" y="126"/>
                  </a:lnTo>
                  <a:lnTo>
                    <a:pt x="65" y="126"/>
                  </a:lnTo>
                  <a:close/>
                </a:path>
              </a:pathLst>
            </a:custGeom>
            <a:solidFill>
              <a:srgbClr val="02703F"/>
            </a:solidFill>
            <a:ln w="9525">
              <a:noFill/>
              <a:round/>
              <a:headEnd/>
              <a:tailEnd/>
            </a:ln>
          </p:spPr>
          <p:txBody>
            <a:bodyPr/>
            <a:lstStyle/>
            <a:p>
              <a:endParaRPr lang="en-US"/>
            </a:p>
          </p:txBody>
        </p:sp>
        <p:sp>
          <p:nvSpPr>
            <p:cNvPr id="507" name="Freeform 384"/>
            <p:cNvSpPr>
              <a:spLocks noEditPoints="1"/>
            </p:cNvSpPr>
            <p:nvPr/>
          </p:nvSpPr>
          <p:spPr bwMode="gray">
            <a:xfrm>
              <a:off x="1878106" y="4085669"/>
              <a:ext cx="97118" cy="92148"/>
            </a:xfrm>
            <a:custGeom>
              <a:avLst/>
              <a:gdLst>
                <a:gd name="T0" fmla="*/ 2147483647 w 65"/>
                <a:gd name="T1" fmla="*/ 2147483647 h 59"/>
                <a:gd name="T2" fmla="*/ 2147483647 w 65"/>
                <a:gd name="T3" fmla="*/ 2147483647 h 59"/>
                <a:gd name="T4" fmla="*/ 2147483647 w 65"/>
                <a:gd name="T5" fmla="*/ 2147483647 h 59"/>
                <a:gd name="T6" fmla="*/ 2147483647 w 65"/>
                <a:gd name="T7" fmla="*/ 2147483647 h 59"/>
                <a:gd name="T8" fmla="*/ 2147483647 w 65"/>
                <a:gd name="T9" fmla="*/ 2147483647 h 59"/>
                <a:gd name="T10" fmla="*/ 2147483647 w 65"/>
                <a:gd name="T11" fmla="*/ 2147483647 h 59"/>
                <a:gd name="T12" fmla="*/ 2147483647 w 65"/>
                <a:gd name="T13" fmla="*/ 2147483647 h 59"/>
                <a:gd name="T14" fmla="*/ 2147483647 w 65"/>
                <a:gd name="T15" fmla="*/ 2147483647 h 59"/>
                <a:gd name="T16" fmla="*/ 2147483647 w 65"/>
                <a:gd name="T17" fmla="*/ 2147483647 h 59"/>
                <a:gd name="T18" fmla="*/ 2147483647 w 65"/>
                <a:gd name="T19" fmla="*/ 2147483647 h 59"/>
                <a:gd name="T20" fmla="*/ 2147483647 w 65"/>
                <a:gd name="T21" fmla="*/ 2147483647 h 59"/>
                <a:gd name="T22" fmla="*/ 2147483647 w 65"/>
                <a:gd name="T23" fmla="*/ 2147483647 h 59"/>
                <a:gd name="T24" fmla="*/ 2147483647 w 65"/>
                <a:gd name="T25" fmla="*/ 2147483647 h 59"/>
                <a:gd name="T26" fmla="*/ 2147483647 w 65"/>
                <a:gd name="T27" fmla="*/ 2147483647 h 59"/>
                <a:gd name="T28" fmla="*/ 2147483647 w 65"/>
                <a:gd name="T29" fmla="*/ 0 h 59"/>
                <a:gd name="T30" fmla="*/ 2147483647 w 65"/>
                <a:gd name="T31" fmla="*/ 0 h 59"/>
                <a:gd name="T32" fmla="*/ 0 w 65"/>
                <a:gd name="T33" fmla="*/ 0 h 59"/>
                <a:gd name="T34" fmla="*/ 2147483647 w 65"/>
                <a:gd name="T35" fmla="*/ 2147483647 h 59"/>
                <a:gd name="T36" fmla="*/ 2147483647 w 65"/>
                <a:gd name="T37" fmla="*/ 2147483647 h 59"/>
                <a:gd name="T38" fmla="*/ 2147483647 w 65"/>
                <a:gd name="T39" fmla="*/ 2147483647 h 59"/>
                <a:gd name="T40" fmla="*/ 2147483647 w 65"/>
                <a:gd name="T41" fmla="*/ 2147483647 h 59"/>
                <a:gd name="T42" fmla="*/ 2147483647 w 65"/>
                <a:gd name="T43" fmla="*/ 2147483647 h 59"/>
                <a:gd name="T44" fmla="*/ 2147483647 w 65"/>
                <a:gd name="T45" fmla="*/ 2147483647 h 59"/>
                <a:gd name="T46" fmla="*/ 2147483647 w 65"/>
                <a:gd name="T47" fmla="*/ 2147483647 h 59"/>
                <a:gd name="T48" fmla="*/ 2147483647 w 65"/>
                <a:gd name="T49" fmla="*/ 2147483647 h 59"/>
                <a:gd name="T50" fmla="*/ 2147483647 w 65"/>
                <a:gd name="T51" fmla="*/ 2147483647 h 59"/>
                <a:gd name="T52" fmla="*/ 2147483647 w 65"/>
                <a:gd name="T53" fmla="*/ 2147483647 h 59"/>
                <a:gd name="T54" fmla="*/ 2147483647 w 65"/>
                <a:gd name="T55" fmla="*/ 2147483647 h 59"/>
                <a:gd name="T56" fmla="*/ 2147483647 w 65"/>
                <a:gd name="T57" fmla="*/ 2147483647 h 59"/>
                <a:gd name="T58" fmla="*/ 2147483647 w 65"/>
                <a:gd name="T59" fmla="*/ 2147483647 h 59"/>
                <a:gd name="T60" fmla="*/ 2147483647 w 65"/>
                <a:gd name="T61" fmla="*/ 2147483647 h 59"/>
                <a:gd name="T62" fmla="*/ 2147483647 w 65"/>
                <a:gd name="T63" fmla="*/ 2147483647 h 59"/>
                <a:gd name="T64" fmla="*/ 2147483647 w 65"/>
                <a:gd name="T65" fmla="*/ 2147483647 h 59"/>
                <a:gd name="T66" fmla="*/ 2147483647 w 65"/>
                <a:gd name="T67" fmla="*/ 2147483647 h 59"/>
                <a:gd name="T68" fmla="*/ 2147483647 w 65"/>
                <a:gd name="T69" fmla="*/ 2147483647 h 59"/>
                <a:gd name="T70" fmla="*/ 2147483647 w 65"/>
                <a:gd name="T71" fmla="*/ 2147483647 h 59"/>
                <a:gd name="T72" fmla="*/ 2147483647 w 65"/>
                <a:gd name="T73" fmla="*/ 2147483647 h 59"/>
                <a:gd name="T74" fmla="*/ 2147483647 w 65"/>
                <a:gd name="T75" fmla="*/ 2147483647 h 59"/>
                <a:gd name="T76" fmla="*/ 2147483647 w 65"/>
                <a:gd name="T77" fmla="*/ 2147483647 h 59"/>
                <a:gd name="T78" fmla="*/ 2147483647 w 65"/>
                <a:gd name="T79" fmla="*/ 2147483647 h 59"/>
                <a:gd name="T80" fmla="*/ 2147483647 w 65"/>
                <a:gd name="T81" fmla="*/ 2147483647 h 59"/>
                <a:gd name="T82" fmla="*/ 2147483647 w 65"/>
                <a:gd name="T83" fmla="*/ 2147483647 h 59"/>
                <a:gd name="T84" fmla="*/ 2147483647 w 65"/>
                <a:gd name="T85" fmla="*/ 2147483647 h 59"/>
                <a:gd name="T86" fmla="*/ 2147483647 w 65"/>
                <a:gd name="T87" fmla="*/ 2147483647 h 59"/>
                <a:gd name="T88" fmla="*/ 2147483647 w 65"/>
                <a:gd name="T89" fmla="*/ 2147483647 h 59"/>
                <a:gd name="T90" fmla="*/ 2147483647 w 65"/>
                <a:gd name="T91" fmla="*/ 2147483647 h 59"/>
                <a:gd name="T92" fmla="*/ 2147483647 w 65"/>
                <a:gd name="T93" fmla="*/ 2147483647 h 59"/>
                <a:gd name="T94" fmla="*/ 2147483647 w 65"/>
                <a:gd name="T95" fmla="*/ 2147483647 h 59"/>
                <a:gd name="T96" fmla="*/ 2147483647 w 65"/>
                <a:gd name="T97" fmla="*/ 214748364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59"/>
                <a:gd name="T149" fmla="*/ 65 w 65"/>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59">
                  <a:moveTo>
                    <a:pt x="0" y="0"/>
                  </a:moveTo>
                  <a:lnTo>
                    <a:pt x="0" y="47"/>
                  </a:lnTo>
                  <a:lnTo>
                    <a:pt x="1" y="44"/>
                  </a:lnTo>
                  <a:lnTo>
                    <a:pt x="1" y="43"/>
                  </a:lnTo>
                  <a:lnTo>
                    <a:pt x="2" y="41"/>
                  </a:lnTo>
                  <a:lnTo>
                    <a:pt x="2" y="39"/>
                  </a:lnTo>
                  <a:lnTo>
                    <a:pt x="3" y="38"/>
                  </a:lnTo>
                  <a:lnTo>
                    <a:pt x="5" y="36"/>
                  </a:lnTo>
                  <a:lnTo>
                    <a:pt x="6" y="35"/>
                  </a:lnTo>
                  <a:lnTo>
                    <a:pt x="7" y="33"/>
                  </a:lnTo>
                  <a:lnTo>
                    <a:pt x="8" y="31"/>
                  </a:lnTo>
                  <a:lnTo>
                    <a:pt x="10" y="30"/>
                  </a:lnTo>
                  <a:lnTo>
                    <a:pt x="11" y="29"/>
                  </a:lnTo>
                  <a:lnTo>
                    <a:pt x="12" y="27"/>
                  </a:lnTo>
                  <a:lnTo>
                    <a:pt x="14" y="26"/>
                  </a:lnTo>
                  <a:lnTo>
                    <a:pt x="15" y="25"/>
                  </a:lnTo>
                  <a:lnTo>
                    <a:pt x="17" y="23"/>
                  </a:lnTo>
                  <a:lnTo>
                    <a:pt x="19" y="21"/>
                  </a:lnTo>
                  <a:lnTo>
                    <a:pt x="21" y="20"/>
                  </a:lnTo>
                  <a:lnTo>
                    <a:pt x="23" y="19"/>
                  </a:lnTo>
                  <a:lnTo>
                    <a:pt x="25" y="18"/>
                  </a:lnTo>
                  <a:lnTo>
                    <a:pt x="27" y="17"/>
                  </a:lnTo>
                  <a:lnTo>
                    <a:pt x="30" y="17"/>
                  </a:lnTo>
                  <a:lnTo>
                    <a:pt x="32" y="16"/>
                  </a:lnTo>
                  <a:lnTo>
                    <a:pt x="35" y="15"/>
                  </a:lnTo>
                  <a:lnTo>
                    <a:pt x="37" y="15"/>
                  </a:lnTo>
                  <a:lnTo>
                    <a:pt x="40" y="14"/>
                  </a:lnTo>
                  <a:lnTo>
                    <a:pt x="42" y="14"/>
                  </a:lnTo>
                  <a:lnTo>
                    <a:pt x="45" y="14"/>
                  </a:lnTo>
                  <a:lnTo>
                    <a:pt x="48" y="14"/>
                  </a:lnTo>
                  <a:lnTo>
                    <a:pt x="51" y="14"/>
                  </a:lnTo>
                  <a:lnTo>
                    <a:pt x="55" y="14"/>
                  </a:lnTo>
                  <a:lnTo>
                    <a:pt x="58" y="14"/>
                  </a:lnTo>
                  <a:lnTo>
                    <a:pt x="61" y="14"/>
                  </a:lnTo>
                  <a:lnTo>
                    <a:pt x="60" y="13"/>
                  </a:lnTo>
                  <a:lnTo>
                    <a:pt x="60" y="12"/>
                  </a:lnTo>
                  <a:lnTo>
                    <a:pt x="59" y="11"/>
                  </a:lnTo>
                  <a:lnTo>
                    <a:pt x="58" y="10"/>
                  </a:lnTo>
                  <a:lnTo>
                    <a:pt x="57" y="10"/>
                  </a:lnTo>
                  <a:lnTo>
                    <a:pt x="57" y="9"/>
                  </a:lnTo>
                  <a:lnTo>
                    <a:pt x="56" y="8"/>
                  </a:lnTo>
                  <a:lnTo>
                    <a:pt x="55" y="7"/>
                  </a:lnTo>
                  <a:lnTo>
                    <a:pt x="54" y="7"/>
                  </a:lnTo>
                  <a:lnTo>
                    <a:pt x="54" y="6"/>
                  </a:lnTo>
                  <a:lnTo>
                    <a:pt x="52" y="6"/>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2" y="0"/>
                  </a:lnTo>
                  <a:lnTo>
                    <a:pt x="31" y="0"/>
                  </a:lnTo>
                  <a:lnTo>
                    <a:pt x="29" y="0"/>
                  </a:lnTo>
                  <a:lnTo>
                    <a:pt x="0" y="0"/>
                  </a:lnTo>
                  <a:close/>
                  <a:moveTo>
                    <a:pt x="62" y="16"/>
                  </a:moveTo>
                  <a:lnTo>
                    <a:pt x="61" y="16"/>
                  </a:lnTo>
                  <a:lnTo>
                    <a:pt x="60" y="16"/>
                  </a:lnTo>
                  <a:lnTo>
                    <a:pt x="59" y="16"/>
                  </a:lnTo>
                  <a:lnTo>
                    <a:pt x="58" y="16"/>
                  </a:lnTo>
                  <a:lnTo>
                    <a:pt x="57" y="16"/>
                  </a:lnTo>
                  <a:lnTo>
                    <a:pt x="56" y="16"/>
                  </a:lnTo>
                  <a:lnTo>
                    <a:pt x="55" y="16"/>
                  </a:lnTo>
                  <a:lnTo>
                    <a:pt x="54" y="16"/>
                  </a:lnTo>
                  <a:lnTo>
                    <a:pt x="52" y="16"/>
                  </a:lnTo>
                  <a:lnTo>
                    <a:pt x="50" y="16"/>
                  </a:lnTo>
                  <a:lnTo>
                    <a:pt x="49" y="17"/>
                  </a:lnTo>
                  <a:lnTo>
                    <a:pt x="48" y="17"/>
                  </a:lnTo>
                  <a:lnTo>
                    <a:pt x="47" y="17"/>
                  </a:lnTo>
                  <a:lnTo>
                    <a:pt x="46" y="18"/>
                  </a:lnTo>
                  <a:lnTo>
                    <a:pt x="45" y="18"/>
                  </a:lnTo>
                  <a:lnTo>
                    <a:pt x="44" y="18"/>
                  </a:lnTo>
                  <a:lnTo>
                    <a:pt x="43" y="19"/>
                  </a:lnTo>
                  <a:lnTo>
                    <a:pt x="42" y="19"/>
                  </a:lnTo>
                  <a:lnTo>
                    <a:pt x="41" y="19"/>
                  </a:lnTo>
                  <a:lnTo>
                    <a:pt x="40" y="20"/>
                  </a:lnTo>
                  <a:lnTo>
                    <a:pt x="39" y="20"/>
                  </a:lnTo>
                  <a:lnTo>
                    <a:pt x="38" y="21"/>
                  </a:lnTo>
                  <a:lnTo>
                    <a:pt x="37" y="21"/>
                  </a:lnTo>
                  <a:lnTo>
                    <a:pt x="36" y="23"/>
                  </a:lnTo>
                  <a:lnTo>
                    <a:pt x="35" y="24"/>
                  </a:lnTo>
                  <a:lnTo>
                    <a:pt x="34" y="25"/>
                  </a:lnTo>
                  <a:lnTo>
                    <a:pt x="33" y="26"/>
                  </a:lnTo>
                  <a:lnTo>
                    <a:pt x="32" y="26"/>
                  </a:lnTo>
                  <a:lnTo>
                    <a:pt x="31" y="27"/>
                  </a:lnTo>
                  <a:lnTo>
                    <a:pt x="30" y="28"/>
                  </a:lnTo>
                  <a:lnTo>
                    <a:pt x="29" y="29"/>
                  </a:lnTo>
                  <a:lnTo>
                    <a:pt x="27" y="30"/>
                  </a:lnTo>
                  <a:lnTo>
                    <a:pt x="26" y="31"/>
                  </a:lnTo>
                  <a:lnTo>
                    <a:pt x="26" y="32"/>
                  </a:lnTo>
                  <a:lnTo>
                    <a:pt x="25" y="33"/>
                  </a:lnTo>
                  <a:lnTo>
                    <a:pt x="24" y="34"/>
                  </a:lnTo>
                  <a:lnTo>
                    <a:pt x="24" y="35"/>
                  </a:lnTo>
                  <a:lnTo>
                    <a:pt x="23" y="36"/>
                  </a:lnTo>
                  <a:lnTo>
                    <a:pt x="23" y="37"/>
                  </a:lnTo>
                  <a:lnTo>
                    <a:pt x="23" y="38"/>
                  </a:lnTo>
                  <a:lnTo>
                    <a:pt x="22" y="38"/>
                  </a:lnTo>
                  <a:lnTo>
                    <a:pt x="22" y="39"/>
                  </a:lnTo>
                  <a:lnTo>
                    <a:pt x="22" y="40"/>
                  </a:lnTo>
                  <a:lnTo>
                    <a:pt x="21" y="41"/>
                  </a:lnTo>
                  <a:lnTo>
                    <a:pt x="21" y="42"/>
                  </a:lnTo>
                  <a:lnTo>
                    <a:pt x="21" y="43"/>
                  </a:lnTo>
                  <a:lnTo>
                    <a:pt x="21" y="44"/>
                  </a:lnTo>
                  <a:lnTo>
                    <a:pt x="22" y="45"/>
                  </a:lnTo>
                  <a:lnTo>
                    <a:pt x="22" y="48"/>
                  </a:lnTo>
                  <a:lnTo>
                    <a:pt x="22" y="49"/>
                  </a:lnTo>
                  <a:lnTo>
                    <a:pt x="23" y="50"/>
                  </a:lnTo>
                  <a:lnTo>
                    <a:pt x="23" y="51"/>
                  </a:lnTo>
                  <a:lnTo>
                    <a:pt x="24" y="52"/>
                  </a:lnTo>
                  <a:lnTo>
                    <a:pt x="24" y="53"/>
                  </a:lnTo>
                  <a:lnTo>
                    <a:pt x="25" y="54"/>
                  </a:lnTo>
                  <a:lnTo>
                    <a:pt x="26" y="54"/>
                  </a:lnTo>
                  <a:lnTo>
                    <a:pt x="27" y="55"/>
                  </a:lnTo>
                  <a:lnTo>
                    <a:pt x="29" y="56"/>
                  </a:lnTo>
                  <a:lnTo>
                    <a:pt x="30" y="57"/>
                  </a:lnTo>
                  <a:lnTo>
                    <a:pt x="31" y="57"/>
                  </a:lnTo>
                  <a:lnTo>
                    <a:pt x="32" y="57"/>
                  </a:lnTo>
                  <a:lnTo>
                    <a:pt x="33" y="58"/>
                  </a:lnTo>
                  <a:lnTo>
                    <a:pt x="34" y="58"/>
                  </a:lnTo>
                  <a:lnTo>
                    <a:pt x="35" y="58"/>
                  </a:lnTo>
                  <a:lnTo>
                    <a:pt x="36" y="59"/>
                  </a:lnTo>
                  <a:lnTo>
                    <a:pt x="37" y="59"/>
                  </a:lnTo>
                  <a:lnTo>
                    <a:pt x="38" y="59"/>
                  </a:lnTo>
                  <a:lnTo>
                    <a:pt x="39" y="59"/>
                  </a:lnTo>
                  <a:lnTo>
                    <a:pt x="40" y="59"/>
                  </a:lnTo>
                  <a:lnTo>
                    <a:pt x="41" y="59"/>
                  </a:lnTo>
                  <a:lnTo>
                    <a:pt x="42" y="59"/>
                  </a:lnTo>
                  <a:lnTo>
                    <a:pt x="43" y="59"/>
                  </a:lnTo>
                  <a:lnTo>
                    <a:pt x="44" y="59"/>
                  </a:lnTo>
                  <a:lnTo>
                    <a:pt x="45" y="58"/>
                  </a:lnTo>
                  <a:lnTo>
                    <a:pt x="46" y="58"/>
                  </a:lnTo>
                  <a:lnTo>
                    <a:pt x="47" y="58"/>
                  </a:lnTo>
                  <a:lnTo>
                    <a:pt x="48" y="58"/>
                  </a:lnTo>
                  <a:lnTo>
                    <a:pt x="49" y="57"/>
                  </a:lnTo>
                  <a:lnTo>
                    <a:pt x="50" y="57"/>
                  </a:lnTo>
                  <a:lnTo>
                    <a:pt x="51" y="56"/>
                  </a:lnTo>
                  <a:lnTo>
                    <a:pt x="52" y="56"/>
                  </a:lnTo>
                  <a:lnTo>
                    <a:pt x="54" y="55"/>
                  </a:lnTo>
                  <a:lnTo>
                    <a:pt x="55" y="54"/>
                  </a:lnTo>
                  <a:lnTo>
                    <a:pt x="56" y="54"/>
                  </a:lnTo>
                  <a:lnTo>
                    <a:pt x="57" y="53"/>
                  </a:lnTo>
                  <a:lnTo>
                    <a:pt x="58" y="52"/>
                  </a:lnTo>
                  <a:lnTo>
                    <a:pt x="59" y="51"/>
                  </a:lnTo>
                  <a:lnTo>
                    <a:pt x="60" y="50"/>
                  </a:lnTo>
                  <a:lnTo>
                    <a:pt x="60" y="49"/>
                  </a:lnTo>
                  <a:lnTo>
                    <a:pt x="61" y="48"/>
                  </a:lnTo>
                  <a:lnTo>
                    <a:pt x="62" y="47"/>
                  </a:lnTo>
                  <a:lnTo>
                    <a:pt x="62" y="45"/>
                  </a:lnTo>
                  <a:lnTo>
                    <a:pt x="63" y="44"/>
                  </a:lnTo>
                  <a:lnTo>
                    <a:pt x="63" y="43"/>
                  </a:lnTo>
                  <a:lnTo>
                    <a:pt x="63" y="42"/>
                  </a:lnTo>
                  <a:lnTo>
                    <a:pt x="64" y="41"/>
                  </a:lnTo>
                  <a:lnTo>
                    <a:pt x="64" y="40"/>
                  </a:lnTo>
                  <a:lnTo>
                    <a:pt x="64" y="39"/>
                  </a:lnTo>
                  <a:lnTo>
                    <a:pt x="64" y="38"/>
                  </a:lnTo>
                  <a:lnTo>
                    <a:pt x="65" y="37"/>
                  </a:lnTo>
                  <a:lnTo>
                    <a:pt x="65" y="36"/>
                  </a:lnTo>
                  <a:lnTo>
                    <a:pt x="65" y="35"/>
                  </a:lnTo>
                  <a:lnTo>
                    <a:pt x="65" y="34"/>
                  </a:lnTo>
                  <a:lnTo>
                    <a:pt x="65" y="33"/>
                  </a:lnTo>
                  <a:lnTo>
                    <a:pt x="65" y="32"/>
                  </a:lnTo>
                  <a:lnTo>
                    <a:pt x="65" y="31"/>
                  </a:lnTo>
                  <a:lnTo>
                    <a:pt x="65" y="30"/>
                  </a:lnTo>
                  <a:lnTo>
                    <a:pt x="65" y="29"/>
                  </a:lnTo>
                  <a:lnTo>
                    <a:pt x="65" y="28"/>
                  </a:lnTo>
                  <a:lnTo>
                    <a:pt x="65" y="27"/>
                  </a:lnTo>
                  <a:lnTo>
                    <a:pt x="64" y="26"/>
                  </a:lnTo>
                  <a:lnTo>
                    <a:pt x="64" y="25"/>
                  </a:lnTo>
                  <a:lnTo>
                    <a:pt x="64" y="24"/>
                  </a:lnTo>
                  <a:lnTo>
                    <a:pt x="64" y="23"/>
                  </a:lnTo>
                  <a:lnTo>
                    <a:pt x="64" y="21"/>
                  </a:lnTo>
                  <a:lnTo>
                    <a:pt x="63" y="20"/>
                  </a:lnTo>
                  <a:lnTo>
                    <a:pt x="63" y="19"/>
                  </a:lnTo>
                  <a:lnTo>
                    <a:pt x="62" y="18"/>
                  </a:lnTo>
                  <a:lnTo>
                    <a:pt x="62" y="17"/>
                  </a:lnTo>
                  <a:lnTo>
                    <a:pt x="62" y="16"/>
                  </a:lnTo>
                  <a:close/>
                </a:path>
              </a:pathLst>
            </a:custGeom>
            <a:solidFill>
              <a:srgbClr val="FFFFFF"/>
            </a:solidFill>
            <a:ln w="9525">
              <a:noFill/>
              <a:round/>
              <a:headEnd/>
              <a:tailEnd/>
            </a:ln>
          </p:spPr>
          <p:txBody>
            <a:bodyPr/>
            <a:lstStyle/>
            <a:p>
              <a:endParaRPr lang="en-US"/>
            </a:p>
          </p:txBody>
        </p:sp>
      </p:grpSp>
      <p:cxnSp>
        <p:nvCxnSpPr>
          <p:cNvPr id="508" name="Straight Connector 3"/>
          <p:cNvCxnSpPr>
            <a:cxnSpLocks noChangeShapeType="1"/>
          </p:cNvCxnSpPr>
          <p:nvPr/>
        </p:nvCxnSpPr>
        <p:spPr bwMode="auto">
          <a:xfrm flipV="1">
            <a:off x="7411285" y="3226056"/>
            <a:ext cx="0" cy="167841"/>
          </a:xfrm>
          <a:prstGeom prst="line">
            <a:avLst/>
          </a:prstGeom>
          <a:noFill/>
          <a:ln w="9525" algn="ctr">
            <a:noFill/>
            <a:round/>
            <a:headEnd/>
            <a:tailEnd/>
          </a:ln>
        </p:spPr>
      </p:cxnSp>
      <p:grpSp>
        <p:nvGrpSpPr>
          <p:cNvPr id="509" name="Group 550"/>
          <p:cNvGrpSpPr>
            <a:grpSpLocks/>
          </p:cNvGrpSpPr>
          <p:nvPr/>
        </p:nvGrpSpPr>
        <p:grpSpPr bwMode="auto">
          <a:xfrm>
            <a:off x="7045197" y="2966996"/>
            <a:ext cx="145949" cy="150814"/>
            <a:chOff x="1827306" y="4031005"/>
            <a:chExt cx="191247" cy="196790"/>
          </a:xfrm>
        </p:grpSpPr>
        <p:sp>
          <p:nvSpPr>
            <p:cNvPr id="510" name="Freeform 383"/>
            <p:cNvSpPr>
              <a:spLocks/>
            </p:cNvSpPr>
            <p:nvPr/>
          </p:nvSpPr>
          <p:spPr bwMode="gray">
            <a:xfrm>
              <a:off x="1827306" y="4031005"/>
              <a:ext cx="191247" cy="196790"/>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0" y="126"/>
                  </a:lnTo>
                  <a:lnTo>
                    <a:pt x="57" y="126"/>
                  </a:lnTo>
                  <a:lnTo>
                    <a:pt x="54" y="125"/>
                  </a:lnTo>
                  <a:lnTo>
                    <a:pt x="51" y="125"/>
                  </a:lnTo>
                  <a:lnTo>
                    <a:pt x="48" y="124"/>
                  </a:lnTo>
                  <a:lnTo>
                    <a:pt x="45" y="123"/>
                  </a:lnTo>
                  <a:lnTo>
                    <a:pt x="42" y="122"/>
                  </a:lnTo>
                  <a:lnTo>
                    <a:pt x="40" y="121"/>
                  </a:lnTo>
                  <a:lnTo>
                    <a:pt x="36" y="120"/>
                  </a:lnTo>
                  <a:lnTo>
                    <a:pt x="33" y="119"/>
                  </a:lnTo>
                  <a:lnTo>
                    <a:pt x="31" y="117"/>
                  </a:lnTo>
                  <a:lnTo>
                    <a:pt x="28" y="116"/>
                  </a:lnTo>
                  <a:lnTo>
                    <a:pt x="26" y="114"/>
                  </a:lnTo>
                  <a:lnTo>
                    <a:pt x="23" y="112"/>
                  </a:lnTo>
                  <a:lnTo>
                    <a:pt x="21" y="110"/>
                  </a:lnTo>
                  <a:lnTo>
                    <a:pt x="19" y="108"/>
                  </a:lnTo>
                  <a:lnTo>
                    <a:pt x="17" y="106"/>
                  </a:lnTo>
                  <a:lnTo>
                    <a:pt x="15" y="103"/>
                  </a:lnTo>
                  <a:lnTo>
                    <a:pt x="12" y="101"/>
                  </a:lnTo>
                  <a:lnTo>
                    <a:pt x="11" y="98"/>
                  </a:lnTo>
                  <a:lnTo>
                    <a:pt x="9" y="96"/>
                  </a:lnTo>
                  <a:lnTo>
                    <a:pt x="7" y="93"/>
                  </a:lnTo>
                  <a:lnTo>
                    <a:pt x="6" y="91"/>
                  </a:lnTo>
                  <a:lnTo>
                    <a:pt x="5" y="88"/>
                  </a:lnTo>
                  <a:lnTo>
                    <a:pt x="4" y="85"/>
                  </a:lnTo>
                  <a:lnTo>
                    <a:pt x="3" y="82"/>
                  </a:lnTo>
                  <a:lnTo>
                    <a:pt x="2" y="79"/>
                  </a:lnTo>
                  <a:lnTo>
                    <a:pt x="1" y="76"/>
                  </a:lnTo>
                  <a:lnTo>
                    <a:pt x="1" y="73"/>
                  </a:lnTo>
                  <a:lnTo>
                    <a:pt x="0" y="70"/>
                  </a:lnTo>
                  <a:lnTo>
                    <a:pt x="0" y="67"/>
                  </a:lnTo>
                  <a:lnTo>
                    <a:pt x="0" y="63"/>
                  </a:lnTo>
                  <a:lnTo>
                    <a:pt x="0" y="60"/>
                  </a:lnTo>
                  <a:lnTo>
                    <a:pt x="0" y="56"/>
                  </a:lnTo>
                  <a:lnTo>
                    <a:pt x="1" y="53"/>
                  </a:lnTo>
                  <a:lnTo>
                    <a:pt x="1" y="50"/>
                  </a:lnTo>
                  <a:lnTo>
                    <a:pt x="2" y="47"/>
                  </a:lnTo>
                  <a:lnTo>
                    <a:pt x="3" y="45"/>
                  </a:lnTo>
                  <a:lnTo>
                    <a:pt x="4" y="42"/>
                  </a:lnTo>
                  <a:lnTo>
                    <a:pt x="5" y="39"/>
                  </a:lnTo>
                  <a:lnTo>
                    <a:pt x="6" y="36"/>
                  </a:lnTo>
                  <a:lnTo>
                    <a:pt x="7" y="34"/>
                  </a:lnTo>
                  <a:lnTo>
                    <a:pt x="9" y="30"/>
                  </a:lnTo>
                  <a:lnTo>
                    <a:pt x="11" y="28"/>
                  </a:lnTo>
                  <a:lnTo>
                    <a:pt x="12" y="25"/>
                  </a:lnTo>
                  <a:lnTo>
                    <a:pt x="15" y="23"/>
                  </a:lnTo>
                  <a:lnTo>
                    <a:pt x="17" y="21"/>
                  </a:lnTo>
                  <a:lnTo>
                    <a:pt x="19" y="19"/>
                  </a:lnTo>
                  <a:lnTo>
                    <a:pt x="21" y="17"/>
                  </a:lnTo>
                  <a:lnTo>
                    <a:pt x="23" y="15"/>
                  </a:lnTo>
                  <a:lnTo>
                    <a:pt x="26" y="13"/>
                  </a:lnTo>
                  <a:lnTo>
                    <a:pt x="28" y="11"/>
                  </a:lnTo>
                  <a:lnTo>
                    <a:pt x="31" y="10"/>
                  </a:lnTo>
                  <a:lnTo>
                    <a:pt x="33" y="7"/>
                  </a:lnTo>
                  <a:lnTo>
                    <a:pt x="36" y="6"/>
                  </a:lnTo>
                  <a:lnTo>
                    <a:pt x="40" y="5"/>
                  </a:lnTo>
                  <a:lnTo>
                    <a:pt x="42" y="4"/>
                  </a:lnTo>
                  <a:lnTo>
                    <a:pt x="45" y="3"/>
                  </a:lnTo>
                  <a:lnTo>
                    <a:pt x="48" y="2"/>
                  </a:lnTo>
                  <a:lnTo>
                    <a:pt x="51" y="1"/>
                  </a:lnTo>
                  <a:lnTo>
                    <a:pt x="54" y="1"/>
                  </a:lnTo>
                  <a:lnTo>
                    <a:pt x="57" y="0"/>
                  </a:lnTo>
                  <a:lnTo>
                    <a:pt x="60" y="0"/>
                  </a:lnTo>
                  <a:lnTo>
                    <a:pt x="65" y="0"/>
                  </a:lnTo>
                  <a:lnTo>
                    <a:pt x="68" y="0"/>
                  </a:lnTo>
                  <a:lnTo>
                    <a:pt x="71" y="0"/>
                  </a:lnTo>
                  <a:lnTo>
                    <a:pt x="74" y="1"/>
                  </a:lnTo>
                  <a:lnTo>
                    <a:pt x="77" y="1"/>
                  </a:lnTo>
                  <a:lnTo>
                    <a:pt x="80" y="2"/>
                  </a:lnTo>
                  <a:lnTo>
                    <a:pt x="83" y="3"/>
                  </a:lnTo>
                  <a:lnTo>
                    <a:pt x="86" y="4"/>
                  </a:lnTo>
                  <a:lnTo>
                    <a:pt x="89" y="5"/>
                  </a:lnTo>
                  <a:lnTo>
                    <a:pt x="92" y="6"/>
                  </a:lnTo>
                  <a:lnTo>
                    <a:pt x="95" y="7"/>
                  </a:lnTo>
                  <a:lnTo>
                    <a:pt x="97" y="10"/>
                  </a:lnTo>
                  <a:lnTo>
                    <a:pt x="100" y="11"/>
                  </a:lnTo>
                  <a:lnTo>
                    <a:pt x="102" y="13"/>
                  </a:lnTo>
                  <a:lnTo>
                    <a:pt x="105" y="15"/>
                  </a:lnTo>
                  <a:lnTo>
                    <a:pt x="107" y="17"/>
                  </a:lnTo>
                  <a:lnTo>
                    <a:pt x="109" y="19"/>
                  </a:lnTo>
                  <a:lnTo>
                    <a:pt x="112" y="21"/>
                  </a:lnTo>
                  <a:lnTo>
                    <a:pt x="114" y="23"/>
                  </a:lnTo>
                  <a:lnTo>
                    <a:pt x="116" y="25"/>
                  </a:lnTo>
                  <a:lnTo>
                    <a:pt x="117" y="28"/>
                  </a:lnTo>
                  <a:lnTo>
                    <a:pt x="119" y="30"/>
                  </a:lnTo>
                  <a:lnTo>
                    <a:pt x="121" y="34"/>
                  </a:lnTo>
                  <a:lnTo>
                    <a:pt x="122" y="36"/>
                  </a:lnTo>
                  <a:lnTo>
                    <a:pt x="123" y="39"/>
                  </a:lnTo>
                  <a:lnTo>
                    <a:pt x="124" y="42"/>
                  </a:lnTo>
                  <a:lnTo>
                    <a:pt x="125" y="45"/>
                  </a:lnTo>
                  <a:lnTo>
                    <a:pt x="126" y="47"/>
                  </a:lnTo>
                  <a:lnTo>
                    <a:pt x="127" y="50"/>
                  </a:lnTo>
                  <a:lnTo>
                    <a:pt x="127" y="53"/>
                  </a:lnTo>
                  <a:lnTo>
                    <a:pt x="128" y="56"/>
                  </a:lnTo>
                  <a:lnTo>
                    <a:pt x="128" y="60"/>
                  </a:lnTo>
                  <a:lnTo>
                    <a:pt x="128" y="63"/>
                  </a:lnTo>
                  <a:lnTo>
                    <a:pt x="128" y="67"/>
                  </a:lnTo>
                  <a:lnTo>
                    <a:pt x="128" y="70"/>
                  </a:lnTo>
                  <a:lnTo>
                    <a:pt x="127" y="73"/>
                  </a:lnTo>
                  <a:lnTo>
                    <a:pt x="127" y="76"/>
                  </a:lnTo>
                  <a:lnTo>
                    <a:pt x="126" y="79"/>
                  </a:lnTo>
                  <a:lnTo>
                    <a:pt x="125" y="82"/>
                  </a:lnTo>
                  <a:lnTo>
                    <a:pt x="124" y="85"/>
                  </a:lnTo>
                  <a:lnTo>
                    <a:pt x="123" y="88"/>
                  </a:lnTo>
                  <a:lnTo>
                    <a:pt x="122" y="91"/>
                  </a:lnTo>
                  <a:lnTo>
                    <a:pt x="121" y="93"/>
                  </a:lnTo>
                  <a:lnTo>
                    <a:pt x="119" y="96"/>
                  </a:lnTo>
                  <a:lnTo>
                    <a:pt x="117" y="98"/>
                  </a:lnTo>
                  <a:lnTo>
                    <a:pt x="116" y="101"/>
                  </a:lnTo>
                  <a:lnTo>
                    <a:pt x="114" y="103"/>
                  </a:lnTo>
                  <a:lnTo>
                    <a:pt x="112" y="106"/>
                  </a:lnTo>
                  <a:lnTo>
                    <a:pt x="109" y="108"/>
                  </a:lnTo>
                  <a:lnTo>
                    <a:pt x="107" y="110"/>
                  </a:lnTo>
                  <a:lnTo>
                    <a:pt x="105" y="112"/>
                  </a:lnTo>
                  <a:lnTo>
                    <a:pt x="102" y="114"/>
                  </a:lnTo>
                  <a:lnTo>
                    <a:pt x="100" y="116"/>
                  </a:lnTo>
                  <a:lnTo>
                    <a:pt x="97" y="117"/>
                  </a:lnTo>
                  <a:lnTo>
                    <a:pt x="95" y="119"/>
                  </a:lnTo>
                  <a:lnTo>
                    <a:pt x="92" y="120"/>
                  </a:lnTo>
                  <a:lnTo>
                    <a:pt x="89" y="121"/>
                  </a:lnTo>
                  <a:lnTo>
                    <a:pt x="86" y="122"/>
                  </a:lnTo>
                  <a:lnTo>
                    <a:pt x="83" y="123"/>
                  </a:lnTo>
                  <a:lnTo>
                    <a:pt x="80" y="124"/>
                  </a:lnTo>
                  <a:lnTo>
                    <a:pt x="77" y="125"/>
                  </a:lnTo>
                  <a:lnTo>
                    <a:pt x="74" y="125"/>
                  </a:lnTo>
                  <a:lnTo>
                    <a:pt x="71" y="126"/>
                  </a:lnTo>
                  <a:lnTo>
                    <a:pt x="68" y="126"/>
                  </a:lnTo>
                  <a:lnTo>
                    <a:pt x="65" y="126"/>
                  </a:lnTo>
                  <a:close/>
                </a:path>
              </a:pathLst>
            </a:custGeom>
            <a:solidFill>
              <a:srgbClr val="02703F"/>
            </a:solidFill>
            <a:ln w="9525">
              <a:noFill/>
              <a:round/>
              <a:headEnd/>
              <a:tailEnd/>
            </a:ln>
          </p:spPr>
          <p:txBody>
            <a:bodyPr/>
            <a:lstStyle/>
            <a:p>
              <a:endParaRPr lang="en-US"/>
            </a:p>
          </p:txBody>
        </p:sp>
        <p:sp>
          <p:nvSpPr>
            <p:cNvPr id="511" name="Freeform 384"/>
            <p:cNvSpPr>
              <a:spLocks noEditPoints="1"/>
            </p:cNvSpPr>
            <p:nvPr/>
          </p:nvSpPr>
          <p:spPr bwMode="gray">
            <a:xfrm>
              <a:off x="1878106" y="4085669"/>
              <a:ext cx="97118" cy="92148"/>
            </a:xfrm>
            <a:custGeom>
              <a:avLst/>
              <a:gdLst>
                <a:gd name="T0" fmla="*/ 2147483647 w 65"/>
                <a:gd name="T1" fmla="*/ 2147483647 h 59"/>
                <a:gd name="T2" fmla="*/ 2147483647 w 65"/>
                <a:gd name="T3" fmla="*/ 2147483647 h 59"/>
                <a:gd name="T4" fmla="*/ 2147483647 w 65"/>
                <a:gd name="T5" fmla="*/ 2147483647 h 59"/>
                <a:gd name="T6" fmla="*/ 2147483647 w 65"/>
                <a:gd name="T7" fmla="*/ 2147483647 h 59"/>
                <a:gd name="T8" fmla="*/ 2147483647 w 65"/>
                <a:gd name="T9" fmla="*/ 2147483647 h 59"/>
                <a:gd name="T10" fmla="*/ 2147483647 w 65"/>
                <a:gd name="T11" fmla="*/ 2147483647 h 59"/>
                <a:gd name="T12" fmla="*/ 2147483647 w 65"/>
                <a:gd name="T13" fmla="*/ 2147483647 h 59"/>
                <a:gd name="T14" fmla="*/ 2147483647 w 65"/>
                <a:gd name="T15" fmla="*/ 2147483647 h 59"/>
                <a:gd name="T16" fmla="*/ 2147483647 w 65"/>
                <a:gd name="T17" fmla="*/ 2147483647 h 59"/>
                <a:gd name="T18" fmla="*/ 2147483647 w 65"/>
                <a:gd name="T19" fmla="*/ 2147483647 h 59"/>
                <a:gd name="T20" fmla="*/ 2147483647 w 65"/>
                <a:gd name="T21" fmla="*/ 2147483647 h 59"/>
                <a:gd name="T22" fmla="*/ 2147483647 w 65"/>
                <a:gd name="T23" fmla="*/ 2147483647 h 59"/>
                <a:gd name="T24" fmla="*/ 2147483647 w 65"/>
                <a:gd name="T25" fmla="*/ 2147483647 h 59"/>
                <a:gd name="T26" fmla="*/ 2147483647 w 65"/>
                <a:gd name="T27" fmla="*/ 2147483647 h 59"/>
                <a:gd name="T28" fmla="*/ 2147483647 w 65"/>
                <a:gd name="T29" fmla="*/ 0 h 59"/>
                <a:gd name="T30" fmla="*/ 2147483647 w 65"/>
                <a:gd name="T31" fmla="*/ 0 h 59"/>
                <a:gd name="T32" fmla="*/ 0 w 65"/>
                <a:gd name="T33" fmla="*/ 0 h 59"/>
                <a:gd name="T34" fmla="*/ 2147483647 w 65"/>
                <a:gd name="T35" fmla="*/ 2147483647 h 59"/>
                <a:gd name="T36" fmla="*/ 2147483647 w 65"/>
                <a:gd name="T37" fmla="*/ 2147483647 h 59"/>
                <a:gd name="T38" fmla="*/ 2147483647 w 65"/>
                <a:gd name="T39" fmla="*/ 2147483647 h 59"/>
                <a:gd name="T40" fmla="*/ 2147483647 w 65"/>
                <a:gd name="T41" fmla="*/ 2147483647 h 59"/>
                <a:gd name="T42" fmla="*/ 2147483647 w 65"/>
                <a:gd name="T43" fmla="*/ 2147483647 h 59"/>
                <a:gd name="T44" fmla="*/ 2147483647 w 65"/>
                <a:gd name="T45" fmla="*/ 2147483647 h 59"/>
                <a:gd name="T46" fmla="*/ 2147483647 w 65"/>
                <a:gd name="T47" fmla="*/ 2147483647 h 59"/>
                <a:gd name="T48" fmla="*/ 2147483647 w 65"/>
                <a:gd name="T49" fmla="*/ 2147483647 h 59"/>
                <a:gd name="T50" fmla="*/ 2147483647 w 65"/>
                <a:gd name="T51" fmla="*/ 2147483647 h 59"/>
                <a:gd name="T52" fmla="*/ 2147483647 w 65"/>
                <a:gd name="T53" fmla="*/ 2147483647 h 59"/>
                <a:gd name="T54" fmla="*/ 2147483647 w 65"/>
                <a:gd name="T55" fmla="*/ 2147483647 h 59"/>
                <a:gd name="T56" fmla="*/ 2147483647 w 65"/>
                <a:gd name="T57" fmla="*/ 2147483647 h 59"/>
                <a:gd name="T58" fmla="*/ 2147483647 w 65"/>
                <a:gd name="T59" fmla="*/ 2147483647 h 59"/>
                <a:gd name="T60" fmla="*/ 2147483647 w 65"/>
                <a:gd name="T61" fmla="*/ 2147483647 h 59"/>
                <a:gd name="T62" fmla="*/ 2147483647 w 65"/>
                <a:gd name="T63" fmla="*/ 2147483647 h 59"/>
                <a:gd name="T64" fmla="*/ 2147483647 w 65"/>
                <a:gd name="T65" fmla="*/ 2147483647 h 59"/>
                <a:gd name="T66" fmla="*/ 2147483647 w 65"/>
                <a:gd name="T67" fmla="*/ 2147483647 h 59"/>
                <a:gd name="T68" fmla="*/ 2147483647 w 65"/>
                <a:gd name="T69" fmla="*/ 2147483647 h 59"/>
                <a:gd name="T70" fmla="*/ 2147483647 w 65"/>
                <a:gd name="T71" fmla="*/ 2147483647 h 59"/>
                <a:gd name="T72" fmla="*/ 2147483647 w 65"/>
                <a:gd name="T73" fmla="*/ 2147483647 h 59"/>
                <a:gd name="T74" fmla="*/ 2147483647 w 65"/>
                <a:gd name="T75" fmla="*/ 2147483647 h 59"/>
                <a:gd name="T76" fmla="*/ 2147483647 w 65"/>
                <a:gd name="T77" fmla="*/ 2147483647 h 59"/>
                <a:gd name="T78" fmla="*/ 2147483647 w 65"/>
                <a:gd name="T79" fmla="*/ 2147483647 h 59"/>
                <a:gd name="T80" fmla="*/ 2147483647 w 65"/>
                <a:gd name="T81" fmla="*/ 2147483647 h 59"/>
                <a:gd name="T82" fmla="*/ 2147483647 w 65"/>
                <a:gd name="T83" fmla="*/ 2147483647 h 59"/>
                <a:gd name="T84" fmla="*/ 2147483647 w 65"/>
                <a:gd name="T85" fmla="*/ 2147483647 h 59"/>
                <a:gd name="T86" fmla="*/ 2147483647 w 65"/>
                <a:gd name="T87" fmla="*/ 2147483647 h 59"/>
                <a:gd name="T88" fmla="*/ 2147483647 w 65"/>
                <a:gd name="T89" fmla="*/ 2147483647 h 59"/>
                <a:gd name="T90" fmla="*/ 2147483647 w 65"/>
                <a:gd name="T91" fmla="*/ 2147483647 h 59"/>
                <a:gd name="T92" fmla="*/ 2147483647 w 65"/>
                <a:gd name="T93" fmla="*/ 2147483647 h 59"/>
                <a:gd name="T94" fmla="*/ 2147483647 w 65"/>
                <a:gd name="T95" fmla="*/ 2147483647 h 59"/>
                <a:gd name="T96" fmla="*/ 2147483647 w 65"/>
                <a:gd name="T97" fmla="*/ 214748364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59"/>
                <a:gd name="T149" fmla="*/ 65 w 65"/>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59">
                  <a:moveTo>
                    <a:pt x="0" y="0"/>
                  </a:moveTo>
                  <a:lnTo>
                    <a:pt x="0" y="47"/>
                  </a:lnTo>
                  <a:lnTo>
                    <a:pt x="1" y="44"/>
                  </a:lnTo>
                  <a:lnTo>
                    <a:pt x="1" y="43"/>
                  </a:lnTo>
                  <a:lnTo>
                    <a:pt x="2" y="41"/>
                  </a:lnTo>
                  <a:lnTo>
                    <a:pt x="2" y="39"/>
                  </a:lnTo>
                  <a:lnTo>
                    <a:pt x="3" y="38"/>
                  </a:lnTo>
                  <a:lnTo>
                    <a:pt x="5" y="36"/>
                  </a:lnTo>
                  <a:lnTo>
                    <a:pt x="6" y="35"/>
                  </a:lnTo>
                  <a:lnTo>
                    <a:pt x="7" y="33"/>
                  </a:lnTo>
                  <a:lnTo>
                    <a:pt x="8" y="31"/>
                  </a:lnTo>
                  <a:lnTo>
                    <a:pt x="10" y="30"/>
                  </a:lnTo>
                  <a:lnTo>
                    <a:pt x="11" y="29"/>
                  </a:lnTo>
                  <a:lnTo>
                    <a:pt x="12" y="27"/>
                  </a:lnTo>
                  <a:lnTo>
                    <a:pt x="14" y="26"/>
                  </a:lnTo>
                  <a:lnTo>
                    <a:pt x="15" y="25"/>
                  </a:lnTo>
                  <a:lnTo>
                    <a:pt x="17" y="23"/>
                  </a:lnTo>
                  <a:lnTo>
                    <a:pt x="19" y="21"/>
                  </a:lnTo>
                  <a:lnTo>
                    <a:pt x="21" y="20"/>
                  </a:lnTo>
                  <a:lnTo>
                    <a:pt x="23" y="19"/>
                  </a:lnTo>
                  <a:lnTo>
                    <a:pt x="25" y="18"/>
                  </a:lnTo>
                  <a:lnTo>
                    <a:pt x="27" y="17"/>
                  </a:lnTo>
                  <a:lnTo>
                    <a:pt x="30" y="17"/>
                  </a:lnTo>
                  <a:lnTo>
                    <a:pt x="32" y="16"/>
                  </a:lnTo>
                  <a:lnTo>
                    <a:pt x="35" y="15"/>
                  </a:lnTo>
                  <a:lnTo>
                    <a:pt x="37" y="15"/>
                  </a:lnTo>
                  <a:lnTo>
                    <a:pt x="40" y="14"/>
                  </a:lnTo>
                  <a:lnTo>
                    <a:pt x="42" y="14"/>
                  </a:lnTo>
                  <a:lnTo>
                    <a:pt x="45" y="14"/>
                  </a:lnTo>
                  <a:lnTo>
                    <a:pt x="48" y="14"/>
                  </a:lnTo>
                  <a:lnTo>
                    <a:pt x="51" y="14"/>
                  </a:lnTo>
                  <a:lnTo>
                    <a:pt x="55" y="14"/>
                  </a:lnTo>
                  <a:lnTo>
                    <a:pt x="58" y="14"/>
                  </a:lnTo>
                  <a:lnTo>
                    <a:pt x="61" y="14"/>
                  </a:lnTo>
                  <a:lnTo>
                    <a:pt x="60" y="13"/>
                  </a:lnTo>
                  <a:lnTo>
                    <a:pt x="60" y="12"/>
                  </a:lnTo>
                  <a:lnTo>
                    <a:pt x="59" y="11"/>
                  </a:lnTo>
                  <a:lnTo>
                    <a:pt x="58" y="10"/>
                  </a:lnTo>
                  <a:lnTo>
                    <a:pt x="57" y="10"/>
                  </a:lnTo>
                  <a:lnTo>
                    <a:pt x="57" y="9"/>
                  </a:lnTo>
                  <a:lnTo>
                    <a:pt x="56" y="8"/>
                  </a:lnTo>
                  <a:lnTo>
                    <a:pt x="55" y="7"/>
                  </a:lnTo>
                  <a:lnTo>
                    <a:pt x="54" y="7"/>
                  </a:lnTo>
                  <a:lnTo>
                    <a:pt x="54" y="6"/>
                  </a:lnTo>
                  <a:lnTo>
                    <a:pt x="52" y="6"/>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2" y="0"/>
                  </a:lnTo>
                  <a:lnTo>
                    <a:pt x="31" y="0"/>
                  </a:lnTo>
                  <a:lnTo>
                    <a:pt x="29" y="0"/>
                  </a:lnTo>
                  <a:lnTo>
                    <a:pt x="0" y="0"/>
                  </a:lnTo>
                  <a:close/>
                  <a:moveTo>
                    <a:pt x="62" y="16"/>
                  </a:moveTo>
                  <a:lnTo>
                    <a:pt x="61" y="16"/>
                  </a:lnTo>
                  <a:lnTo>
                    <a:pt x="60" y="16"/>
                  </a:lnTo>
                  <a:lnTo>
                    <a:pt x="59" y="16"/>
                  </a:lnTo>
                  <a:lnTo>
                    <a:pt x="58" y="16"/>
                  </a:lnTo>
                  <a:lnTo>
                    <a:pt x="57" y="16"/>
                  </a:lnTo>
                  <a:lnTo>
                    <a:pt x="56" y="16"/>
                  </a:lnTo>
                  <a:lnTo>
                    <a:pt x="55" y="16"/>
                  </a:lnTo>
                  <a:lnTo>
                    <a:pt x="54" y="16"/>
                  </a:lnTo>
                  <a:lnTo>
                    <a:pt x="52" y="16"/>
                  </a:lnTo>
                  <a:lnTo>
                    <a:pt x="50" y="16"/>
                  </a:lnTo>
                  <a:lnTo>
                    <a:pt x="49" y="17"/>
                  </a:lnTo>
                  <a:lnTo>
                    <a:pt x="48" y="17"/>
                  </a:lnTo>
                  <a:lnTo>
                    <a:pt x="47" y="17"/>
                  </a:lnTo>
                  <a:lnTo>
                    <a:pt x="46" y="18"/>
                  </a:lnTo>
                  <a:lnTo>
                    <a:pt x="45" y="18"/>
                  </a:lnTo>
                  <a:lnTo>
                    <a:pt x="44" y="18"/>
                  </a:lnTo>
                  <a:lnTo>
                    <a:pt x="43" y="19"/>
                  </a:lnTo>
                  <a:lnTo>
                    <a:pt x="42" y="19"/>
                  </a:lnTo>
                  <a:lnTo>
                    <a:pt x="41" y="19"/>
                  </a:lnTo>
                  <a:lnTo>
                    <a:pt x="40" y="20"/>
                  </a:lnTo>
                  <a:lnTo>
                    <a:pt x="39" y="20"/>
                  </a:lnTo>
                  <a:lnTo>
                    <a:pt x="38" y="21"/>
                  </a:lnTo>
                  <a:lnTo>
                    <a:pt x="37" y="21"/>
                  </a:lnTo>
                  <a:lnTo>
                    <a:pt x="36" y="23"/>
                  </a:lnTo>
                  <a:lnTo>
                    <a:pt x="35" y="24"/>
                  </a:lnTo>
                  <a:lnTo>
                    <a:pt x="34" y="25"/>
                  </a:lnTo>
                  <a:lnTo>
                    <a:pt x="33" y="26"/>
                  </a:lnTo>
                  <a:lnTo>
                    <a:pt x="32" y="26"/>
                  </a:lnTo>
                  <a:lnTo>
                    <a:pt x="31" y="27"/>
                  </a:lnTo>
                  <a:lnTo>
                    <a:pt x="30" y="28"/>
                  </a:lnTo>
                  <a:lnTo>
                    <a:pt x="29" y="29"/>
                  </a:lnTo>
                  <a:lnTo>
                    <a:pt x="27" y="30"/>
                  </a:lnTo>
                  <a:lnTo>
                    <a:pt x="26" y="31"/>
                  </a:lnTo>
                  <a:lnTo>
                    <a:pt x="26" y="32"/>
                  </a:lnTo>
                  <a:lnTo>
                    <a:pt x="25" y="33"/>
                  </a:lnTo>
                  <a:lnTo>
                    <a:pt x="24" y="34"/>
                  </a:lnTo>
                  <a:lnTo>
                    <a:pt x="24" y="35"/>
                  </a:lnTo>
                  <a:lnTo>
                    <a:pt x="23" y="36"/>
                  </a:lnTo>
                  <a:lnTo>
                    <a:pt x="23" y="37"/>
                  </a:lnTo>
                  <a:lnTo>
                    <a:pt x="23" y="38"/>
                  </a:lnTo>
                  <a:lnTo>
                    <a:pt x="22" y="38"/>
                  </a:lnTo>
                  <a:lnTo>
                    <a:pt x="22" y="39"/>
                  </a:lnTo>
                  <a:lnTo>
                    <a:pt x="22" y="40"/>
                  </a:lnTo>
                  <a:lnTo>
                    <a:pt x="21" y="41"/>
                  </a:lnTo>
                  <a:lnTo>
                    <a:pt x="21" y="42"/>
                  </a:lnTo>
                  <a:lnTo>
                    <a:pt x="21" y="43"/>
                  </a:lnTo>
                  <a:lnTo>
                    <a:pt x="21" y="44"/>
                  </a:lnTo>
                  <a:lnTo>
                    <a:pt x="22" y="45"/>
                  </a:lnTo>
                  <a:lnTo>
                    <a:pt x="22" y="48"/>
                  </a:lnTo>
                  <a:lnTo>
                    <a:pt x="22" y="49"/>
                  </a:lnTo>
                  <a:lnTo>
                    <a:pt x="23" y="50"/>
                  </a:lnTo>
                  <a:lnTo>
                    <a:pt x="23" y="51"/>
                  </a:lnTo>
                  <a:lnTo>
                    <a:pt x="24" y="52"/>
                  </a:lnTo>
                  <a:lnTo>
                    <a:pt x="24" y="53"/>
                  </a:lnTo>
                  <a:lnTo>
                    <a:pt x="25" y="54"/>
                  </a:lnTo>
                  <a:lnTo>
                    <a:pt x="26" y="54"/>
                  </a:lnTo>
                  <a:lnTo>
                    <a:pt x="27" y="55"/>
                  </a:lnTo>
                  <a:lnTo>
                    <a:pt x="29" y="56"/>
                  </a:lnTo>
                  <a:lnTo>
                    <a:pt x="30" y="57"/>
                  </a:lnTo>
                  <a:lnTo>
                    <a:pt x="31" y="57"/>
                  </a:lnTo>
                  <a:lnTo>
                    <a:pt x="32" y="57"/>
                  </a:lnTo>
                  <a:lnTo>
                    <a:pt x="33" y="58"/>
                  </a:lnTo>
                  <a:lnTo>
                    <a:pt x="34" y="58"/>
                  </a:lnTo>
                  <a:lnTo>
                    <a:pt x="35" y="58"/>
                  </a:lnTo>
                  <a:lnTo>
                    <a:pt x="36" y="59"/>
                  </a:lnTo>
                  <a:lnTo>
                    <a:pt x="37" y="59"/>
                  </a:lnTo>
                  <a:lnTo>
                    <a:pt x="38" y="59"/>
                  </a:lnTo>
                  <a:lnTo>
                    <a:pt x="39" y="59"/>
                  </a:lnTo>
                  <a:lnTo>
                    <a:pt x="40" y="59"/>
                  </a:lnTo>
                  <a:lnTo>
                    <a:pt x="41" y="59"/>
                  </a:lnTo>
                  <a:lnTo>
                    <a:pt x="42" y="59"/>
                  </a:lnTo>
                  <a:lnTo>
                    <a:pt x="43" y="59"/>
                  </a:lnTo>
                  <a:lnTo>
                    <a:pt x="44" y="59"/>
                  </a:lnTo>
                  <a:lnTo>
                    <a:pt x="45" y="58"/>
                  </a:lnTo>
                  <a:lnTo>
                    <a:pt x="46" y="58"/>
                  </a:lnTo>
                  <a:lnTo>
                    <a:pt x="47" y="58"/>
                  </a:lnTo>
                  <a:lnTo>
                    <a:pt x="48" y="58"/>
                  </a:lnTo>
                  <a:lnTo>
                    <a:pt x="49" y="57"/>
                  </a:lnTo>
                  <a:lnTo>
                    <a:pt x="50" y="57"/>
                  </a:lnTo>
                  <a:lnTo>
                    <a:pt x="51" y="56"/>
                  </a:lnTo>
                  <a:lnTo>
                    <a:pt x="52" y="56"/>
                  </a:lnTo>
                  <a:lnTo>
                    <a:pt x="54" y="55"/>
                  </a:lnTo>
                  <a:lnTo>
                    <a:pt x="55" y="54"/>
                  </a:lnTo>
                  <a:lnTo>
                    <a:pt x="56" y="54"/>
                  </a:lnTo>
                  <a:lnTo>
                    <a:pt x="57" y="53"/>
                  </a:lnTo>
                  <a:lnTo>
                    <a:pt x="58" y="52"/>
                  </a:lnTo>
                  <a:lnTo>
                    <a:pt x="59" y="51"/>
                  </a:lnTo>
                  <a:lnTo>
                    <a:pt x="60" y="50"/>
                  </a:lnTo>
                  <a:lnTo>
                    <a:pt x="60" y="49"/>
                  </a:lnTo>
                  <a:lnTo>
                    <a:pt x="61" y="48"/>
                  </a:lnTo>
                  <a:lnTo>
                    <a:pt x="62" y="47"/>
                  </a:lnTo>
                  <a:lnTo>
                    <a:pt x="62" y="45"/>
                  </a:lnTo>
                  <a:lnTo>
                    <a:pt x="63" y="44"/>
                  </a:lnTo>
                  <a:lnTo>
                    <a:pt x="63" y="43"/>
                  </a:lnTo>
                  <a:lnTo>
                    <a:pt x="63" y="42"/>
                  </a:lnTo>
                  <a:lnTo>
                    <a:pt x="64" y="41"/>
                  </a:lnTo>
                  <a:lnTo>
                    <a:pt x="64" y="40"/>
                  </a:lnTo>
                  <a:lnTo>
                    <a:pt x="64" y="39"/>
                  </a:lnTo>
                  <a:lnTo>
                    <a:pt x="64" y="38"/>
                  </a:lnTo>
                  <a:lnTo>
                    <a:pt x="65" y="37"/>
                  </a:lnTo>
                  <a:lnTo>
                    <a:pt x="65" y="36"/>
                  </a:lnTo>
                  <a:lnTo>
                    <a:pt x="65" y="35"/>
                  </a:lnTo>
                  <a:lnTo>
                    <a:pt x="65" y="34"/>
                  </a:lnTo>
                  <a:lnTo>
                    <a:pt x="65" y="33"/>
                  </a:lnTo>
                  <a:lnTo>
                    <a:pt x="65" y="32"/>
                  </a:lnTo>
                  <a:lnTo>
                    <a:pt x="65" y="31"/>
                  </a:lnTo>
                  <a:lnTo>
                    <a:pt x="65" y="30"/>
                  </a:lnTo>
                  <a:lnTo>
                    <a:pt x="65" y="29"/>
                  </a:lnTo>
                  <a:lnTo>
                    <a:pt x="65" y="28"/>
                  </a:lnTo>
                  <a:lnTo>
                    <a:pt x="65" y="27"/>
                  </a:lnTo>
                  <a:lnTo>
                    <a:pt x="64" y="26"/>
                  </a:lnTo>
                  <a:lnTo>
                    <a:pt x="64" y="25"/>
                  </a:lnTo>
                  <a:lnTo>
                    <a:pt x="64" y="24"/>
                  </a:lnTo>
                  <a:lnTo>
                    <a:pt x="64" y="23"/>
                  </a:lnTo>
                  <a:lnTo>
                    <a:pt x="64" y="21"/>
                  </a:lnTo>
                  <a:lnTo>
                    <a:pt x="63" y="20"/>
                  </a:lnTo>
                  <a:lnTo>
                    <a:pt x="63" y="19"/>
                  </a:lnTo>
                  <a:lnTo>
                    <a:pt x="62" y="18"/>
                  </a:lnTo>
                  <a:lnTo>
                    <a:pt x="62" y="17"/>
                  </a:lnTo>
                  <a:lnTo>
                    <a:pt x="62" y="16"/>
                  </a:lnTo>
                  <a:close/>
                </a:path>
              </a:pathLst>
            </a:custGeom>
            <a:solidFill>
              <a:srgbClr val="FFFFFF"/>
            </a:solidFill>
            <a:ln w="9525">
              <a:noFill/>
              <a:round/>
              <a:headEnd/>
              <a:tailEnd/>
            </a:ln>
          </p:spPr>
          <p:txBody>
            <a:bodyPr/>
            <a:lstStyle/>
            <a:p>
              <a:endParaRPr lang="en-US"/>
            </a:p>
          </p:txBody>
        </p:sp>
      </p:grpSp>
      <p:sp>
        <p:nvSpPr>
          <p:cNvPr id="512" name="Freeform 517"/>
          <p:cNvSpPr>
            <a:spLocks/>
          </p:cNvSpPr>
          <p:nvPr/>
        </p:nvSpPr>
        <p:spPr bwMode="gray">
          <a:xfrm>
            <a:off x="7521963" y="3825662"/>
            <a:ext cx="147165" cy="150814"/>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4" y="126"/>
                </a:moveTo>
                <a:lnTo>
                  <a:pt x="60" y="126"/>
                </a:lnTo>
                <a:lnTo>
                  <a:pt x="57" y="126"/>
                </a:lnTo>
                <a:lnTo>
                  <a:pt x="54" y="125"/>
                </a:lnTo>
                <a:lnTo>
                  <a:pt x="51" y="125"/>
                </a:lnTo>
                <a:lnTo>
                  <a:pt x="48" y="124"/>
                </a:lnTo>
                <a:lnTo>
                  <a:pt x="45" y="123"/>
                </a:lnTo>
                <a:lnTo>
                  <a:pt x="42" y="122"/>
                </a:lnTo>
                <a:lnTo>
                  <a:pt x="39" y="121"/>
                </a:lnTo>
                <a:lnTo>
                  <a:pt x="36" y="120"/>
                </a:lnTo>
                <a:lnTo>
                  <a:pt x="33" y="119"/>
                </a:lnTo>
                <a:lnTo>
                  <a:pt x="31" y="116"/>
                </a:lnTo>
                <a:lnTo>
                  <a:pt x="28" y="115"/>
                </a:lnTo>
                <a:lnTo>
                  <a:pt x="26" y="113"/>
                </a:lnTo>
                <a:lnTo>
                  <a:pt x="23" y="111"/>
                </a:lnTo>
                <a:lnTo>
                  <a:pt x="21" y="109"/>
                </a:lnTo>
                <a:lnTo>
                  <a:pt x="19" y="107"/>
                </a:lnTo>
                <a:lnTo>
                  <a:pt x="16" y="105"/>
                </a:lnTo>
                <a:lnTo>
                  <a:pt x="14" y="103"/>
                </a:lnTo>
                <a:lnTo>
                  <a:pt x="12" y="101"/>
                </a:lnTo>
                <a:lnTo>
                  <a:pt x="11" y="98"/>
                </a:lnTo>
                <a:lnTo>
                  <a:pt x="9" y="96"/>
                </a:lnTo>
                <a:lnTo>
                  <a:pt x="7" y="92"/>
                </a:lnTo>
                <a:lnTo>
                  <a:pt x="6" y="90"/>
                </a:lnTo>
                <a:lnTo>
                  <a:pt x="5" y="87"/>
                </a:lnTo>
                <a:lnTo>
                  <a:pt x="4" y="84"/>
                </a:lnTo>
                <a:lnTo>
                  <a:pt x="3" y="81"/>
                </a:lnTo>
                <a:lnTo>
                  <a:pt x="2" y="79"/>
                </a:lnTo>
                <a:lnTo>
                  <a:pt x="1" y="76"/>
                </a:lnTo>
                <a:lnTo>
                  <a:pt x="1" y="73"/>
                </a:lnTo>
                <a:lnTo>
                  <a:pt x="0" y="70"/>
                </a:lnTo>
                <a:lnTo>
                  <a:pt x="0" y="66"/>
                </a:lnTo>
                <a:lnTo>
                  <a:pt x="0" y="62"/>
                </a:lnTo>
                <a:lnTo>
                  <a:pt x="0" y="59"/>
                </a:lnTo>
                <a:lnTo>
                  <a:pt x="0" y="56"/>
                </a:lnTo>
                <a:lnTo>
                  <a:pt x="1" y="53"/>
                </a:lnTo>
                <a:lnTo>
                  <a:pt x="1" y="50"/>
                </a:lnTo>
                <a:lnTo>
                  <a:pt x="2" y="47"/>
                </a:lnTo>
                <a:lnTo>
                  <a:pt x="3" y="44"/>
                </a:lnTo>
                <a:lnTo>
                  <a:pt x="4" y="41"/>
                </a:lnTo>
                <a:lnTo>
                  <a:pt x="5" y="38"/>
                </a:lnTo>
                <a:lnTo>
                  <a:pt x="6" y="35"/>
                </a:lnTo>
                <a:lnTo>
                  <a:pt x="7" y="33"/>
                </a:lnTo>
                <a:lnTo>
                  <a:pt x="9" y="30"/>
                </a:lnTo>
                <a:lnTo>
                  <a:pt x="11" y="28"/>
                </a:lnTo>
                <a:lnTo>
                  <a:pt x="12" y="25"/>
                </a:lnTo>
                <a:lnTo>
                  <a:pt x="14" y="23"/>
                </a:lnTo>
                <a:lnTo>
                  <a:pt x="16" y="20"/>
                </a:lnTo>
                <a:lnTo>
                  <a:pt x="19" y="18"/>
                </a:lnTo>
                <a:lnTo>
                  <a:pt x="21" y="16"/>
                </a:lnTo>
                <a:lnTo>
                  <a:pt x="23" y="14"/>
                </a:lnTo>
                <a:lnTo>
                  <a:pt x="26" y="12"/>
                </a:lnTo>
                <a:lnTo>
                  <a:pt x="28" y="10"/>
                </a:lnTo>
                <a:lnTo>
                  <a:pt x="31" y="9"/>
                </a:lnTo>
                <a:lnTo>
                  <a:pt x="33" y="7"/>
                </a:lnTo>
                <a:lnTo>
                  <a:pt x="36" y="6"/>
                </a:lnTo>
                <a:lnTo>
                  <a:pt x="39" y="5"/>
                </a:lnTo>
                <a:lnTo>
                  <a:pt x="42" y="4"/>
                </a:lnTo>
                <a:lnTo>
                  <a:pt x="45" y="3"/>
                </a:lnTo>
                <a:lnTo>
                  <a:pt x="48" y="2"/>
                </a:lnTo>
                <a:lnTo>
                  <a:pt x="51" y="1"/>
                </a:lnTo>
                <a:lnTo>
                  <a:pt x="54" y="1"/>
                </a:lnTo>
                <a:lnTo>
                  <a:pt x="57" y="0"/>
                </a:lnTo>
                <a:lnTo>
                  <a:pt x="60" y="0"/>
                </a:lnTo>
                <a:lnTo>
                  <a:pt x="64" y="0"/>
                </a:lnTo>
                <a:lnTo>
                  <a:pt x="68" y="0"/>
                </a:lnTo>
                <a:lnTo>
                  <a:pt x="71" y="0"/>
                </a:lnTo>
                <a:lnTo>
                  <a:pt x="74" y="1"/>
                </a:lnTo>
                <a:lnTo>
                  <a:pt x="77" y="1"/>
                </a:lnTo>
                <a:lnTo>
                  <a:pt x="80" y="2"/>
                </a:lnTo>
                <a:lnTo>
                  <a:pt x="83" y="3"/>
                </a:lnTo>
                <a:lnTo>
                  <a:pt x="86" y="4"/>
                </a:lnTo>
                <a:lnTo>
                  <a:pt x="88" y="5"/>
                </a:lnTo>
                <a:lnTo>
                  <a:pt x="92" y="6"/>
                </a:lnTo>
                <a:lnTo>
                  <a:pt x="95" y="7"/>
                </a:lnTo>
                <a:lnTo>
                  <a:pt x="97" y="9"/>
                </a:lnTo>
                <a:lnTo>
                  <a:pt x="100" y="10"/>
                </a:lnTo>
                <a:lnTo>
                  <a:pt x="102" y="12"/>
                </a:lnTo>
                <a:lnTo>
                  <a:pt x="105" y="14"/>
                </a:lnTo>
                <a:lnTo>
                  <a:pt x="107" y="16"/>
                </a:lnTo>
                <a:lnTo>
                  <a:pt x="109" y="18"/>
                </a:lnTo>
                <a:lnTo>
                  <a:pt x="111" y="20"/>
                </a:lnTo>
                <a:lnTo>
                  <a:pt x="113" y="23"/>
                </a:lnTo>
                <a:lnTo>
                  <a:pt x="116" y="25"/>
                </a:lnTo>
                <a:lnTo>
                  <a:pt x="117" y="28"/>
                </a:lnTo>
                <a:lnTo>
                  <a:pt x="119" y="30"/>
                </a:lnTo>
                <a:lnTo>
                  <a:pt x="121" y="33"/>
                </a:lnTo>
                <a:lnTo>
                  <a:pt x="122" y="35"/>
                </a:lnTo>
                <a:lnTo>
                  <a:pt x="123" y="38"/>
                </a:lnTo>
                <a:lnTo>
                  <a:pt x="124" y="41"/>
                </a:lnTo>
                <a:lnTo>
                  <a:pt x="125" y="44"/>
                </a:lnTo>
                <a:lnTo>
                  <a:pt x="126" y="47"/>
                </a:lnTo>
                <a:lnTo>
                  <a:pt x="127" y="50"/>
                </a:lnTo>
                <a:lnTo>
                  <a:pt x="127" y="53"/>
                </a:lnTo>
                <a:lnTo>
                  <a:pt x="128" y="56"/>
                </a:lnTo>
                <a:lnTo>
                  <a:pt x="128" y="59"/>
                </a:lnTo>
                <a:lnTo>
                  <a:pt x="128" y="62"/>
                </a:lnTo>
                <a:lnTo>
                  <a:pt x="128" y="66"/>
                </a:lnTo>
                <a:lnTo>
                  <a:pt x="128" y="70"/>
                </a:lnTo>
                <a:lnTo>
                  <a:pt x="127" y="73"/>
                </a:lnTo>
                <a:lnTo>
                  <a:pt x="127" y="76"/>
                </a:lnTo>
                <a:lnTo>
                  <a:pt x="126" y="79"/>
                </a:lnTo>
                <a:lnTo>
                  <a:pt x="125" y="81"/>
                </a:lnTo>
                <a:lnTo>
                  <a:pt x="124" y="84"/>
                </a:lnTo>
                <a:lnTo>
                  <a:pt x="123" y="87"/>
                </a:lnTo>
                <a:lnTo>
                  <a:pt x="122" y="90"/>
                </a:lnTo>
                <a:lnTo>
                  <a:pt x="121" y="92"/>
                </a:lnTo>
                <a:lnTo>
                  <a:pt x="119" y="96"/>
                </a:lnTo>
                <a:lnTo>
                  <a:pt x="117" y="98"/>
                </a:lnTo>
                <a:lnTo>
                  <a:pt x="116" y="101"/>
                </a:lnTo>
                <a:lnTo>
                  <a:pt x="113" y="103"/>
                </a:lnTo>
                <a:lnTo>
                  <a:pt x="111" y="105"/>
                </a:lnTo>
                <a:lnTo>
                  <a:pt x="109" y="107"/>
                </a:lnTo>
                <a:lnTo>
                  <a:pt x="107" y="109"/>
                </a:lnTo>
                <a:lnTo>
                  <a:pt x="105" y="111"/>
                </a:lnTo>
                <a:lnTo>
                  <a:pt x="102" y="113"/>
                </a:lnTo>
                <a:lnTo>
                  <a:pt x="100" y="115"/>
                </a:lnTo>
                <a:lnTo>
                  <a:pt x="97" y="116"/>
                </a:lnTo>
                <a:lnTo>
                  <a:pt x="95" y="119"/>
                </a:lnTo>
                <a:lnTo>
                  <a:pt x="92" y="120"/>
                </a:lnTo>
                <a:lnTo>
                  <a:pt x="88" y="121"/>
                </a:lnTo>
                <a:lnTo>
                  <a:pt x="86" y="122"/>
                </a:lnTo>
                <a:lnTo>
                  <a:pt x="83" y="123"/>
                </a:lnTo>
                <a:lnTo>
                  <a:pt x="80" y="124"/>
                </a:lnTo>
                <a:lnTo>
                  <a:pt x="77" y="125"/>
                </a:lnTo>
                <a:lnTo>
                  <a:pt x="74" y="125"/>
                </a:lnTo>
                <a:lnTo>
                  <a:pt x="71" y="126"/>
                </a:lnTo>
                <a:lnTo>
                  <a:pt x="68" y="126"/>
                </a:lnTo>
                <a:lnTo>
                  <a:pt x="64" y="126"/>
                </a:lnTo>
                <a:close/>
              </a:path>
            </a:pathLst>
          </a:custGeom>
          <a:solidFill>
            <a:srgbClr val="02703F"/>
          </a:solidFill>
          <a:ln w="9525">
            <a:noFill/>
            <a:round/>
            <a:headEnd/>
            <a:tailEnd/>
          </a:ln>
        </p:spPr>
        <p:txBody>
          <a:bodyPr/>
          <a:lstStyle/>
          <a:p>
            <a:endParaRPr lang="en-US"/>
          </a:p>
        </p:txBody>
      </p:sp>
      <p:sp>
        <p:nvSpPr>
          <p:cNvPr id="513" name="Freeform 414"/>
          <p:cNvSpPr>
            <a:spLocks noEditPoints="1"/>
          </p:cNvSpPr>
          <p:nvPr/>
        </p:nvSpPr>
        <p:spPr bwMode="gray">
          <a:xfrm>
            <a:off x="7565748" y="3877961"/>
            <a:ext cx="74190" cy="65677"/>
          </a:xfrm>
          <a:custGeom>
            <a:avLst/>
            <a:gdLst>
              <a:gd name="T0" fmla="*/ 2147483647 w 65"/>
              <a:gd name="T1" fmla="*/ 2147483647 h 59"/>
              <a:gd name="T2" fmla="*/ 2147483647 w 65"/>
              <a:gd name="T3" fmla="*/ 2147483647 h 59"/>
              <a:gd name="T4" fmla="*/ 2147483647 w 65"/>
              <a:gd name="T5" fmla="*/ 2147483647 h 59"/>
              <a:gd name="T6" fmla="*/ 2147483647 w 65"/>
              <a:gd name="T7" fmla="*/ 2147483647 h 59"/>
              <a:gd name="T8" fmla="*/ 2147483647 w 65"/>
              <a:gd name="T9" fmla="*/ 2147483647 h 59"/>
              <a:gd name="T10" fmla="*/ 2147483647 w 65"/>
              <a:gd name="T11" fmla="*/ 2147483647 h 59"/>
              <a:gd name="T12" fmla="*/ 2147483647 w 65"/>
              <a:gd name="T13" fmla="*/ 2147483647 h 59"/>
              <a:gd name="T14" fmla="*/ 2147483647 w 65"/>
              <a:gd name="T15" fmla="*/ 2147483647 h 59"/>
              <a:gd name="T16" fmla="*/ 2147483647 w 65"/>
              <a:gd name="T17" fmla="*/ 2147483647 h 59"/>
              <a:gd name="T18" fmla="*/ 2147483647 w 65"/>
              <a:gd name="T19" fmla="*/ 2147483647 h 59"/>
              <a:gd name="T20" fmla="*/ 2147483647 w 65"/>
              <a:gd name="T21" fmla="*/ 2147483647 h 59"/>
              <a:gd name="T22" fmla="*/ 2147483647 w 65"/>
              <a:gd name="T23" fmla="*/ 2147483647 h 59"/>
              <a:gd name="T24" fmla="*/ 2147483647 w 65"/>
              <a:gd name="T25" fmla="*/ 2147483647 h 59"/>
              <a:gd name="T26" fmla="*/ 2147483647 w 65"/>
              <a:gd name="T27" fmla="*/ 2147483647 h 59"/>
              <a:gd name="T28" fmla="*/ 2147483647 w 65"/>
              <a:gd name="T29" fmla="*/ 0 h 59"/>
              <a:gd name="T30" fmla="*/ 2147483647 w 65"/>
              <a:gd name="T31" fmla="*/ 0 h 59"/>
              <a:gd name="T32" fmla="*/ 0 w 65"/>
              <a:gd name="T33" fmla="*/ 0 h 59"/>
              <a:gd name="T34" fmla="*/ 2147483647 w 65"/>
              <a:gd name="T35" fmla="*/ 2147483647 h 59"/>
              <a:gd name="T36" fmla="*/ 2147483647 w 65"/>
              <a:gd name="T37" fmla="*/ 2147483647 h 59"/>
              <a:gd name="T38" fmla="*/ 2147483647 w 65"/>
              <a:gd name="T39" fmla="*/ 2147483647 h 59"/>
              <a:gd name="T40" fmla="*/ 2147483647 w 65"/>
              <a:gd name="T41" fmla="*/ 2147483647 h 59"/>
              <a:gd name="T42" fmla="*/ 2147483647 w 65"/>
              <a:gd name="T43" fmla="*/ 2147483647 h 59"/>
              <a:gd name="T44" fmla="*/ 2147483647 w 65"/>
              <a:gd name="T45" fmla="*/ 2147483647 h 59"/>
              <a:gd name="T46" fmla="*/ 2147483647 w 65"/>
              <a:gd name="T47" fmla="*/ 2147483647 h 59"/>
              <a:gd name="T48" fmla="*/ 2147483647 w 65"/>
              <a:gd name="T49" fmla="*/ 2147483647 h 59"/>
              <a:gd name="T50" fmla="*/ 2147483647 w 65"/>
              <a:gd name="T51" fmla="*/ 2147483647 h 59"/>
              <a:gd name="T52" fmla="*/ 2147483647 w 65"/>
              <a:gd name="T53" fmla="*/ 2147483647 h 59"/>
              <a:gd name="T54" fmla="*/ 2147483647 w 65"/>
              <a:gd name="T55" fmla="*/ 2147483647 h 59"/>
              <a:gd name="T56" fmla="*/ 2147483647 w 65"/>
              <a:gd name="T57" fmla="*/ 2147483647 h 59"/>
              <a:gd name="T58" fmla="*/ 2147483647 w 65"/>
              <a:gd name="T59" fmla="*/ 2147483647 h 59"/>
              <a:gd name="T60" fmla="*/ 2147483647 w 65"/>
              <a:gd name="T61" fmla="*/ 2147483647 h 59"/>
              <a:gd name="T62" fmla="*/ 2147483647 w 65"/>
              <a:gd name="T63" fmla="*/ 2147483647 h 59"/>
              <a:gd name="T64" fmla="*/ 2147483647 w 65"/>
              <a:gd name="T65" fmla="*/ 2147483647 h 59"/>
              <a:gd name="T66" fmla="*/ 2147483647 w 65"/>
              <a:gd name="T67" fmla="*/ 2147483647 h 59"/>
              <a:gd name="T68" fmla="*/ 2147483647 w 65"/>
              <a:gd name="T69" fmla="*/ 2147483647 h 59"/>
              <a:gd name="T70" fmla="*/ 2147483647 w 65"/>
              <a:gd name="T71" fmla="*/ 2147483647 h 59"/>
              <a:gd name="T72" fmla="*/ 2147483647 w 65"/>
              <a:gd name="T73" fmla="*/ 2147483647 h 59"/>
              <a:gd name="T74" fmla="*/ 2147483647 w 65"/>
              <a:gd name="T75" fmla="*/ 2147483647 h 59"/>
              <a:gd name="T76" fmla="*/ 2147483647 w 65"/>
              <a:gd name="T77" fmla="*/ 2147483647 h 59"/>
              <a:gd name="T78" fmla="*/ 2147483647 w 65"/>
              <a:gd name="T79" fmla="*/ 2147483647 h 59"/>
              <a:gd name="T80" fmla="*/ 2147483647 w 65"/>
              <a:gd name="T81" fmla="*/ 2147483647 h 59"/>
              <a:gd name="T82" fmla="*/ 2147483647 w 65"/>
              <a:gd name="T83" fmla="*/ 2147483647 h 59"/>
              <a:gd name="T84" fmla="*/ 2147483647 w 65"/>
              <a:gd name="T85" fmla="*/ 2147483647 h 59"/>
              <a:gd name="T86" fmla="*/ 2147483647 w 65"/>
              <a:gd name="T87" fmla="*/ 2147483647 h 59"/>
              <a:gd name="T88" fmla="*/ 2147483647 w 65"/>
              <a:gd name="T89" fmla="*/ 2147483647 h 59"/>
              <a:gd name="T90" fmla="*/ 2147483647 w 65"/>
              <a:gd name="T91" fmla="*/ 2147483647 h 59"/>
              <a:gd name="T92" fmla="*/ 2147483647 w 65"/>
              <a:gd name="T93" fmla="*/ 2147483647 h 59"/>
              <a:gd name="T94" fmla="*/ 2147483647 w 65"/>
              <a:gd name="T95" fmla="*/ 2147483647 h 59"/>
              <a:gd name="T96" fmla="*/ 2147483647 w 65"/>
              <a:gd name="T97" fmla="*/ 214748364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59"/>
              <a:gd name="T149" fmla="*/ 65 w 65"/>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59">
                <a:moveTo>
                  <a:pt x="0" y="0"/>
                </a:moveTo>
                <a:lnTo>
                  <a:pt x="0" y="47"/>
                </a:lnTo>
                <a:lnTo>
                  <a:pt x="1" y="45"/>
                </a:lnTo>
                <a:lnTo>
                  <a:pt x="1" y="44"/>
                </a:lnTo>
                <a:lnTo>
                  <a:pt x="2" y="42"/>
                </a:lnTo>
                <a:lnTo>
                  <a:pt x="2" y="39"/>
                </a:lnTo>
                <a:lnTo>
                  <a:pt x="3" y="38"/>
                </a:lnTo>
                <a:lnTo>
                  <a:pt x="4" y="36"/>
                </a:lnTo>
                <a:lnTo>
                  <a:pt x="6" y="35"/>
                </a:lnTo>
                <a:lnTo>
                  <a:pt x="7" y="33"/>
                </a:lnTo>
                <a:lnTo>
                  <a:pt x="8" y="31"/>
                </a:lnTo>
                <a:lnTo>
                  <a:pt x="10" y="30"/>
                </a:lnTo>
                <a:lnTo>
                  <a:pt x="11" y="29"/>
                </a:lnTo>
                <a:lnTo>
                  <a:pt x="12" y="27"/>
                </a:lnTo>
                <a:lnTo>
                  <a:pt x="14" y="26"/>
                </a:lnTo>
                <a:lnTo>
                  <a:pt x="15" y="25"/>
                </a:lnTo>
                <a:lnTo>
                  <a:pt x="17" y="23"/>
                </a:lnTo>
                <a:lnTo>
                  <a:pt x="19" y="22"/>
                </a:lnTo>
                <a:lnTo>
                  <a:pt x="21" y="21"/>
                </a:lnTo>
                <a:lnTo>
                  <a:pt x="23" y="20"/>
                </a:lnTo>
                <a:lnTo>
                  <a:pt x="25" y="19"/>
                </a:lnTo>
                <a:lnTo>
                  <a:pt x="27" y="18"/>
                </a:lnTo>
                <a:lnTo>
                  <a:pt x="30" y="18"/>
                </a:lnTo>
                <a:lnTo>
                  <a:pt x="32" y="16"/>
                </a:lnTo>
                <a:lnTo>
                  <a:pt x="35" y="15"/>
                </a:lnTo>
                <a:lnTo>
                  <a:pt x="37" y="15"/>
                </a:lnTo>
                <a:lnTo>
                  <a:pt x="40" y="14"/>
                </a:lnTo>
                <a:lnTo>
                  <a:pt x="42" y="14"/>
                </a:lnTo>
                <a:lnTo>
                  <a:pt x="45" y="14"/>
                </a:lnTo>
                <a:lnTo>
                  <a:pt x="48" y="14"/>
                </a:lnTo>
                <a:lnTo>
                  <a:pt x="51" y="14"/>
                </a:lnTo>
                <a:lnTo>
                  <a:pt x="55" y="14"/>
                </a:lnTo>
                <a:lnTo>
                  <a:pt x="58" y="14"/>
                </a:lnTo>
                <a:lnTo>
                  <a:pt x="61" y="14"/>
                </a:lnTo>
                <a:lnTo>
                  <a:pt x="60" y="13"/>
                </a:lnTo>
                <a:lnTo>
                  <a:pt x="60" y="12"/>
                </a:lnTo>
                <a:lnTo>
                  <a:pt x="59" y="11"/>
                </a:lnTo>
                <a:lnTo>
                  <a:pt x="58" y="10"/>
                </a:lnTo>
                <a:lnTo>
                  <a:pt x="57" y="10"/>
                </a:lnTo>
                <a:lnTo>
                  <a:pt x="57" y="9"/>
                </a:lnTo>
                <a:lnTo>
                  <a:pt x="56" y="8"/>
                </a:lnTo>
                <a:lnTo>
                  <a:pt x="55" y="7"/>
                </a:lnTo>
                <a:lnTo>
                  <a:pt x="53" y="7"/>
                </a:lnTo>
                <a:lnTo>
                  <a:pt x="53" y="6"/>
                </a:lnTo>
                <a:lnTo>
                  <a:pt x="52" y="6"/>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2" y="0"/>
                </a:lnTo>
                <a:lnTo>
                  <a:pt x="31" y="0"/>
                </a:lnTo>
                <a:lnTo>
                  <a:pt x="28" y="0"/>
                </a:lnTo>
                <a:lnTo>
                  <a:pt x="0" y="0"/>
                </a:lnTo>
                <a:close/>
                <a:moveTo>
                  <a:pt x="62" y="16"/>
                </a:moveTo>
                <a:lnTo>
                  <a:pt x="61" y="16"/>
                </a:lnTo>
                <a:lnTo>
                  <a:pt x="60" y="16"/>
                </a:lnTo>
                <a:lnTo>
                  <a:pt x="59" y="16"/>
                </a:lnTo>
                <a:lnTo>
                  <a:pt x="58" y="16"/>
                </a:lnTo>
                <a:lnTo>
                  <a:pt x="57" y="16"/>
                </a:lnTo>
                <a:lnTo>
                  <a:pt x="56" y="16"/>
                </a:lnTo>
                <a:lnTo>
                  <a:pt x="55" y="16"/>
                </a:lnTo>
                <a:lnTo>
                  <a:pt x="53" y="16"/>
                </a:lnTo>
                <a:lnTo>
                  <a:pt x="52" y="16"/>
                </a:lnTo>
                <a:lnTo>
                  <a:pt x="50" y="16"/>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6" y="23"/>
                </a:lnTo>
                <a:lnTo>
                  <a:pt x="35" y="24"/>
                </a:lnTo>
                <a:lnTo>
                  <a:pt x="34" y="25"/>
                </a:lnTo>
                <a:lnTo>
                  <a:pt x="33" y="26"/>
                </a:lnTo>
                <a:lnTo>
                  <a:pt x="32" y="26"/>
                </a:lnTo>
                <a:lnTo>
                  <a:pt x="31" y="27"/>
                </a:lnTo>
                <a:lnTo>
                  <a:pt x="30" y="28"/>
                </a:lnTo>
                <a:lnTo>
                  <a:pt x="28" y="29"/>
                </a:lnTo>
                <a:lnTo>
                  <a:pt x="27" y="30"/>
                </a:lnTo>
                <a:lnTo>
                  <a:pt x="26" y="31"/>
                </a:lnTo>
                <a:lnTo>
                  <a:pt x="26" y="32"/>
                </a:lnTo>
                <a:lnTo>
                  <a:pt x="25" y="33"/>
                </a:lnTo>
                <a:lnTo>
                  <a:pt x="24" y="34"/>
                </a:lnTo>
                <a:lnTo>
                  <a:pt x="24" y="35"/>
                </a:lnTo>
                <a:lnTo>
                  <a:pt x="23" y="36"/>
                </a:lnTo>
                <a:lnTo>
                  <a:pt x="23" y="37"/>
                </a:lnTo>
                <a:lnTo>
                  <a:pt x="23" y="38"/>
                </a:lnTo>
                <a:lnTo>
                  <a:pt x="22" y="38"/>
                </a:lnTo>
                <a:lnTo>
                  <a:pt x="22" y="39"/>
                </a:lnTo>
                <a:lnTo>
                  <a:pt x="22" y="40"/>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30" y="57"/>
                </a:lnTo>
                <a:lnTo>
                  <a:pt x="31" y="57"/>
                </a:lnTo>
                <a:lnTo>
                  <a:pt x="32" y="57"/>
                </a:lnTo>
                <a:lnTo>
                  <a:pt x="33" y="58"/>
                </a:lnTo>
                <a:lnTo>
                  <a:pt x="34" y="58"/>
                </a:lnTo>
                <a:lnTo>
                  <a:pt x="35" y="58"/>
                </a:lnTo>
                <a:lnTo>
                  <a:pt x="36" y="59"/>
                </a:lnTo>
                <a:lnTo>
                  <a:pt x="37" y="59"/>
                </a:lnTo>
                <a:lnTo>
                  <a:pt x="38" y="59"/>
                </a:lnTo>
                <a:lnTo>
                  <a:pt x="39" y="59"/>
                </a:lnTo>
                <a:lnTo>
                  <a:pt x="40" y="59"/>
                </a:lnTo>
                <a:lnTo>
                  <a:pt x="41" y="59"/>
                </a:lnTo>
                <a:lnTo>
                  <a:pt x="42" y="59"/>
                </a:lnTo>
                <a:lnTo>
                  <a:pt x="43" y="59"/>
                </a:lnTo>
                <a:lnTo>
                  <a:pt x="44" y="59"/>
                </a:lnTo>
                <a:lnTo>
                  <a:pt x="45" y="58"/>
                </a:lnTo>
                <a:lnTo>
                  <a:pt x="46" y="58"/>
                </a:lnTo>
                <a:lnTo>
                  <a:pt x="47" y="58"/>
                </a:lnTo>
                <a:lnTo>
                  <a:pt x="48" y="58"/>
                </a:lnTo>
                <a:lnTo>
                  <a:pt x="49" y="57"/>
                </a:lnTo>
                <a:lnTo>
                  <a:pt x="50" y="57"/>
                </a:lnTo>
                <a:lnTo>
                  <a:pt x="51" y="56"/>
                </a:lnTo>
                <a:lnTo>
                  <a:pt x="52" y="56"/>
                </a:lnTo>
                <a:lnTo>
                  <a:pt x="53" y="55"/>
                </a:lnTo>
                <a:lnTo>
                  <a:pt x="55" y="54"/>
                </a:lnTo>
                <a:lnTo>
                  <a:pt x="56" y="54"/>
                </a:lnTo>
                <a:lnTo>
                  <a:pt x="57" y="53"/>
                </a:lnTo>
                <a:lnTo>
                  <a:pt x="58" y="52"/>
                </a:lnTo>
                <a:lnTo>
                  <a:pt x="59" y="51"/>
                </a:lnTo>
                <a:lnTo>
                  <a:pt x="60" y="50"/>
                </a:lnTo>
                <a:lnTo>
                  <a:pt x="60" y="49"/>
                </a:lnTo>
                <a:lnTo>
                  <a:pt x="61" y="48"/>
                </a:lnTo>
                <a:lnTo>
                  <a:pt x="62" y="47"/>
                </a:lnTo>
                <a:lnTo>
                  <a:pt x="62" y="46"/>
                </a:lnTo>
                <a:lnTo>
                  <a:pt x="63" y="45"/>
                </a:lnTo>
                <a:lnTo>
                  <a:pt x="63" y="44"/>
                </a:lnTo>
                <a:lnTo>
                  <a:pt x="63" y="43"/>
                </a:lnTo>
                <a:lnTo>
                  <a:pt x="64" y="42"/>
                </a:lnTo>
                <a:lnTo>
                  <a:pt x="64" y="40"/>
                </a:lnTo>
                <a:lnTo>
                  <a:pt x="64" y="39"/>
                </a:lnTo>
                <a:lnTo>
                  <a:pt x="64" y="38"/>
                </a:lnTo>
                <a:lnTo>
                  <a:pt x="65" y="37"/>
                </a:lnTo>
                <a:lnTo>
                  <a:pt x="65" y="36"/>
                </a:lnTo>
                <a:lnTo>
                  <a:pt x="65" y="35"/>
                </a:lnTo>
                <a:lnTo>
                  <a:pt x="65" y="34"/>
                </a:lnTo>
                <a:lnTo>
                  <a:pt x="65" y="33"/>
                </a:lnTo>
                <a:lnTo>
                  <a:pt x="65" y="32"/>
                </a:lnTo>
                <a:lnTo>
                  <a:pt x="65" y="31"/>
                </a:lnTo>
                <a:lnTo>
                  <a:pt x="65" y="30"/>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6"/>
                </a:lnTo>
                <a:close/>
              </a:path>
            </a:pathLst>
          </a:custGeom>
          <a:solidFill>
            <a:srgbClr val="FFFFFF"/>
          </a:solidFill>
          <a:ln w="9525">
            <a:noFill/>
            <a:round/>
            <a:headEnd/>
            <a:tailEnd/>
          </a:ln>
        </p:spPr>
        <p:txBody>
          <a:bodyPr/>
          <a:lstStyle/>
          <a:p>
            <a:endParaRPr lang="en-US"/>
          </a:p>
        </p:txBody>
      </p:sp>
      <p:cxnSp>
        <p:nvCxnSpPr>
          <p:cNvPr id="514" name="Straight Connector 5"/>
          <p:cNvCxnSpPr>
            <a:cxnSpLocks noChangeShapeType="1"/>
            <a:stCxn id="321" idx="1"/>
          </p:cNvCxnSpPr>
          <p:nvPr/>
        </p:nvCxnSpPr>
        <p:spPr bwMode="auto">
          <a:xfrm flipH="1">
            <a:off x="7794401" y="2991321"/>
            <a:ext cx="244464" cy="170274"/>
          </a:xfrm>
          <a:prstGeom prst="line">
            <a:avLst/>
          </a:prstGeom>
          <a:noFill/>
          <a:ln w="9525" algn="ctr">
            <a:noFill/>
            <a:round/>
            <a:headEnd/>
            <a:tailEnd/>
          </a:ln>
        </p:spPr>
      </p:cxnSp>
      <p:cxnSp>
        <p:nvCxnSpPr>
          <p:cNvPr id="515" name="Straight Connector 3"/>
          <p:cNvCxnSpPr>
            <a:cxnSpLocks noChangeShapeType="1"/>
          </p:cNvCxnSpPr>
          <p:nvPr/>
        </p:nvCxnSpPr>
        <p:spPr bwMode="auto">
          <a:xfrm flipV="1">
            <a:off x="7884403" y="3014430"/>
            <a:ext cx="158111" cy="49865"/>
          </a:xfrm>
          <a:prstGeom prst="line">
            <a:avLst/>
          </a:prstGeom>
          <a:noFill/>
          <a:ln w="9525" algn="ctr">
            <a:solidFill>
              <a:schemeClr val="tx1"/>
            </a:solidFill>
            <a:round/>
            <a:headEnd/>
            <a:tailEnd/>
          </a:ln>
        </p:spPr>
      </p:cxnSp>
      <p:sp>
        <p:nvSpPr>
          <p:cNvPr id="516" name="Freeform 433"/>
          <p:cNvSpPr>
            <a:spLocks/>
          </p:cNvSpPr>
          <p:nvPr/>
        </p:nvSpPr>
        <p:spPr bwMode="gray">
          <a:xfrm>
            <a:off x="7017223" y="4194183"/>
            <a:ext cx="127706" cy="137435"/>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2" y="116"/>
                </a:lnTo>
                <a:lnTo>
                  <a:pt x="28" y="115"/>
                </a:lnTo>
                <a:lnTo>
                  <a:pt x="26" y="113"/>
                </a:lnTo>
                <a:lnTo>
                  <a:pt x="23" y="111"/>
                </a:lnTo>
                <a:lnTo>
                  <a:pt x="21" y="109"/>
                </a:lnTo>
                <a:lnTo>
                  <a:pt x="19" y="107"/>
                </a:lnTo>
                <a:lnTo>
                  <a:pt x="17" y="105"/>
                </a:lnTo>
                <a:lnTo>
                  <a:pt x="15" y="103"/>
                </a:lnTo>
                <a:lnTo>
                  <a:pt x="13" y="101"/>
                </a:lnTo>
                <a:lnTo>
                  <a:pt x="12" y="98"/>
                </a:lnTo>
                <a:lnTo>
                  <a:pt x="10" y="96"/>
                </a:lnTo>
                <a:lnTo>
                  <a:pt x="8" y="92"/>
                </a:lnTo>
                <a:lnTo>
                  <a:pt x="7" y="90"/>
                </a:lnTo>
                <a:lnTo>
                  <a:pt x="5" y="87"/>
                </a:lnTo>
                <a:lnTo>
                  <a:pt x="4" y="84"/>
                </a:lnTo>
                <a:lnTo>
                  <a:pt x="3" y="81"/>
                </a:lnTo>
                <a:lnTo>
                  <a:pt x="2" y="79"/>
                </a:lnTo>
                <a:lnTo>
                  <a:pt x="1" y="76"/>
                </a:lnTo>
                <a:lnTo>
                  <a:pt x="1" y="73"/>
                </a:lnTo>
                <a:lnTo>
                  <a:pt x="0" y="70"/>
                </a:lnTo>
                <a:lnTo>
                  <a:pt x="0" y="66"/>
                </a:lnTo>
                <a:lnTo>
                  <a:pt x="0" y="62"/>
                </a:lnTo>
                <a:lnTo>
                  <a:pt x="0" y="59"/>
                </a:lnTo>
                <a:lnTo>
                  <a:pt x="0" y="56"/>
                </a:lnTo>
                <a:lnTo>
                  <a:pt x="1" y="53"/>
                </a:lnTo>
                <a:lnTo>
                  <a:pt x="1" y="50"/>
                </a:lnTo>
                <a:lnTo>
                  <a:pt x="2" y="47"/>
                </a:lnTo>
                <a:lnTo>
                  <a:pt x="3" y="44"/>
                </a:lnTo>
                <a:lnTo>
                  <a:pt x="4" y="41"/>
                </a:lnTo>
                <a:lnTo>
                  <a:pt x="5" y="38"/>
                </a:lnTo>
                <a:lnTo>
                  <a:pt x="7" y="35"/>
                </a:lnTo>
                <a:lnTo>
                  <a:pt x="8" y="33"/>
                </a:lnTo>
                <a:lnTo>
                  <a:pt x="10" y="30"/>
                </a:lnTo>
                <a:lnTo>
                  <a:pt x="12" y="28"/>
                </a:lnTo>
                <a:lnTo>
                  <a:pt x="13" y="25"/>
                </a:lnTo>
                <a:lnTo>
                  <a:pt x="15" y="23"/>
                </a:lnTo>
                <a:lnTo>
                  <a:pt x="17" y="20"/>
                </a:lnTo>
                <a:lnTo>
                  <a:pt x="19" y="18"/>
                </a:lnTo>
                <a:lnTo>
                  <a:pt x="21" y="16"/>
                </a:lnTo>
                <a:lnTo>
                  <a:pt x="23" y="14"/>
                </a:lnTo>
                <a:lnTo>
                  <a:pt x="26" y="12"/>
                </a:lnTo>
                <a:lnTo>
                  <a:pt x="28" y="10"/>
                </a:lnTo>
                <a:lnTo>
                  <a:pt x="32"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1" y="2"/>
                </a:lnTo>
                <a:lnTo>
                  <a:pt x="84" y="3"/>
                </a:lnTo>
                <a:lnTo>
                  <a:pt x="87" y="4"/>
                </a:lnTo>
                <a:lnTo>
                  <a:pt x="89" y="5"/>
                </a:lnTo>
                <a:lnTo>
                  <a:pt x="92" y="6"/>
                </a:lnTo>
                <a:lnTo>
                  <a:pt x="95" y="7"/>
                </a:lnTo>
                <a:lnTo>
                  <a:pt x="97" y="9"/>
                </a:lnTo>
                <a:lnTo>
                  <a:pt x="100" y="10"/>
                </a:lnTo>
                <a:lnTo>
                  <a:pt x="102" y="12"/>
                </a:lnTo>
                <a:lnTo>
                  <a:pt x="106" y="14"/>
                </a:lnTo>
                <a:lnTo>
                  <a:pt x="108" y="16"/>
                </a:lnTo>
                <a:lnTo>
                  <a:pt x="110" y="18"/>
                </a:lnTo>
                <a:lnTo>
                  <a:pt x="112" y="20"/>
                </a:lnTo>
                <a:lnTo>
                  <a:pt x="114" y="23"/>
                </a:lnTo>
                <a:lnTo>
                  <a:pt x="116" y="25"/>
                </a:lnTo>
                <a:lnTo>
                  <a:pt x="117" y="28"/>
                </a:lnTo>
                <a:lnTo>
                  <a:pt x="119" y="30"/>
                </a:lnTo>
                <a:lnTo>
                  <a:pt x="121" y="33"/>
                </a:lnTo>
                <a:lnTo>
                  <a:pt x="122" y="35"/>
                </a:lnTo>
                <a:lnTo>
                  <a:pt x="123" y="38"/>
                </a:lnTo>
                <a:lnTo>
                  <a:pt x="124" y="41"/>
                </a:lnTo>
                <a:lnTo>
                  <a:pt x="125" y="44"/>
                </a:lnTo>
                <a:lnTo>
                  <a:pt x="126" y="47"/>
                </a:lnTo>
                <a:lnTo>
                  <a:pt x="127" y="50"/>
                </a:lnTo>
                <a:lnTo>
                  <a:pt x="127" y="53"/>
                </a:lnTo>
                <a:lnTo>
                  <a:pt x="128" y="56"/>
                </a:lnTo>
                <a:lnTo>
                  <a:pt x="128" y="59"/>
                </a:lnTo>
                <a:lnTo>
                  <a:pt x="128" y="62"/>
                </a:lnTo>
                <a:lnTo>
                  <a:pt x="128" y="66"/>
                </a:lnTo>
                <a:lnTo>
                  <a:pt x="128" y="70"/>
                </a:lnTo>
                <a:lnTo>
                  <a:pt x="127" y="73"/>
                </a:lnTo>
                <a:lnTo>
                  <a:pt x="127" y="76"/>
                </a:lnTo>
                <a:lnTo>
                  <a:pt x="126" y="79"/>
                </a:lnTo>
                <a:lnTo>
                  <a:pt x="125" y="81"/>
                </a:lnTo>
                <a:lnTo>
                  <a:pt x="124" y="84"/>
                </a:lnTo>
                <a:lnTo>
                  <a:pt x="123" y="87"/>
                </a:lnTo>
                <a:lnTo>
                  <a:pt x="122" y="90"/>
                </a:lnTo>
                <a:lnTo>
                  <a:pt x="121" y="92"/>
                </a:lnTo>
                <a:lnTo>
                  <a:pt x="119" y="96"/>
                </a:lnTo>
                <a:lnTo>
                  <a:pt x="117" y="98"/>
                </a:lnTo>
                <a:lnTo>
                  <a:pt x="116" y="101"/>
                </a:lnTo>
                <a:lnTo>
                  <a:pt x="114" y="103"/>
                </a:lnTo>
                <a:lnTo>
                  <a:pt x="112" y="105"/>
                </a:lnTo>
                <a:lnTo>
                  <a:pt x="110" y="107"/>
                </a:lnTo>
                <a:lnTo>
                  <a:pt x="108" y="109"/>
                </a:lnTo>
                <a:lnTo>
                  <a:pt x="106" y="111"/>
                </a:lnTo>
                <a:lnTo>
                  <a:pt x="102" y="113"/>
                </a:lnTo>
                <a:lnTo>
                  <a:pt x="100" y="115"/>
                </a:lnTo>
                <a:lnTo>
                  <a:pt x="97" y="116"/>
                </a:lnTo>
                <a:lnTo>
                  <a:pt x="95" y="119"/>
                </a:lnTo>
                <a:lnTo>
                  <a:pt x="92" y="120"/>
                </a:lnTo>
                <a:lnTo>
                  <a:pt x="89" y="121"/>
                </a:lnTo>
                <a:lnTo>
                  <a:pt x="87" y="122"/>
                </a:lnTo>
                <a:lnTo>
                  <a:pt x="84" y="123"/>
                </a:lnTo>
                <a:lnTo>
                  <a:pt x="81" y="124"/>
                </a:lnTo>
                <a:lnTo>
                  <a:pt x="77" y="125"/>
                </a:lnTo>
                <a:lnTo>
                  <a:pt x="74" y="125"/>
                </a:lnTo>
                <a:lnTo>
                  <a:pt x="71" y="126"/>
                </a:lnTo>
                <a:lnTo>
                  <a:pt x="68" y="126"/>
                </a:lnTo>
                <a:lnTo>
                  <a:pt x="65" y="126"/>
                </a:lnTo>
                <a:close/>
              </a:path>
            </a:pathLst>
          </a:custGeom>
          <a:solidFill>
            <a:srgbClr val="02703F"/>
          </a:solidFill>
          <a:ln w="9525">
            <a:noFill/>
            <a:round/>
            <a:headEnd/>
            <a:tailEnd/>
          </a:ln>
        </p:spPr>
        <p:txBody>
          <a:bodyPr/>
          <a:lstStyle/>
          <a:p>
            <a:endParaRPr lang="en-US"/>
          </a:p>
        </p:txBody>
      </p:sp>
      <p:sp>
        <p:nvSpPr>
          <p:cNvPr id="517" name="Rectangle 369"/>
          <p:cNvSpPr>
            <a:spLocks noChangeArrowheads="1"/>
          </p:cNvSpPr>
          <p:nvPr/>
        </p:nvSpPr>
        <p:spPr bwMode="gray">
          <a:xfrm>
            <a:off x="6943033" y="4343781"/>
            <a:ext cx="293114" cy="71759"/>
          </a:xfrm>
          <a:prstGeom prst="rect">
            <a:avLst/>
          </a:prstGeom>
          <a:noFill/>
          <a:ln w="9525">
            <a:noFill/>
            <a:miter lim="800000"/>
            <a:headEnd/>
            <a:tailEnd/>
          </a:ln>
        </p:spPr>
        <p:txBody>
          <a:bodyPr wrap="none" lIns="0" tIns="0" rIns="0" bIns="0">
            <a:spAutoFit/>
          </a:bodyPr>
          <a:lstStyle/>
          <a:p>
            <a:r>
              <a:rPr lang="en-US" sz="600" b="1" dirty="0">
                <a:solidFill>
                  <a:srgbClr val="000000"/>
                </a:solidFill>
              </a:rPr>
              <a:t>Pensacola</a:t>
            </a:r>
          </a:p>
        </p:txBody>
      </p:sp>
      <p:sp>
        <p:nvSpPr>
          <p:cNvPr id="518" name="Freeform 410"/>
          <p:cNvSpPr>
            <a:spLocks noEditPoints="1"/>
          </p:cNvSpPr>
          <p:nvPr/>
        </p:nvSpPr>
        <p:spPr bwMode="gray">
          <a:xfrm>
            <a:off x="7051278" y="4228238"/>
            <a:ext cx="74191" cy="71758"/>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3" y="42"/>
                </a:lnTo>
                <a:lnTo>
                  <a:pt x="3" y="40"/>
                </a:lnTo>
                <a:lnTo>
                  <a:pt x="4" y="39"/>
                </a:lnTo>
                <a:lnTo>
                  <a:pt x="5" y="37"/>
                </a:lnTo>
                <a:lnTo>
                  <a:pt x="6" y="36"/>
                </a:lnTo>
                <a:lnTo>
                  <a:pt x="7" y="33"/>
                </a:lnTo>
                <a:lnTo>
                  <a:pt x="8" y="31"/>
                </a:lnTo>
                <a:lnTo>
                  <a:pt x="10" y="30"/>
                </a:lnTo>
                <a:lnTo>
                  <a:pt x="11" y="29"/>
                </a:lnTo>
                <a:lnTo>
                  <a:pt x="12" y="27"/>
                </a:lnTo>
                <a:lnTo>
                  <a:pt x="14" y="26"/>
                </a:lnTo>
                <a:lnTo>
                  <a:pt x="15" y="25"/>
                </a:lnTo>
                <a:lnTo>
                  <a:pt x="17" y="23"/>
                </a:lnTo>
                <a:lnTo>
                  <a:pt x="19" y="22"/>
                </a:lnTo>
                <a:lnTo>
                  <a:pt x="21" y="21"/>
                </a:lnTo>
                <a:lnTo>
                  <a:pt x="23" y="20"/>
                </a:lnTo>
                <a:lnTo>
                  <a:pt x="25" y="19"/>
                </a:lnTo>
                <a:lnTo>
                  <a:pt x="28" y="18"/>
                </a:lnTo>
                <a:lnTo>
                  <a:pt x="30" y="18"/>
                </a:lnTo>
                <a:lnTo>
                  <a:pt x="32" y="17"/>
                </a:lnTo>
                <a:lnTo>
                  <a:pt x="35" y="16"/>
                </a:lnTo>
                <a:lnTo>
                  <a:pt x="37" y="16"/>
                </a:lnTo>
                <a:lnTo>
                  <a:pt x="40" y="15"/>
                </a:lnTo>
                <a:lnTo>
                  <a:pt x="42" y="15"/>
                </a:lnTo>
                <a:lnTo>
                  <a:pt x="45" y="15"/>
                </a:lnTo>
                <a:lnTo>
                  <a:pt x="48" y="15"/>
                </a:lnTo>
                <a:lnTo>
                  <a:pt x="52" y="15"/>
                </a:lnTo>
                <a:lnTo>
                  <a:pt x="55" y="15"/>
                </a:lnTo>
                <a:lnTo>
                  <a:pt x="58" y="15"/>
                </a:lnTo>
                <a:lnTo>
                  <a:pt x="61" y="15"/>
                </a:lnTo>
                <a:lnTo>
                  <a:pt x="60" y="14"/>
                </a:lnTo>
                <a:lnTo>
                  <a:pt x="60" y="13"/>
                </a:lnTo>
                <a:lnTo>
                  <a:pt x="59" y="12"/>
                </a:lnTo>
                <a:lnTo>
                  <a:pt x="58" y="10"/>
                </a:lnTo>
                <a:lnTo>
                  <a:pt x="57" y="10"/>
                </a:lnTo>
                <a:lnTo>
                  <a:pt x="57" y="9"/>
                </a:lnTo>
                <a:lnTo>
                  <a:pt x="56" y="8"/>
                </a:lnTo>
                <a:lnTo>
                  <a:pt x="55" y="7"/>
                </a:lnTo>
                <a:lnTo>
                  <a:pt x="54" y="7"/>
                </a:lnTo>
                <a:lnTo>
                  <a:pt x="54" y="6"/>
                </a:lnTo>
                <a:lnTo>
                  <a:pt x="53" y="6"/>
                </a:lnTo>
                <a:lnTo>
                  <a:pt x="52" y="5"/>
                </a:lnTo>
                <a:lnTo>
                  <a:pt x="51"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2" y="0"/>
                </a:lnTo>
                <a:lnTo>
                  <a:pt x="31" y="0"/>
                </a:lnTo>
                <a:lnTo>
                  <a:pt x="29" y="0"/>
                </a:lnTo>
                <a:lnTo>
                  <a:pt x="0" y="0"/>
                </a:lnTo>
                <a:close/>
                <a:moveTo>
                  <a:pt x="62" y="17"/>
                </a:moveTo>
                <a:lnTo>
                  <a:pt x="61" y="17"/>
                </a:lnTo>
                <a:lnTo>
                  <a:pt x="60" y="17"/>
                </a:lnTo>
                <a:lnTo>
                  <a:pt x="59" y="17"/>
                </a:lnTo>
                <a:lnTo>
                  <a:pt x="58" y="17"/>
                </a:lnTo>
                <a:lnTo>
                  <a:pt x="57" y="17"/>
                </a:lnTo>
                <a:lnTo>
                  <a:pt x="56" y="17"/>
                </a:lnTo>
                <a:lnTo>
                  <a:pt x="55" y="17"/>
                </a:lnTo>
                <a:lnTo>
                  <a:pt x="54" y="17"/>
                </a:lnTo>
                <a:lnTo>
                  <a:pt x="53" y="17"/>
                </a:lnTo>
                <a:lnTo>
                  <a:pt x="51"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6" y="23"/>
                </a:lnTo>
                <a:lnTo>
                  <a:pt x="35" y="24"/>
                </a:lnTo>
                <a:lnTo>
                  <a:pt x="34" y="25"/>
                </a:lnTo>
                <a:lnTo>
                  <a:pt x="33" y="26"/>
                </a:lnTo>
                <a:lnTo>
                  <a:pt x="32" y="26"/>
                </a:lnTo>
                <a:lnTo>
                  <a:pt x="31" y="27"/>
                </a:lnTo>
                <a:lnTo>
                  <a:pt x="30" y="28"/>
                </a:lnTo>
                <a:lnTo>
                  <a:pt x="29" y="29"/>
                </a:lnTo>
                <a:lnTo>
                  <a:pt x="28" y="30"/>
                </a:lnTo>
                <a:lnTo>
                  <a:pt x="27" y="31"/>
                </a:lnTo>
                <a:lnTo>
                  <a:pt x="27" y="32"/>
                </a:lnTo>
                <a:lnTo>
                  <a:pt x="25" y="33"/>
                </a:lnTo>
                <a:lnTo>
                  <a:pt x="24" y="34"/>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7" y="54"/>
                </a:lnTo>
                <a:lnTo>
                  <a:pt x="28" y="55"/>
                </a:lnTo>
                <a:lnTo>
                  <a:pt x="29" y="56"/>
                </a:lnTo>
                <a:lnTo>
                  <a:pt x="30" y="57"/>
                </a:lnTo>
                <a:lnTo>
                  <a:pt x="31" y="57"/>
                </a:lnTo>
                <a:lnTo>
                  <a:pt x="32" y="57"/>
                </a:lnTo>
                <a:lnTo>
                  <a:pt x="33" y="58"/>
                </a:lnTo>
                <a:lnTo>
                  <a:pt x="34" y="58"/>
                </a:lnTo>
                <a:lnTo>
                  <a:pt x="35" y="58"/>
                </a:lnTo>
                <a:lnTo>
                  <a:pt x="36" y="60"/>
                </a:lnTo>
                <a:lnTo>
                  <a:pt x="37" y="60"/>
                </a:lnTo>
                <a:lnTo>
                  <a:pt x="38" y="60"/>
                </a:lnTo>
                <a:lnTo>
                  <a:pt x="39" y="60"/>
                </a:lnTo>
                <a:lnTo>
                  <a:pt x="40" y="60"/>
                </a:lnTo>
                <a:lnTo>
                  <a:pt x="41" y="60"/>
                </a:lnTo>
                <a:lnTo>
                  <a:pt x="42" y="60"/>
                </a:lnTo>
                <a:lnTo>
                  <a:pt x="43" y="60"/>
                </a:lnTo>
                <a:lnTo>
                  <a:pt x="44" y="60"/>
                </a:lnTo>
                <a:lnTo>
                  <a:pt x="45" y="58"/>
                </a:lnTo>
                <a:lnTo>
                  <a:pt x="46" y="58"/>
                </a:lnTo>
                <a:lnTo>
                  <a:pt x="47" y="58"/>
                </a:lnTo>
                <a:lnTo>
                  <a:pt x="48" y="58"/>
                </a:lnTo>
                <a:lnTo>
                  <a:pt x="49" y="57"/>
                </a:lnTo>
                <a:lnTo>
                  <a:pt x="51" y="57"/>
                </a:lnTo>
                <a:lnTo>
                  <a:pt x="52" y="56"/>
                </a:lnTo>
                <a:lnTo>
                  <a:pt x="53" y="56"/>
                </a:lnTo>
                <a:lnTo>
                  <a:pt x="54" y="55"/>
                </a:lnTo>
                <a:lnTo>
                  <a:pt x="55" y="54"/>
                </a:lnTo>
                <a:lnTo>
                  <a:pt x="56" y="54"/>
                </a:lnTo>
                <a:lnTo>
                  <a:pt x="57" y="53"/>
                </a:lnTo>
                <a:lnTo>
                  <a:pt x="58" y="52"/>
                </a:lnTo>
                <a:lnTo>
                  <a:pt x="59" y="51"/>
                </a:lnTo>
                <a:lnTo>
                  <a:pt x="60" y="50"/>
                </a:lnTo>
                <a:lnTo>
                  <a:pt x="60"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4"/>
                </a:lnTo>
                <a:lnTo>
                  <a:pt x="65" y="33"/>
                </a:lnTo>
                <a:lnTo>
                  <a:pt x="65" y="32"/>
                </a:lnTo>
                <a:lnTo>
                  <a:pt x="65" y="31"/>
                </a:lnTo>
                <a:lnTo>
                  <a:pt x="65" y="30"/>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sp>
        <p:nvSpPr>
          <p:cNvPr id="524" name="Freeform 391"/>
          <p:cNvSpPr>
            <a:spLocks/>
          </p:cNvSpPr>
          <p:nvPr/>
        </p:nvSpPr>
        <p:spPr bwMode="gray">
          <a:xfrm>
            <a:off x="6238829" y="3662686"/>
            <a:ext cx="147166" cy="150814"/>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007A37"/>
          </a:solidFill>
          <a:ln w="9525">
            <a:noFill/>
            <a:round/>
            <a:headEnd/>
            <a:tailEnd/>
          </a:ln>
        </p:spPr>
        <p:txBody>
          <a:bodyPr/>
          <a:lstStyle/>
          <a:p>
            <a:pPr>
              <a:defRPr/>
            </a:pPr>
            <a:endParaRPr lang="en-US" sz="1000" dirty="0">
              <a:solidFill>
                <a:srgbClr val="02703F">
                  <a:lumMod val="40000"/>
                  <a:lumOff val="60000"/>
                </a:srgbClr>
              </a:solidFill>
              <a:latin typeface="+mn-lt"/>
              <a:ea typeface="+mn-ea"/>
              <a:cs typeface="+mn-cs"/>
            </a:endParaRPr>
          </a:p>
        </p:txBody>
      </p:sp>
      <p:sp>
        <p:nvSpPr>
          <p:cNvPr id="525" name="Freeform 392"/>
          <p:cNvSpPr>
            <a:spLocks noEditPoints="1"/>
          </p:cNvSpPr>
          <p:nvPr/>
        </p:nvSpPr>
        <p:spPr bwMode="gray">
          <a:xfrm>
            <a:off x="6281398" y="3701605"/>
            <a:ext cx="72974" cy="71759"/>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526" name="Rectangle 375"/>
          <p:cNvSpPr>
            <a:spLocks noChangeArrowheads="1"/>
          </p:cNvSpPr>
          <p:nvPr/>
        </p:nvSpPr>
        <p:spPr bwMode="gray">
          <a:xfrm>
            <a:off x="6127358" y="3811067"/>
            <a:ext cx="389197" cy="70542"/>
          </a:xfrm>
          <a:prstGeom prst="rect">
            <a:avLst/>
          </a:prstGeom>
          <a:noFill/>
          <a:ln w="9525">
            <a:noFill/>
            <a:miter lim="800000"/>
            <a:headEnd/>
            <a:tailEnd/>
          </a:ln>
        </p:spPr>
        <p:txBody>
          <a:bodyPr wrap="none" lIns="0" tIns="0" rIns="0" bIns="0">
            <a:spAutoFit/>
          </a:bodyPr>
          <a:lstStyle/>
          <a:p>
            <a:r>
              <a:rPr lang="en-US" sz="600" b="1" dirty="0"/>
              <a:t>Little Rock (1)</a:t>
            </a:r>
          </a:p>
        </p:txBody>
      </p:sp>
      <p:sp>
        <p:nvSpPr>
          <p:cNvPr id="532" name="Freeform 391"/>
          <p:cNvSpPr>
            <a:spLocks/>
          </p:cNvSpPr>
          <p:nvPr/>
        </p:nvSpPr>
        <p:spPr bwMode="gray">
          <a:xfrm>
            <a:off x="6945465" y="3964313"/>
            <a:ext cx="147165" cy="150814"/>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007A37"/>
          </a:solidFill>
          <a:ln w="9525">
            <a:noFill/>
            <a:round/>
            <a:headEnd/>
            <a:tailEnd/>
          </a:ln>
        </p:spPr>
        <p:txBody>
          <a:bodyPr/>
          <a:lstStyle/>
          <a:p>
            <a:pPr>
              <a:defRPr/>
            </a:pPr>
            <a:endParaRPr lang="en-US" sz="1000" dirty="0">
              <a:solidFill>
                <a:srgbClr val="02703F">
                  <a:lumMod val="40000"/>
                  <a:lumOff val="60000"/>
                </a:srgbClr>
              </a:solidFill>
              <a:latin typeface="+mn-lt"/>
              <a:ea typeface="+mn-ea"/>
              <a:cs typeface="+mn-cs"/>
            </a:endParaRPr>
          </a:p>
        </p:txBody>
      </p:sp>
      <p:sp>
        <p:nvSpPr>
          <p:cNvPr id="533" name="Freeform 392"/>
          <p:cNvSpPr>
            <a:spLocks noEditPoints="1"/>
          </p:cNvSpPr>
          <p:nvPr/>
        </p:nvSpPr>
        <p:spPr bwMode="gray">
          <a:xfrm>
            <a:off x="6979520" y="4004450"/>
            <a:ext cx="72974" cy="71758"/>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534" name="Rectangle 523"/>
          <p:cNvSpPr>
            <a:spLocks noChangeArrowheads="1"/>
          </p:cNvSpPr>
          <p:nvPr/>
        </p:nvSpPr>
        <p:spPr bwMode="gray">
          <a:xfrm>
            <a:off x="7073795" y="4072643"/>
            <a:ext cx="353926" cy="70542"/>
          </a:xfrm>
          <a:prstGeom prst="rect">
            <a:avLst/>
          </a:prstGeom>
          <a:noFill/>
          <a:ln w="9525">
            <a:noFill/>
            <a:miter lim="800000"/>
            <a:headEnd/>
            <a:tailEnd/>
          </a:ln>
        </p:spPr>
        <p:txBody>
          <a:bodyPr wrap="none" lIns="0" tIns="0" rIns="0" bIns="0">
            <a:spAutoFit/>
          </a:bodyPr>
          <a:lstStyle/>
          <a:p>
            <a:r>
              <a:rPr lang="en-US" sz="600" b="1" dirty="0"/>
              <a:t>Montgomery</a:t>
            </a:r>
          </a:p>
        </p:txBody>
      </p:sp>
      <p:sp>
        <p:nvSpPr>
          <p:cNvPr id="535" name="Freeform 391"/>
          <p:cNvSpPr>
            <a:spLocks/>
          </p:cNvSpPr>
          <p:nvPr/>
        </p:nvSpPr>
        <p:spPr bwMode="gray">
          <a:xfrm>
            <a:off x="5732873" y="4871629"/>
            <a:ext cx="147166" cy="150814"/>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007A37"/>
          </a:solidFill>
          <a:ln w="9525">
            <a:noFill/>
            <a:round/>
            <a:headEnd/>
            <a:tailEnd/>
          </a:ln>
        </p:spPr>
        <p:txBody>
          <a:bodyPr/>
          <a:lstStyle/>
          <a:p>
            <a:pPr>
              <a:defRPr/>
            </a:pPr>
            <a:endParaRPr lang="en-US" sz="1000" dirty="0">
              <a:solidFill>
                <a:srgbClr val="02703F">
                  <a:lumMod val="40000"/>
                  <a:lumOff val="60000"/>
                </a:srgbClr>
              </a:solidFill>
              <a:latin typeface="+mn-lt"/>
              <a:ea typeface="+mn-ea"/>
              <a:cs typeface="+mn-cs"/>
            </a:endParaRPr>
          </a:p>
        </p:txBody>
      </p:sp>
      <p:sp>
        <p:nvSpPr>
          <p:cNvPr id="536" name="Freeform 392"/>
          <p:cNvSpPr>
            <a:spLocks noEditPoints="1"/>
          </p:cNvSpPr>
          <p:nvPr/>
        </p:nvSpPr>
        <p:spPr bwMode="gray">
          <a:xfrm>
            <a:off x="5773009" y="4910549"/>
            <a:ext cx="74190" cy="71759"/>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537" name="Rectangle 485"/>
          <p:cNvSpPr>
            <a:spLocks noChangeArrowheads="1"/>
          </p:cNvSpPr>
          <p:nvPr/>
        </p:nvSpPr>
        <p:spPr bwMode="gray">
          <a:xfrm>
            <a:off x="5825307" y="5029740"/>
            <a:ext cx="294953" cy="92333"/>
          </a:xfrm>
          <a:prstGeom prst="rect">
            <a:avLst/>
          </a:prstGeom>
          <a:noFill/>
          <a:ln w="9525">
            <a:noFill/>
            <a:miter lim="800000"/>
            <a:headEnd/>
            <a:tailEnd/>
          </a:ln>
        </p:spPr>
        <p:txBody>
          <a:bodyPr wrap="none" lIns="0" tIns="0" rIns="0" bIns="0">
            <a:spAutoFit/>
          </a:bodyPr>
          <a:lstStyle/>
          <a:p>
            <a:r>
              <a:rPr lang="en-US" sz="600" b="1" dirty="0"/>
              <a:t>McAllen</a:t>
            </a:r>
          </a:p>
        </p:txBody>
      </p:sp>
      <p:sp>
        <p:nvSpPr>
          <p:cNvPr id="538" name="Freeform 391"/>
          <p:cNvSpPr>
            <a:spLocks/>
          </p:cNvSpPr>
          <p:nvPr/>
        </p:nvSpPr>
        <p:spPr bwMode="gray">
          <a:xfrm>
            <a:off x="7275066" y="4173507"/>
            <a:ext cx="145949" cy="14959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007A37"/>
          </a:solidFill>
          <a:ln w="9525">
            <a:noFill/>
            <a:round/>
            <a:headEnd/>
            <a:tailEnd/>
          </a:ln>
        </p:spPr>
        <p:txBody>
          <a:bodyPr/>
          <a:lstStyle/>
          <a:p>
            <a:pPr>
              <a:defRPr/>
            </a:pPr>
            <a:endParaRPr lang="en-US" sz="1000" dirty="0">
              <a:solidFill>
                <a:srgbClr val="02703F">
                  <a:lumMod val="40000"/>
                  <a:lumOff val="60000"/>
                </a:srgbClr>
              </a:solidFill>
              <a:latin typeface="+mn-lt"/>
              <a:ea typeface="+mn-ea"/>
              <a:cs typeface="+mn-cs"/>
            </a:endParaRPr>
          </a:p>
        </p:txBody>
      </p:sp>
      <p:sp>
        <p:nvSpPr>
          <p:cNvPr id="539" name="Freeform 392"/>
          <p:cNvSpPr>
            <a:spLocks noEditPoints="1"/>
          </p:cNvSpPr>
          <p:nvPr/>
        </p:nvSpPr>
        <p:spPr bwMode="gray">
          <a:xfrm>
            <a:off x="7321283" y="4213643"/>
            <a:ext cx="72974" cy="71758"/>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540" name="Rectangle 485"/>
          <p:cNvSpPr>
            <a:spLocks noChangeArrowheads="1"/>
          </p:cNvSpPr>
          <p:nvPr/>
        </p:nvSpPr>
        <p:spPr bwMode="gray">
          <a:xfrm>
            <a:off x="7355338" y="4310942"/>
            <a:ext cx="335682" cy="70542"/>
          </a:xfrm>
          <a:prstGeom prst="rect">
            <a:avLst/>
          </a:prstGeom>
          <a:noFill/>
          <a:ln w="9525">
            <a:noFill/>
            <a:miter lim="800000"/>
            <a:headEnd/>
            <a:tailEnd/>
          </a:ln>
        </p:spPr>
        <p:txBody>
          <a:bodyPr wrap="none" lIns="0" tIns="0" rIns="0" bIns="0">
            <a:spAutoFit/>
          </a:bodyPr>
          <a:lstStyle/>
          <a:p>
            <a:r>
              <a:rPr lang="en-US" sz="600" b="1" dirty="0"/>
              <a:t>Tallahassee</a:t>
            </a:r>
          </a:p>
        </p:txBody>
      </p:sp>
      <p:sp>
        <p:nvSpPr>
          <p:cNvPr id="541" name="Freeform 391"/>
          <p:cNvSpPr>
            <a:spLocks/>
          </p:cNvSpPr>
          <p:nvPr/>
        </p:nvSpPr>
        <p:spPr bwMode="gray">
          <a:xfrm>
            <a:off x="7751832" y="4750005"/>
            <a:ext cx="145949" cy="150814"/>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007A37"/>
          </a:solidFill>
          <a:ln w="9525">
            <a:noFill/>
            <a:round/>
            <a:headEnd/>
            <a:tailEnd/>
          </a:ln>
        </p:spPr>
        <p:txBody>
          <a:bodyPr/>
          <a:lstStyle/>
          <a:p>
            <a:pPr>
              <a:defRPr/>
            </a:pPr>
            <a:endParaRPr lang="en-US" sz="1000" dirty="0">
              <a:solidFill>
                <a:srgbClr val="02703F">
                  <a:lumMod val="40000"/>
                  <a:lumOff val="60000"/>
                </a:srgbClr>
              </a:solidFill>
              <a:latin typeface="+mn-lt"/>
              <a:ea typeface="+mn-ea"/>
              <a:cs typeface="+mn-cs"/>
            </a:endParaRPr>
          </a:p>
        </p:txBody>
      </p:sp>
      <p:sp>
        <p:nvSpPr>
          <p:cNvPr id="542" name="Freeform 392"/>
          <p:cNvSpPr>
            <a:spLocks noEditPoints="1"/>
          </p:cNvSpPr>
          <p:nvPr/>
        </p:nvSpPr>
        <p:spPr bwMode="gray">
          <a:xfrm>
            <a:off x="7785887" y="4787709"/>
            <a:ext cx="72974" cy="71758"/>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cxnSp>
        <p:nvCxnSpPr>
          <p:cNvPr id="544" name="Straight Connector 3"/>
          <p:cNvCxnSpPr>
            <a:cxnSpLocks noChangeShapeType="1"/>
          </p:cNvCxnSpPr>
          <p:nvPr/>
        </p:nvCxnSpPr>
        <p:spPr bwMode="auto">
          <a:xfrm flipH="1" flipV="1">
            <a:off x="7684940" y="3922961"/>
            <a:ext cx="278519" cy="3649"/>
          </a:xfrm>
          <a:prstGeom prst="line">
            <a:avLst/>
          </a:prstGeom>
          <a:noFill/>
          <a:ln w="9525" algn="ctr">
            <a:noFill/>
            <a:round/>
            <a:headEnd/>
            <a:tailEnd/>
          </a:ln>
        </p:spPr>
      </p:cxnSp>
      <p:cxnSp>
        <p:nvCxnSpPr>
          <p:cNvPr id="545" name="Straight Connector 561"/>
          <p:cNvCxnSpPr>
            <a:cxnSpLocks noChangeShapeType="1"/>
          </p:cNvCxnSpPr>
          <p:nvPr/>
        </p:nvCxnSpPr>
        <p:spPr bwMode="auto">
          <a:xfrm flipV="1">
            <a:off x="7678858" y="3941205"/>
            <a:ext cx="284600" cy="2432"/>
          </a:xfrm>
          <a:prstGeom prst="line">
            <a:avLst/>
          </a:prstGeom>
          <a:noFill/>
          <a:ln w="9525" algn="ctr">
            <a:solidFill>
              <a:schemeClr val="tx1"/>
            </a:solidFill>
            <a:round/>
            <a:headEnd/>
            <a:tailEnd/>
          </a:ln>
        </p:spPr>
      </p:cxnSp>
      <p:cxnSp>
        <p:nvCxnSpPr>
          <p:cNvPr id="546" name="Straight Connector 561"/>
          <p:cNvCxnSpPr>
            <a:cxnSpLocks noChangeShapeType="1"/>
          </p:cNvCxnSpPr>
          <p:nvPr/>
        </p:nvCxnSpPr>
        <p:spPr bwMode="auto">
          <a:xfrm>
            <a:off x="6810462" y="3378085"/>
            <a:ext cx="166625" cy="211626"/>
          </a:xfrm>
          <a:prstGeom prst="line">
            <a:avLst/>
          </a:prstGeom>
          <a:noFill/>
          <a:ln w="9525" algn="ctr">
            <a:solidFill>
              <a:schemeClr val="tx1"/>
            </a:solidFill>
            <a:round/>
            <a:headEnd/>
            <a:tailEnd/>
          </a:ln>
        </p:spPr>
      </p:cxnSp>
      <p:sp>
        <p:nvSpPr>
          <p:cNvPr id="547" name="Freeform 524"/>
          <p:cNvSpPr>
            <a:spLocks/>
          </p:cNvSpPr>
          <p:nvPr/>
        </p:nvSpPr>
        <p:spPr bwMode="gray">
          <a:xfrm>
            <a:off x="6832354" y="3627415"/>
            <a:ext cx="155679" cy="150814"/>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2"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7"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7" y="35"/>
                </a:lnTo>
                <a:lnTo>
                  <a:pt x="8" y="33"/>
                </a:lnTo>
                <a:lnTo>
                  <a:pt x="10" y="30"/>
                </a:lnTo>
                <a:lnTo>
                  <a:pt x="12" y="28"/>
                </a:lnTo>
                <a:lnTo>
                  <a:pt x="13" y="25"/>
                </a:lnTo>
                <a:lnTo>
                  <a:pt x="15" y="23"/>
                </a:lnTo>
                <a:lnTo>
                  <a:pt x="17" y="21"/>
                </a:lnTo>
                <a:lnTo>
                  <a:pt x="19" y="19"/>
                </a:lnTo>
                <a:lnTo>
                  <a:pt x="21" y="17"/>
                </a:lnTo>
                <a:lnTo>
                  <a:pt x="23" y="15"/>
                </a:lnTo>
                <a:lnTo>
                  <a:pt x="26" y="13"/>
                </a:lnTo>
                <a:lnTo>
                  <a:pt x="28" y="10"/>
                </a:lnTo>
                <a:lnTo>
                  <a:pt x="32"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1" y="2"/>
                </a:lnTo>
                <a:lnTo>
                  <a:pt x="84" y="3"/>
                </a:lnTo>
                <a:lnTo>
                  <a:pt x="87" y="4"/>
                </a:lnTo>
                <a:lnTo>
                  <a:pt x="89" y="5"/>
                </a:lnTo>
                <a:lnTo>
                  <a:pt x="92" y="6"/>
                </a:lnTo>
                <a:lnTo>
                  <a:pt x="95" y="7"/>
                </a:lnTo>
                <a:lnTo>
                  <a:pt x="97" y="9"/>
                </a:lnTo>
                <a:lnTo>
                  <a:pt x="100" y="10"/>
                </a:lnTo>
                <a:lnTo>
                  <a:pt x="102" y="13"/>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1" y="124"/>
                </a:lnTo>
                <a:lnTo>
                  <a:pt x="77" y="125"/>
                </a:lnTo>
                <a:lnTo>
                  <a:pt x="74" y="125"/>
                </a:lnTo>
                <a:lnTo>
                  <a:pt x="71" y="126"/>
                </a:lnTo>
                <a:lnTo>
                  <a:pt x="68" y="126"/>
                </a:lnTo>
                <a:lnTo>
                  <a:pt x="65" y="126"/>
                </a:lnTo>
                <a:close/>
              </a:path>
            </a:pathLst>
          </a:custGeom>
          <a:solidFill>
            <a:srgbClr val="007A37"/>
          </a:solidFill>
          <a:ln w="9525">
            <a:noFill/>
            <a:round/>
            <a:headEnd/>
            <a:tailEnd/>
          </a:ln>
        </p:spPr>
        <p:txBody>
          <a:bodyPr/>
          <a:lstStyle/>
          <a:p>
            <a:pPr>
              <a:defRPr/>
            </a:pPr>
            <a:endParaRPr lang="en-US" sz="600" dirty="0">
              <a:solidFill>
                <a:srgbClr val="000000"/>
              </a:solidFill>
              <a:latin typeface="+mn-lt"/>
              <a:ea typeface="+mn-ea"/>
              <a:cs typeface="+mn-cs"/>
            </a:endParaRPr>
          </a:p>
        </p:txBody>
      </p:sp>
      <p:sp>
        <p:nvSpPr>
          <p:cNvPr id="548" name="Freeform 525"/>
          <p:cNvSpPr>
            <a:spLocks noEditPoints="1"/>
          </p:cNvSpPr>
          <p:nvPr/>
        </p:nvSpPr>
        <p:spPr bwMode="gray">
          <a:xfrm>
            <a:off x="6879788" y="3668767"/>
            <a:ext cx="72974" cy="71758"/>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1"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6" y="4"/>
                </a:lnTo>
                <a:lnTo>
                  <a:pt x="44" y="3"/>
                </a:lnTo>
                <a:lnTo>
                  <a:pt x="43" y="3"/>
                </a:lnTo>
                <a:lnTo>
                  <a:pt x="42" y="3"/>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6"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549" name="Rectangle 371"/>
          <p:cNvSpPr>
            <a:spLocks noChangeArrowheads="1"/>
          </p:cNvSpPr>
          <p:nvPr/>
        </p:nvSpPr>
        <p:spPr bwMode="gray">
          <a:xfrm>
            <a:off x="6464964" y="3671029"/>
            <a:ext cx="574066" cy="70542"/>
          </a:xfrm>
          <a:prstGeom prst="rect">
            <a:avLst/>
          </a:prstGeom>
          <a:noFill/>
          <a:ln w="9525">
            <a:noFill/>
            <a:miter lim="800000"/>
            <a:headEnd/>
            <a:tailEnd/>
          </a:ln>
        </p:spPr>
        <p:txBody>
          <a:bodyPr lIns="0" tIns="0" rIns="0" bIns="0">
            <a:spAutoFit/>
          </a:bodyPr>
          <a:lstStyle/>
          <a:p>
            <a:r>
              <a:rPr lang="en-US" sz="600" b="1"/>
              <a:t>Huntsville</a:t>
            </a:r>
          </a:p>
        </p:txBody>
      </p:sp>
      <p:sp>
        <p:nvSpPr>
          <p:cNvPr id="557" name="Freeform 392"/>
          <p:cNvSpPr>
            <a:spLocks noEditPoints="1"/>
          </p:cNvSpPr>
          <p:nvPr/>
        </p:nvSpPr>
        <p:spPr bwMode="gray">
          <a:xfrm>
            <a:off x="5792469" y="4737843"/>
            <a:ext cx="74190" cy="71759"/>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580" name="Freeform 391"/>
          <p:cNvSpPr>
            <a:spLocks/>
          </p:cNvSpPr>
          <p:nvPr/>
        </p:nvSpPr>
        <p:spPr bwMode="gray">
          <a:xfrm>
            <a:off x="7683723" y="3600658"/>
            <a:ext cx="145949" cy="150814"/>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007A37"/>
          </a:solidFill>
          <a:ln w="9525">
            <a:noFill/>
            <a:round/>
            <a:headEnd/>
            <a:tailEnd/>
          </a:ln>
        </p:spPr>
        <p:txBody>
          <a:bodyPr/>
          <a:lstStyle/>
          <a:p>
            <a:endParaRPr lang="en-US"/>
          </a:p>
        </p:txBody>
      </p:sp>
      <p:cxnSp>
        <p:nvCxnSpPr>
          <p:cNvPr id="581" name="Straight Connector 561"/>
          <p:cNvCxnSpPr>
            <a:cxnSpLocks noChangeShapeType="1"/>
          </p:cNvCxnSpPr>
          <p:nvPr/>
        </p:nvCxnSpPr>
        <p:spPr bwMode="auto">
          <a:xfrm>
            <a:off x="7691020" y="3764850"/>
            <a:ext cx="319872" cy="15812"/>
          </a:xfrm>
          <a:prstGeom prst="line">
            <a:avLst/>
          </a:prstGeom>
          <a:noFill/>
          <a:ln w="9525" algn="ctr">
            <a:solidFill>
              <a:schemeClr val="tx1"/>
            </a:solidFill>
            <a:round/>
            <a:headEnd/>
            <a:tailEnd/>
          </a:ln>
        </p:spPr>
      </p:cxnSp>
      <p:cxnSp>
        <p:nvCxnSpPr>
          <p:cNvPr id="582" name="Straight Connector 561"/>
          <p:cNvCxnSpPr>
            <a:cxnSpLocks noChangeShapeType="1"/>
          </p:cNvCxnSpPr>
          <p:nvPr/>
        </p:nvCxnSpPr>
        <p:spPr bwMode="auto">
          <a:xfrm>
            <a:off x="7839402" y="3705254"/>
            <a:ext cx="319872" cy="14595"/>
          </a:xfrm>
          <a:prstGeom prst="line">
            <a:avLst/>
          </a:prstGeom>
          <a:noFill/>
          <a:ln w="9525" algn="ctr">
            <a:solidFill>
              <a:schemeClr val="tx1"/>
            </a:solidFill>
            <a:round/>
            <a:headEnd/>
            <a:tailEnd/>
          </a:ln>
        </p:spPr>
      </p:cxnSp>
      <p:sp>
        <p:nvSpPr>
          <p:cNvPr id="583" name="Rectangle 481"/>
          <p:cNvSpPr>
            <a:spLocks noChangeArrowheads="1"/>
          </p:cNvSpPr>
          <p:nvPr/>
        </p:nvSpPr>
        <p:spPr bwMode="gray">
          <a:xfrm>
            <a:off x="8196977" y="3678497"/>
            <a:ext cx="368521" cy="70542"/>
          </a:xfrm>
          <a:prstGeom prst="rect">
            <a:avLst/>
          </a:prstGeom>
          <a:noFill/>
          <a:ln w="9525">
            <a:noFill/>
            <a:miter lim="800000"/>
            <a:headEnd/>
            <a:tailEnd/>
          </a:ln>
        </p:spPr>
        <p:txBody>
          <a:bodyPr wrap="none" lIns="0" tIns="0" rIns="0" bIns="0">
            <a:spAutoFit/>
          </a:bodyPr>
          <a:lstStyle/>
          <a:p>
            <a:r>
              <a:rPr lang="en-US" sz="600" b="1"/>
              <a:t>Myrtle Beach</a:t>
            </a:r>
          </a:p>
        </p:txBody>
      </p:sp>
      <p:sp>
        <p:nvSpPr>
          <p:cNvPr id="592" name="Freeform 392"/>
          <p:cNvSpPr>
            <a:spLocks noEditPoints="1"/>
          </p:cNvSpPr>
          <p:nvPr/>
        </p:nvSpPr>
        <p:spPr bwMode="gray">
          <a:xfrm>
            <a:off x="7720210" y="3646875"/>
            <a:ext cx="72974" cy="71758"/>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nvGrpSpPr>
          <p:cNvPr id="601" name="Group 550"/>
          <p:cNvGrpSpPr>
            <a:grpSpLocks/>
          </p:cNvGrpSpPr>
          <p:nvPr/>
        </p:nvGrpSpPr>
        <p:grpSpPr bwMode="auto">
          <a:xfrm>
            <a:off x="6576944" y="4025125"/>
            <a:ext cx="147166" cy="150814"/>
            <a:chOff x="1827306" y="4031005"/>
            <a:chExt cx="191247" cy="196790"/>
          </a:xfrm>
        </p:grpSpPr>
        <p:sp>
          <p:nvSpPr>
            <p:cNvPr id="602" name="Freeform 383"/>
            <p:cNvSpPr>
              <a:spLocks/>
            </p:cNvSpPr>
            <p:nvPr/>
          </p:nvSpPr>
          <p:spPr bwMode="gray">
            <a:xfrm>
              <a:off x="1827306" y="4031005"/>
              <a:ext cx="191247" cy="196790"/>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0" y="126"/>
                  </a:lnTo>
                  <a:lnTo>
                    <a:pt x="57" y="126"/>
                  </a:lnTo>
                  <a:lnTo>
                    <a:pt x="54" y="125"/>
                  </a:lnTo>
                  <a:lnTo>
                    <a:pt x="51" y="125"/>
                  </a:lnTo>
                  <a:lnTo>
                    <a:pt x="48" y="124"/>
                  </a:lnTo>
                  <a:lnTo>
                    <a:pt x="45" y="123"/>
                  </a:lnTo>
                  <a:lnTo>
                    <a:pt x="42" y="122"/>
                  </a:lnTo>
                  <a:lnTo>
                    <a:pt x="40" y="121"/>
                  </a:lnTo>
                  <a:lnTo>
                    <a:pt x="36" y="120"/>
                  </a:lnTo>
                  <a:lnTo>
                    <a:pt x="33" y="119"/>
                  </a:lnTo>
                  <a:lnTo>
                    <a:pt x="31" y="117"/>
                  </a:lnTo>
                  <a:lnTo>
                    <a:pt x="28" y="116"/>
                  </a:lnTo>
                  <a:lnTo>
                    <a:pt x="26" y="114"/>
                  </a:lnTo>
                  <a:lnTo>
                    <a:pt x="23" y="112"/>
                  </a:lnTo>
                  <a:lnTo>
                    <a:pt x="21" y="110"/>
                  </a:lnTo>
                  <a:lnTo>
                    <a:pt x="19" y="108"/>
                  </a:lnTo>
                  <a:lnTo>
                    <a:pt x="17" y="106"/>
                  </a:lnTo>
                  <a:lnTo>
                    <a:pt x="15" y="103"/>
                  </a:lnTo>
                  <a:lnTo>
                    <a:pt x="12" y="101"/>
                  </a:lnTo>
                  <a:lnTo>
                    <a:pt x="11" y="98"/>
                  </a:lnTo>
                  <a:lnTo>
                    <a:pt x="9" y="96"/>
                  </a:lnTo>
                  <a:lnTo>
                    <a:pt x="7" y="93"/>
                  </a:lnTo>
                  <a:lnTo>
                    <a:pt x="6" y="91"/>
                  </a:lnTo>
                  <a:lnTo>
                    <a:pt x="5" y="88"/>
                  </a:lnTo>
                  <a:lnTo>
                    <a:pt x="4" y="85"/>
                  </a:lnTo>
                  <a:lnTo>
                    <a:pt x="3" y="82"/>
                  </a:lnTo>
                  <a:lnTo>
                    <a:pt x="2" y="79"/>
                  </a:lnTo>
                  <a:lnTo>
                    <a:pt x="1" y="76"/>
                  </a:lnTo>
                  <a:lnTo>
                    <a:pt x="1" y="73"/>
                  </a:lnTo>
                  <a:lnTo>
                    <a:pt x="0" y="70"/>
                  </a:lnTo>
                  <a:lnTo>
                    <a:pt x="0" y="67"/>
                  </a:lnTo>
                  <a:lnTo>
                    <a:pt x="0" y="63"/>
                  </a:lnTo>
                  <a:lnTo>
                    <a:pt x="0" y="60"/>
                  </a:lnTo>
                  <a:lnTo>
                    <a:pt x="0" y="56"/>
                  </a:lnTo>
                  <a:lnTo>
                    <a:pt x="1" y="53"/>
                  </a:lnTo>
                  <a:lnTo>
                    <a:pt x="1" y="50"/>
                  </a:lnTo>
                  <a:lnTo>
                    <a:pt x="2" y="47"/>
                  </a:lnTo>
                  <a:lnTo>
                    <a:pt x="3" y="45"/>
                  </a:lnTo>
                  <a:lnTo>
                    <a:pt x="4" y="42"/>
                  </a:lnTo>
                  <a:lnTo>
                    <a:pt x="5" y="39"/>
                  </a:lnTo>
                  <a:lnTo>
                    <a:pt x="6" y="36"/>
                  </a:lnTo>
                  <a:lnTo>
                    <a:pt x="7" y="34"/>
                  </a:lnTo>
                  <a:lnTo>
                    <a:pt x="9" y="30"/>
                  </a:lnTo>
                  <a:lnTo>
                    <a:pt x="11" y="28"/>
                  </a:lnTo>
                  <a:lnTo>
                    <a:pt x="12" y="25"/>
                  </a:lnTo>
                  <a:lnTo>
                    <a:pt x="15" y="23"/>
                  </a:lnTo>
                  <a:lnTo>
                    <a:pt x="17" y="21"/>
                  </a:lnTo>
                  <a:lnTo>
                    <a:pt x="19" y="19"/>
                  </a:lnTo>
                  <a:lnTo>
                    <a:pt x="21" y="17"/>
                  </a:lnTo>
                  <a:lnTo>
                    <a:pt x="23" y="15"/>
                  </a:lnTo>
                  <a:lnTo>
                    <a:pt x="26" y="13"/>
                  </a:lnTo>
                  <a:lnTo>
                    <a:pt x="28" y="11"/>
                  </a:lnTo>
                  <a:lnTo>
                    <a:pt x="31" y="10"/>
                  </a:lnTo>
                  <a:lnTo>
                    <a:pt x="33" y="7"/>
                  </a:lnTo>
                  <a:lnTo>
                    <a:pt x="36" y="6"/>
                  </a:lnTo>
                  <a:lnTo>
                    <a:pt x="40" y="5"/>
                  </a:lnTo>
                  <a:lnTo>
                    <a:pt x="42" y="4"/>
                  </a:lnTo>
                  <a:lnTo>
                    <a:pt x="45" y="3"/>
                  </a:lnTo>
                  <a:lnTo>
                    <a:pt x="48" y="2"/>
                  </a:lnTo>
                  <a:lnTo>
                    <a:pt x="51" y="1"/>
                  </a:lnTo>
                  <a:lnTo>
                    <a:pt x="54" y="1"/>
                  </a:lnTo>
                  <a:lnTo>
                    <a:pt x="57" y="0"/>
                  </a:lnTo>
                  <a:lnTo>
                    <a:pt x="60" y="0"/>
                  </a:lnTo>
                  <a:lnTo>
                    <a:pt x="65" y="0"/>
                  </a:lnTo>
                  <a:lnTo>
                    <a:pt x="68" y="0"/>
                  </a:lnTo>
                  <a:lnTo>
                    <a:pt x="71" y="0"/>
                  </a:lnTo>
                  <a:lnTo>
                    <a:pt x="74" y="1"/>
                  </a:lnTo>
                  <a:lnTo>
                    <a:pt x="77" y="1"/>
                  </a:lnTo>
                  <a:lnTo>
                    <a:pt x="80" y="2"/>
                  </a:lnTo>
                  <a:lnTo>
                    <a:pt x="83" y="3"/>
                  </a:lnTo>
                  <a:lnTo>
                    <a:pt x="86" y="4"/>
                  </a:lnTo>
                  <a:lnTo>
                    <a:pt x="89" y="5"/>
                  </a:lnTo>
                  <a:lnTo>
                    <a:pt x="92" y="6"/>
                  </a:lnTo>
                  <a:lnTo>
                    <a:pt x="95" y="7"/>
                  </a:lnTo>
                  <a:lnTo>
                    <a:pt x="97" y="10"/>
                  </a:lnTo>
                  <a:lnTo>
                    <a:pt x="100" y="11"/>
                  </a:lnTo>
                  <a:lnTo>
                    <a:pt x="102" y="13"/>
                  </a:lnTo>
                  <a:lnTo>
                    <a:pt x="105" y="15"/>
                  </a:lnTo>
                  <a:lnTo>
                    <a:pt x="107" y="17"/>
                  </a:lnTo>
                  <a:lnTo>
                    <a:pt x="109" y="19"/>
                  </a:lnTo>
                  <a:lnTo>
                    <a:pt x="112" y="21"/>
                  </a:lnTo>
                  <a:lnTo>
                    <a:pt x="114" y="23"/>
                  </a:lnTo>
                  <a:lnTo>
                    <a:pt x="116" y="25"/>
                  </a:lnTo>
                  <a:lnTo>
                    <a:pt x="117" y="28"/>
                  </a:lnTo>
                  <a:lnTo>
                    <a:pt x="119" y="30"/>
                  </a:lnTo>
                  <a:lnTo>
                    <a:pt x="121" y="34"/>
                  </a:lnTo>
                  <a:lnTo>
                    <a:pt x="122" y="36"/>
                  </a:lnTo>
                  <a:lnTo>
                    <a:pt x="123" y="39"/>
                  </a:lnTo>
                  <a:lnTo>
                    <a:pt x="124" y="42"/>
                  </a:lnTo>
                  <a:lnTo>
                    <a:pt x="125" y="45"/>
                  </a:lnTo>
                  <a:lnTo>
                    <a:pt x="126" y="47"/>
                  </a:lnTo>
                  <a:lnTo>
                    <a:pt x="127" y="50"/>
                  </a:lnTo>
                  <a:lnTo>
                    <a:pt x="127" y="53"/>
                  </a:lnTo>
                  <a:lnTo>
                    <a:pt x="128" y="56"/>
                  </a:lnTo>
                  <a:lnTo>
                    <a:pt x="128" y="60"/>
                  </a:lnTo>
                  <a:lnTo>
                    <a:pt x="128" y="63"/>
                  </a:lnTo>
                  <a:lnTo>
                    <a:pt x="128" y="67"/>
                  </a:lnTo>
                  <a:lnTo>
                    <a:pt x="128" y="70"/>
                  </a:lnTo>
                  <a:lnTo>
                    <a:pt x="127" y="73"/>
                  </a:lnTo>
                  <a:lnTo>
                    <a:pt x="127" y="76"/>
                  </a:lnTo>
                  <a:lnTo>
                    <a:pt x="126" y="79"/>
                  </a:lnTo>
                  <a:lnTo>
                    <a:pt x="125" y="82"/>
                  </a:lnTo>
                  <a:lnTo>
                    <a:pt x="124" y="85"/>
                  </a:lnTo>
                  <a:lnTo>
                    <a:pt x="123" y="88"/>
                  </a:lnTo>
                  <a:lnTo>
                    <a:pt x="122" y="91"/>
                  </a:lnTo>
                  <a:lnTo>
                    <a:pt x="121" y="93"/>
                  </a:lnTo>
                  <a:lnTo>
                    <a:pt x="119" y="96"/>
                  </a:lnTo>
                  <a:lnTo>
                    <a:pt x="117" y="98"/>
                  </a:lnTo>
                  <a:lnTo>
                    <a:pt x="116" y="101"/>
                  </a:lnTo>
                  <a:lnTo>
                    <a:pt x="114" y="103"/>
                  </a:lnTo>
                  <a:lnTo>
                    <a:pt x="112" y="106"/>
                  </a:lnTo>
                  <a:lnTo>
                    <a:pt x="109" y="108"/>
                  </a:lnTo>
                  <a:lnTo>
                    <a:pt x="107" y="110"/>
                  </a:lnTo>
                  <a:lnTo>
                    <a:pt x="105" y="112"/>
                  </a:lnTo>
                  <a:lnTo>
                    <a:pt x="102" y="114"/>
                  </a:lnTo>
                  <a:lnTo>
                    <a:pt x="100" y="116"/>
                  </a:lnTo>
                  <a:lnTo>
                    <a:pt x="97" y="117"/>
                  </a:lnTo>
                  <a:lnTo>
                    <a:pt x="95" y="119"/>
                  </a:lnTo>
                  <a:lnTo>
                    <a:pt x="92" y="120"/>
                  </a:lnTo>
                  <a:lnTo>
                    <a:pt x="89" y="121"/>
                  </a:lnTo>
                  <a:lnTo>
                    <a:pt x="86" y="122"/>
                  </a:lnTo>
                  <a:lnTo>
                    <a:pt x="83" y="123"/>
                  </a:lnTo>
                  <a:lnTo>
                    <a:pt x="80" y="124"/>
                  </a:lnTo>
                  <a:lnTo>
                    <a:pt x="77" y="125"/>
                  </a:lnTo>
                  <a:lnTo>
                    <a:pt x="74" y="125"/>
                  </a:lnTo>
                  <a:lnTo>
                    <a:pt x="71" y="126"/>
                  </a:lnTo>
                  <a:lnTo>
                    <a:pt x="68" y="126"/>
                  </a:lnTo>
                  <a:lnTo>
                    <a:pt x="65" y="126"/>
                  </a:lnTo>
                  <a:close/>
                </a:path>
              </a:pathLst>
            </a:custGeom>
            <a:solidFill>
              <a:srgbClr val="02703F"/>
            </a:solidFill>
            <a:ln w="9525">
              <a:noFill/>
              <a:round/>
              <a:headEnd/>
              <a:tailEnd/>
            </a:ln>
          </p:spPr>
          <p:txBody>
            <a:bodyPr/>
            <a:lstStyle/>
            <a:p>
              <a:endParaRPr lang="en-US"/>
            </a:p>
          </p:txBody>
        </p:sp>
        <p:sp>
          <p:nvSpPr>
            <p:cNvPr id="603" name="Freeform 384"/>
            <p:cNvSpPr>
              <a:spLocks noEditPoints="1"/>
            </p:cNvSpPr>
            <p:nvPr/>
          </p:nvSpPr>
          <p:spPr bwMode="gray">
            <a:xfrm>
              <a:off x="1878106" y="4085669"/>
              <a:ext cx="97118" cy="92148"/>
            </a:xfrm>
            <a:custGeom>
              <a:avLst/>
              <a:gdLst>
                <a:gd name="T0" fmla="*/ 2147483647 w 65"/>
                <a:gd name="T1" fmla="*/ 2147483647 h 59"/>
                <a:gd name="T2" fmla="*/ 2147483647 w 65"/>
                <a:gd name="T3" fmla="*/ 2147483647 h 59"/>
                <a:gd name="T4" fmla="*/ 2147483647 w 65"/>
                <a:gd name="T5" fmla="*/ 2147483647 h 59"/>
                <a:gd name="T6" fmla="*/ 2147483647 w 65"/>
                <a:gd name="T7" fmla="*/ 2147483647 h 59"/>
                <a:gd name="T8" fmla="*/ 2147483647 w 65"/>
                <a:gd name="T9" fmla="*/ 2147483647 h 59"/>
                <a:gd name="T10" fmla="*/ 2147483647 w 65"/>
                <a:gd name="T11" fmla="*/ 2147483647 h 59"/>
                <a:gd name="T12" fmla="*/ 2147483647 w 65"/>
                <a:gd name="T13" fmla="*/ 2147483647 h 59"/>
                <a:gd name="T14" fmla="*/ 2147483647 w 65"/>
                <a:gd name="T15" fmla="*/ 2147483647 h 59"/>
                <a:gd name="T16" fmla="*/ 2147483647 w 65"/>
                <a:gd name="T17" fmla="*/ 2147483647 h 59"/>
                <a:gd name="T18" fmla="*/ 2147483647 w 65"/>
                <a:gd name="T19" fmla="*/ 2147483647 h 59"/>
                <a:gd name="T20" fmla="*/ 2147483647 w 65"/>
                <a:gd name="T21" fmla="*/ 2147483647 h 59"/>
                <a:gd name="T22" fmla="*/ 2147483647 w 65"/>
                <a:gd name="T23" fmla="*/ 2147483647 h 59"/>
                <a:gd name="T24" fmla="*/ 2147483647 w 65"/>
                <a:gd name="T25" fmla="*/ 2147483647 h 59"/>
                <a:gd name="T26" fmla="*/ 2147483647 w 65"/>
                <a:gd name="T27" fmla="*/ 2147483647 h 59"/>
                <a:gd name="T28" fmla="*/ 2147483647 w 65"/>
                <a:gd name="T29" fmla="*/ 0 h 59"/>
                <a:gd name="T30" fmla="*/ 2147483647 w 65"/>
                <a:gd name="T31" fmla="*/ 0 h 59"/>
                <a:gd name="T32" fmla="*/ 0 w 65"/>
                <a:gd name="T33" fmla="*/ 0 h 59"/>
                <a:gd name="T34" fmla="*/ 2147483647 w 65"/>
                <a:gd name="T35" fmla="*/ 2147483647 h 59"/>
                <a:gd name="T36" fmla="*/ 2147483647 w 65"/>
                <a:gd name="T37" fmla="*/ 2147483647 h 59"/>
                <a:gd name="T38" fmla="*/ 2147483647 w 65"/>
                <a:gd name="T39" fmla="*/ 2147483647 h 59"/>
                <a:gd name="T40" fmla="*/ 2147483647 w 65"/>
                <a:gd name="T41" fmla="*/ 2147483647 h 59"/>
                <a:gd name="T42" fmla="*/ 2147483647 w 65"/>
                <a:gd name="T43" fmla="*/ 2147483647 h 59"/>
                <a:gd name="T44" fmla="*/ 2147483647 w 65"/>
                <a:gd name="T45" fmla="*/ 2147483647 h 59"/>
                <a:gd name="T46" fmla="*/ 2147483647 w 65"/>
                <a:gd name="T47" fmla="*/ 2147483647 h 59"/>
                <a:gd name="T48" fmla="*/ 2147483647 w 65"/>
                <a:gd name="T49" fmla="*/ 2147483647 h 59"/>
                <a:gd name="T50" fmla="*/ 2147483647 w 65"/>
                <a:gd name="T51" fmla="*/ 2147483647 h 59"/>
                <a:gd name="T52" fmla="*/ 2147483647 w 65"/>
                <a:gd name="T53" fmla="*/ 2147483647 h 59"/>
                <a:gd name="T54" fmla="*/ 2147483647 w 65"/>
                <a:gd name="T55" fmla="*/ 2147483647 h 59"/>
                <a:gd name="T56" fmla="*/ 2147483647 w 65"/>
                <a:gd name="T57" fmla="*/ 2147483647 h 59"/>
                <a:gd name="T58" fmla="*/ 2147483647 w 65"/>
                <a:gd name="T59" fmla="*/ 2147483647 h 59"/>
                <a:gd name="T60" fmla="*/ 2147483647 w 65"/>
                <a:gd name="T61" fmla="*/ 2147483647 h 59"/>
                <a:gd name="T62" fmla="*/ 2147483647 w 65"/>
                <a:gd name="T63" fmla="*/ 2147483647 h 59"/>
                <a:gd name="T64" fmla="*/ 2147483647 w 65"/>
                <a:gd name="T65" fmla="*/ 2147483647 h 59"/>
                <a:gd name="T66" fmla="*/ 2147483647 w 65"/>
                <a:gd name="T67" fmla="*/ 2147483647 h 59"/>
                <a:gd name="T68" fmla="*/ 2147483647 w 65"/>
                <a:gd name="T69" fmla="*/ 2147483647 h 59"/>
                <a:gd name="T70" fmla="*/ 2147483647 w 65"/>
                <a:gd name="T71" fmla="*/ 2147483647 h 59"/>
                <a:gd name="T72" fmla="*/ 2147483647 w 65"/>
                <a:gd name="T73" fmla="*/ 2147483647 h 59"/>
                <a:gd name="T74" fmla="*/ 2147483647 w 65"/>
                <a:gd name="T75" fmla="*/ 2147483647 h 59"/>
                <a:gd name="T76" fmla="*/ 2147483647 w 65"/>
                <a:gd name="T77" fmla="*/ 2147483647 h 59"/>
                <a:gd name="T78" fmla="*/ 2147483647 w 65"/>
                <a:gd name="T79" fmla="*/ 2147483647 h 59"/>
                <a:gd name="T80" fmla="*/ 2147483647 w 65"/>
                <a:gd name="T81" fmla="*/ 2147483647 h 59"/>
                <a:gd name="T82" fmla="*/ 2147483647 w 65"/>
                <a:gd name="T83" fmla="*/ 2147483647 h 59"/>
                <a:gd name="T84" fmla="*/ 2147483647 w 65"/>
                <a:gd name="T85" fmla="*/ 2147483647 h 59"/>
                <a:gd name="T86" fmla="*/ 2147483647 w 65"/>
                <a:gd name="T87" fmla="*/ 2147483647 h 59"/>
                <a:gd name="T88" fmla="*/ 2147483647 w 65"/>
                <a:gd name="T89" fmla="*/ 2147483647 h 59"/>
                <a:gd name="T90" fmla="*/ 2147483647 w 65"/>
                <a:gd name="T91" fmla="*/ 2147483647 h 59"/>
                <a:gd name="T92" fmla="*/ 2147483647 w 65"/>
                <a:gd name="T93" fmla="*/ 2147483647 h 59"/>
                <a:gd name="T94" fmla="*/ 2147483647 w 65"/>
                <a:gd name="T95" fmla="*/ 2147483647 h 59"/>
                <a:gd name="T96" fmla="*/ 2147483647 w 65"/>
                <a:gd name="T97" fmla="*/ 214748364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59"/>
                <a:gd name="T149" fmla="*/ 65 w 65"/>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59">
                  <a:moveTo>
                    <a:pt x="0" y="0"/>
                  </a:moveTo>
                  <a:lnTo>
                    <a:pt x="0" y="47"/>
                  </a:lnTo>
                  <a:lnTo>
                    <a:pt x="1" y="44"/>
                  </a:lnTo>
                  <a:lnTo>
                    <a:pt x="1" y="43"/>
                  </a:lnTo>
                  <a:lnTo>
                    <a:pt x="2" y="41"/>
                  </a:lnTo>
                  <a:lnTo>
                    <a:pt x="2" y="39"/>
                  </a:lnTo>
                  <a:lnTo>
                    <a:pt x="3" y="38"/>
                  </a:lnTo>
                  <a:lnTo>
                    <a:pt x="5" y="36"/>
                  </a:lnTo>
                  <a:lnTo>
                    <a:pt x="6" y="35"/>
                  </a:lnTo>
                  <a:lnTo>
                    <a:pt x="7" y="33"/>
                  </a:lnTo>
                  <a:lnTo>
                    <a:pt x="8" y="31"/>
                  </a:lnTo>
                  <a:lnTo>
                    <a:pt x="10" y="30"/>
                  </a:lnTo>
                  <a:lnTo>
                    <a:pt x="11" y="29"/>
                  </a:lnTo>
                  <a:lnTo>
                    <a:pt x="12" y="27"/>
                  </a:lnTo>
                  <a:lnTo>
                    <a:pt x="14" y="26"/>
                  </a:lnTo>
                  <a:lnTo>
                    <a:pt x="15" y="25"/>
                  </a:lnTo>
                  <a:lnTo>
                    <a:pt x="17" y="23"/>
                  </a:lnTo>
                  <a:lnTo>
                    <a:pt x="19" y="21"/>
                  </a:lnTo>
                  <a:lnTo>
                    <a:pt x="21" y="20"/>
                  </a:lnTo>
                  <a:lnTo>
                    <a:pt x="23" y="19"/>
                  </a:lnTo>
                  <a:lnTo>
                    <a:pt x="25" y="18"/>
                  </a:lnTo>
                  <a:lnTo>
                    <a:pt x="27" y="17"/>
                  </a:lnTo>
                  <a:lnTo>
                    <a:pt x="30" y="17"/>
                  </a:lnTo>
                  <a:lnTo>
                    <a:pt x="32" y="16"/>
                  </a:lnTo>
                  <a:lnTo>
                    <a:pt x="35" y="15"/>
                  </a:lnTo>
                  <a:lnTo>
                    <a:pt x="37" y="15"/>
                  </a:lnTo>
                  <a:lnTo>
                    <a:pt x="40" y="14"/>
                  </a:lnTo>
                  <a:lnTo>
                    <a:pt x="42" y="14"/>
                  </a:lnTo>
                  <a:lnTo>
                    <a:pt x="45" y="14"/>
                  </a:lnTo>
                  <a:lnTo>
                    <a:pt x="48" y="14"/>
                  </a:lnTo>
                  <a:lnTo>
                    <a:pt x="51" y="14"/>
                  </a:lnTo>
                  <a:lnTo>
                    <a:pt x="55" y="14"/>
                  </a:lnTo>
                  <a:lnTo>
                    <a:pt x="58" y="14"/>
                  </a:lnTo>
                  <a:lnTo>
                    <a:pt x="61" y="14"/>
                  </a:lnTo>
                  <a:lnTo>
                    <a:pt x="60" y="13"/>
                  </a:lnTo>
                  <a:lnTo>
                    <a:pt x="60" y="12"/>
                  </a:lnTo>
                  <a:lnTo>
                    <a:pt x="59" y="11"/>
                  </a:lnTo>
                  <a:lnTo>
                    <a:pt x="58" y="10"/>
                  </a:lnTo>
                  <a:lnTo>
                    <a:pt x="57" y="10"/>
                  </a:lnTo>
                  <a:lnTo>
                    <a:pt x="57" y="9"/>
                  </a:lnTo>
                  <a:lnTo>
                    <a:pt x="56" y="8"/>
                  </a:lnTo>
                  <a:lnTo>
                    <a:pt x="55" y="7"/>
                  </a:lnTo>
                  <a:lnTo>
                    <a:pt x="54" y="7"/>
                  </a:lnTo>
                  <a:lnTo>
                    <a:pt x="54" y="6"/>
                  </a:lnTo>
                  <a:lnTo>
                    <a:pt x="52" y="6"/>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2" y="0"/>
                  </a:lnTo>
                  <a:lnTo>
                    <a:pt x="31" y="0"/>
                  </a:lnTo>
                  <a:lnTo>
                    <a:pt x="29" y="0"/>
                  </a:lnTo>
                  <a:lnTo>
                    <a:pt x="0" y="0"/>
                  </a:lnTo>
                  <a:close/>
                  <a:moveTo>
                    <a:pt x="62" y="16"/>
                  </a:moveTo>
                  <a:lnTo>
                    <a:pt x="61" y="16"/>
                  </a:lnTo>
                  <a:lnTo>
                    <a:pt x="60" y="16"/>
                  </a:lnTo>
                  <a:lnTo>
                    <a:pt x="59" y="16"/>
                  </a:lnTo>
                  <a:lnTo>
                    <a:pt x="58" y="16"/>
                  </a:lnTo>
                  <a:lnTo>
                    <a:pt x="57" y="16"/>
                  </a:lnTo>
                  <a:lnTo>
                    <a:pt x="56" y="16"/>
                  </a:lnTo>
                  <a:lnTo>
                    <a:pt x="55" y="16"/>
                  </a:lnTo>
                  <a:lnTo>
                    <a:pt x="54" y="16"/>
                  </a:lnTo>
                  <a:lnTo>
                    <a:pt x="52" y="16"/>
                  </a:lnTo>
                  <a:lnTo>
                    <a:pt x="50" y="16"/>
                  </a:lnTo>
                  <a:lnTo>
                    <a:pt x="49" y="17"/>
                  </a:lnTo>
                  <a:lnTo>
                    <a:pt x="48" y="17"/>
                  </a:lnTo>
                  <a:lnTo>
                    <a:pt x="47" y="17"/>
                  </a:lnTo>
                  <a:lnTo>
                    <a:pt x="46" y="18"/>
                  </a:lnTo>
                  <a:lnTo>
                    <a:pt x="45" y="18"/>
                  </a:lnTo>
                  <a:lnTo>
                    <a:pt x="44" y="18"/>
                  </a:lnTo>
                  <a:lnTo>
                    <a:pt x="43" y="19"/>
                  </a:lnTo>
                  <a:lnTo>
                    <a:pt x="42" y="19"/>
                  </a:lnTo>
                  <a:lnTo>
                    <a:pt x="41" y="19"/>
                  </a:lnTo>
                  <a:lnTo>
                    <a:pt x="40" y="20"/>
                  </a:lnTo>
                  <a:lnTo>
                    <a:pt x="39" y="20"/>
                  </a:lnTo>
                  <a:lnTo>
                    <a:pt x="38" y="21"/>
                  </a:lnTo>
                  <a:lnTo>
                    <a:pt x="37" y="21"/>
                  </a:lnTo>
                  <a:lnTo>
                    <a:pt x="36" y="23"/>
                  </a:lnTo>
                  <a:lnTo>
                    <a:pt x="35" y="24"/>
                  </a:lnTo>
                  <a:lnTo>
                    <a:pt x="34" y="25"/>
                  </a:lnTo>
                  <a:lnTo>
                    <a:pt x="33" y="26"/>
                  </a:lnTo>
                  <a:lnTo>
                    <a:pt x="32" y="26"/>
                  </a:lnTo>
                  <a:lnTo>
                    <a:pt x="31" y="27"/>
                  </a:lnTo>
                  <a:lnTo>
                    <a:pt x="30" y="28"/>
                  </a:lnTo>
                  <a:lnTo>
                    <a:pt x="29" y="29"/>
                  </a:lnTo>
                  <a:lnTo>
                    <a:pt x="27" y="30"/>
                  </a:lnTo>
                  <a:lnTo>
                    <a:pt x="26" y="31"/>
                  </a:lnTo>
                  <a:lnTo>
                    <a:pt x="26" y="32"/>
                  </a:lnTo>
                  <a:lnTo>
                    <a:pt x="25" y="33"/>
                  </a:lnTo>
                  <a:lnTo>
                    <a:pt x="24" y="34"/>
                  </a:lnTo>
                  <a:lnTo>
                    <a:pt x="24" y="35"/>
                  </a:lnTo>
                  <a:lnTo>
                    <a:pt x="23" y="36"/>
                  </a:lnTo>
                  <a:lnTo>
                    <a:pt x="23" y="37"/>
                  </a:lnTo>
                  <a:lnTo>
                    <a:pt x="23" y="38"/>
                  </a:lnTo>
                  <a:lnTo>
                    <a:pt x="22" y="38"/>
                  </a:lnTo>
                  <a:lnTo>
                    <a:pt x="22" y="39"/>
                  </a:lnTo>
                  <a:lnTo>
                    <a:pt x="22" y="40"/>
                  </a:lnTo>
                  <a:lnTo>
                    <a:pt x="21" y="41"/>
                  </a:lnTo>
                  <a:lnTo>
                    <a:pt x="21" y="42"/>
                  </a:lnTo>
                  <a:lnTo>
                    <a:pt x="21" y="43"/>
                  </a:lnTo>
                  <a:lnTo>
                    <a:pt x="21" y="44"/>
                  </a:lnTo>
                  <a:lnTo>
                    <a:pt x="22" y="45"/>
                  </a:lnTo>
                  <a:lnTo>
                    <a:pt x="22" y="48"/>
                  </a:lnTo>
                  <a:lnTo>
                    <a:pt x="22" y="49"/>
                  </a:lnTo>
                  <a:lnTo>
                    <a:pt x="23" y="50"/>
                  </a:lnTo>
                  <a:lnTo>
                    <a:pt x="23" y="51"/>
                  </a:lnTo>
                  <a:lnTo>
                    <a:pt x="24" y="52"/>
                  </a:lnTo>
                  <a:lnTo>
                    <a:pt x="24" y="53"/>
                  </a:lnTo>
                  <a:lnTo>
                    <a:pt x="25" y="54"/>
                  </a:lnTo>
                  <a:lnTo>
                    <a:pt x="26" y="54"/>
                  </a:lnTo>
                  <a:lnTo>
                    <a:pt x="27" y="55"/>
                  </a:lnTo>
                  <a:lnTo>
                    <a:pt x="29" y="56"/>
                  </a:lnTo>
                  <a:lnTo>
                    <a:pt x="30" y="57"/>
                  </a:lnTo>
                  <a:lnTo>
                    <a:pt x="31" y="57"/>
                  </a:lnTo>
                  <a:lnTo>
                    <a:pt x="32" y="57"/>
                  </a:lnTo>
                  <a:lnTo>
                    <a:pt x="33" y="58"/>
                  </a:lnTo>
                  <a:lnTo>
                    <a:pt x="34" y="58"/>
                  </a:lnTo>
                  <a:lnTo>
                    <a:pt x="35" y="58"/>
                  </a:lnTo>
                  <a:lnTo>
                    <a:pt x="36" y="59"/>
                  </a:lnTo>
                  <a:lnTo>
                    <a:pt x="37" y="59"/>
                  </a:lnTo>
                  <a:lnTo>
                    <a:pt x="38" y="59"/>
                  </a:lnTo>
                  <a:lnTo>
                    <a:pt x="39" y="59"/>
                  </a:lnTo>
                  <a:lnTo>
                    <a:pt x="40" y="59"/>
                  </a:lnTo>
                  <a:lnTo>
                    <a:pt x="41" y="59"/>
                  </a:lnTo>
                  <a:lnTo>
                    <a:pt x="42" y="59"/>
                  </a:lnTo>
                  <a:lnTo>
                    <a:pt x="43" y="59"/>
                  </a:lnTo>
                  <a:lnTo>
                    <a:pt x="44" y="59"/>
                  </a:lnTo>
                  <a:lnTo>
                    <a:pt x="45" y="58"/>
                  </a:lnTo>
                  <a:lnTo>
                    <a:pt x="46" y="58"/>
                  </a:lnTo>
                  <a:lnTo>
                    <a:pt x="47" y="58"/>
                  </a:lnTo>
                  <a:lnTo>
                    <a:pt x="48" y="58"/>
                  </a:lnTo>
                  <a:lnTo>
                    <a:pt x="49" y="57"/>
                  </a:lnTo>
                  <a:lnTo>
                    <a:pt x="50" y="57"/>
                  </a:lnTo>
                  <a:lnTo>
                    <a:pt x="51" y="56"/>
                  </a:lnTo>
                  <a:lnTo>
                    <a:pt x="52" y="56"/>
                  </a:lnTo>
                  <a:lnTo>
                    <a:pt x="54" y="55"/>
                  </a:lnTo>
                  <a:lnTo>
                    <a:pt x="55" y="54"/>
                  </a:lnTo>
                  <a:lnTo>
                    <a:pt x="56" y="54"/>
                  </a:lnTo>
                  <a:lnTo>
                    <a:pt x="57" y="53"/>
                  </a:lnTo>
                  <a:lnTo>
                    <a:pt x="58" y="52"/>
                  </a:lnTo>
                  <a:lnTo>
                    <a:pt x="59" y="51"/>
                  </a:lnTo>
                  <a:lnTo>
                    <a:pt x="60" y="50"/>
                  </a:lnTo>
                  <a:lnTo>
                    <a:pt x="60" y="49"/>
                  </a:lnTo>
                  <a:lnTo>
                    <a:pt x="61" y="48"/>
                  </a:lnTo>
                  <a:lnTo>
                    <a:pt x="62" y="47"/>
                  </a:lnTo>
                  <a:lnTo>
                    <a:pt x="62" y="45"/>
                  </a:lnTo>
                  <a:lnTo>
                    <a:pt x="63" y="44"/>
                  </a:lnTo>
                  <a:lnTo>
                    <a:pt x="63" y="43"/>
                  </a:lnTo>
                  <a:lnTo>
                    <a:pt x="63" y="42"/>
                  </a:lnTo>
                  <a:lnTo>
                    <a:pt x="64" y="41"/>
                  </a:lnTo>
                  <a:lnTo>
                    <a:pt x="64" y="40"/>
                  </a:lnTo>
                  <a:lnTo>
                    <a:pt x="64" y="39"/>
                  </a:lnTo>
                  <a:lnTo>
                    <a:pt x="64" y="38"/>
                  </a:lnTo>
                  <a:lnTo>
                    <a:pt x="65" y="37"/>
                  </a:lnTo>
                  <a:lnTo>
                    <a:pt x="65" y="36"/>
                  </a:lnTo>
                  <a:lnTo>
                    <a:pt x="65" y="35"/>
                  </a:lnTo>
                  <a:lnTo>
                    <a:pt x="65" y="34"/>
                  </a:lnTo>
                  <a:lnTo>
                    <a:pt x="65" y="33"/>
                  </a:lnTo>
                  <a:lnTo>
                    <a:pt x="65" y="32"/>
                  </a:lnTo>
                  <a:lnTo>
                    <a:pt x="65" y="31"/>
                  </a:lnTo>
                  <a:lnTo>
                    <a:pt x="65" y="30"/>
                  </a:lnTo>
                  <a:lnTo>
                    <a:pt x="65" y="29"/>
                  </a:lnTo>
                  <a:lnTo>
                    <a:pt x="65" y="28"/>
                  </a:lnTo>
                  <a:lnTo>
                    <a:pt x="65" y="27"/>
                  </a:lnTo>
                  <a:lnTo>
                    <a:pt x="64" y="26"/>
                  </a:lnTo>
                  <a:lnTo>
                    <a:pt x="64" y="25"/>
                  </a:lnTo>
                  <a:lnTo>
                    <a:pt x="64" y="24"/>
                  </a:lnTo>
                  <a:lnTo>
                    <a:pt x="64" y="23"/>
                  </a:lnTo>
                  <a:lnTo>
                    <a:pt x="64" y="21"/>
                  </a:lnTo>
                  <a:lnTo>
                    <a:pt x="63" y="20"/>
                  </a:lnTo>
                  <a:lnTo>
                    <a:pt x="63" y="19"/>
                  </a:lnTo>
                  <a:lnTo>
                    <a:pt x="62" y="18"/>
                  </a:lnTo>
                  <a:lnTo>
                    <a:pt x="62" y="17"/>
                  </a:lnTo>
                  <a:lnTo>
                    <a:pt x="62" y="16"/>
                  </a:lnTo>
                  <a:close/>
                </a:path>
              </a:pathLst>
            </a:custGeom>
            <a:solidFill>
              <a:srgbClr val="FFFFFF"/>
            </a:solidFill>
            <a:ln w="9525">
              <a:noFill/>
              <a:round/>
              <a:headEnd/>
              <a:tailEnd/>
            </a:ln>
          </p:spPr>
          <p:txBody>
            <a:bodyPr/>
            <a:lstStyle/>
            <a:p>
              <a:endParaRPr lang="en-US"/>
            </a:p>
          </p:txBody>
        </p:sp>
      </p:grpSp>
      <p:sp>
        <p:nvSpPr>
          <p:cNvPr id="604" name="Rectangle 367"/>
          <p:cNvSpPr>
            <a:spLocks noChangeArrowheads="1"/>
          </p:cNvSpPr>
          <p:nvPr/>
        </p:nvSpPr>
        <p:spPr bwMode="gray">
          <a:xfrm>
            <a:off x="7926373" y="4791450"/>
            <a:ext cx="349455" cy="92333"/>
          </a:xfrm>
          <a:prstGeom prst="rect">
            <a:avLst/>
          </a:prstGeom>
          <a:noFill/>
          <a:ln w="9525">
            <a:noFill/>
            <a:miter lim="800000"/>
            <a:headEnd/>
            <a:tailEnd/>
          </a:ln>
        </p:spPr>
        <p:txBody>
          <a:bodyPr wrap="none" lIns="0" tIns="0" rIns="0" bIns="0">
            <a:spAutoFit/>
          </a:bodyPr>
          <a:lstStyle/>
          <a:p>
            <a:r>
              <a:rPr lang="en-US" sz="600" b="1" dirty="0" smtClean="0">
                <a:solidFill>
                  <a:srgbClr val="000000"/>
                </a:solidFill>
              </a:rPr>
              <a:t>Miami (2)</a:t>
            </a:r>
            <a:endParaRPr lang="en-US" sz="600" b="1" dirty="0">
              <a:solidFill>
                <a:srgbClr val="000000"/>
              </a:solidFill>
            </a:endParaRPr>
          </a:p>
        </p:txBody>
      </p:sp>
      <p:grpSp>
        <p:nvGrpSpPr>
          <p:cNvPr id="491" name="Group 490"/>
          <p:cNvGrpSpPr/>
          <p:nvPr/>
        </p:nvGrpSpPr>
        <p:grpSpPr>
          <a:xfrm>
            <a:off x="3408169" y="3620135"/>
            <a:ext cx="197678" cy="155448"/>
            <a:chOff x="3393572" y="4016436"/>
            <a:chExt cx="197678" cy="155448"/>
          </a:xfrm>
        </p:grpSpPr>
        <p:grpSp>
          <p:nvGrpSpPr>
            <p:cNvPr id="561" name="Group 560"/>
            <p:cNvGrpSpPr/>
            <p:nvPr/>
          </p:nvGrpSpPr>
          <p:grpSpPr>
            <a:xfrm>
              <a:off x="3444946" y="4016436"/>
              <a:ext cx="146304" cy="155448"/>
              <a:chOff x="3461637" y="5743574"/>
              <a:chExt cx="146304" cy="155448"/>
            </a:xfrm>
          </p:grpSpPr>
          <p:sp>
            <p:nvSpPr>
              <p:cNvPr id="562" name="Freeform 391"/>
              <p:cNvSpPr>
                <a:spLocks/>
              </p:cNvSpPr>
              <p:nvPr/>
            </p:nvSpPr>
            <p:spPr bwMode="gray">
              <a:xfrm>
                <a:off x="3461637" y="5743574"/>
                <a:ext cx="146304" cy="15544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FFD347"/>
              </a:solidFill>
              <a:ln w="9525">
                <a:noFill/>
                <a:round/>
                <a:headEnd/>
                <a:tailEnd/>
              </a:ln>
            </p:spPr>
            <p:txBody>
              <a:bodyPr/>
              <a:lstStyle/>
              <a:p>
                <a:endParaRPr lang="en-US"/>
              </a:p>
            </p:txBody>
          </p:sp>
          <p:sp>
            <p:nvSpPr>
              <p:cNvPr id="563" name="Freeform 392"/>
              <p:cNvSpPr>
                <a:spLocks noEditPoints="1"/>
              </p:cNvSpPr>
              <p:nvPr/>
            </p:nvSpPr>
            <p:spPr bwMode="gray">
              <a:xfrm>
                <a:off x="3504168" y="5786740"/>
                <a:ext cx="70149" cy="69115"/>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grpSp>
          <p:nvGrpSpPr>
            <p:cNvPr id="564" name="Group 563"/>
            <p:cNvGrpSpPr/>
            <p:nvPr/>
          </p:nvGrpSpPr>
          <p:grpSpPr>
            <a:xfrm>
              <a:off x="3393572" y="4019476"/>
              <a:ext cx="146521" cy="150768"/>
              <a:chOff x="3781807" y="3778376"/>
              <a:chExt cx="146521" cy="150768"/>
            </a:xfrm>
          </p:grpSpPr>
          <p:sp>
            <p:nvSpPr>
              <p:cNvPr id="565" name="Freeform 387"/>
              <p:cNvSpPr>
                <a:spLocks/>
              </p:cNvSpPr>
              <p:nvPr/>
            </p:nvSpPr>
            <p:spPr bwMode="gray">
              <a:xfrm>
                <a:off x="3781807" y="3778376"/>
                <a:ext cx="146521" cy="15076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4" y="126"/>
                    </a:moveTo>
                    <a:lnTo>
                      <a:pt x="60" y="126"/>
                    </a:lnTo>
                    <a:lnTo>
                      <a:pt x="57" y="126"/>
                    </a:lnTo>
                    <a:lnTo>
                      <a:pt x="54" y="125"/>
                    </a:lnTo>
                    <a:lnTo>
                      <a:pt x="51" y="125"/>
                    </a:lnTo>
                    <a:lnTo>
                      <a:pt x="48" y="124"/>
                    </a:lnTo>
                    <a:lnTo>
                      <a:pt x="44" y="123"/>
                    </a:lnTo>
                    <a:lnTo>
                      <a:pt x="41" y="122"/>
                    </a:lnTo>
                    <a:lnTo>
                      <a:pt x="39" y="121"/>
                    </a:lnTo>
                    <a:lnTo>
                      <a:pt x="36" y="120"/>
                    </a:lnTo>
                    <a:lnTo>
                      <a:pt x="33" y="119"/>
                    </a:lnTo>
                    <a:lnTo>
                      <a:pt x="31" y="117"/>
                    </a:lnTo>
                    <a:lnTo>
                      <a:pt x="28" y="116"/>
                    </a:lnTo>
                    <a:lnTo>
                      <a:pt x="26" y="114"/>
                    </a:lnTo>
                    <a:lnTo>
                      <a:pt x="23" y="111"/>
                    </a:lnTo>
                    <a:lnTo>
                      <a:pt x="20" y="109"/>
                    </a:lnTo>
                    <a:lnTo>
                      <a:pt x="18" y="107"/>
                    </a:lnTo>
                    <a:lnTo>
                      <a:pt x="16" y="105"/>
                    </a:lnTo>
                    <a:lnTo>
                      <a:pt x="14" y="103"/>
                    </a:lnTo>
                    <a:lnTo>
                      <a:pt x="12" y="101"/>
                    </a:lnTo>
                    <a:lnTo>
                      <a:pt x="11" y="98"/>
                    </a:lnTo>
                    <a:lnTo>
                      <a:pt x="9" y="96"/>
                    </a:lnTo>
                    <a:lnTo>
                      <a:pt x="7" y="93"/>
                    </a:lnTo>
                    <a:lnTo>
                      <a:pt x="6" y="91"/>
                    </a:lnTo>
                    <a:lnTo>
                      <a:pt x="5" y="87"/>
                    </a:lnTo>
                    <a:lnTo>
                      <a:pt x="4" y="84"/>
                    </a:lnTo>
                    <a:lnTo>
                      <a:pt x="3" y="81"/>
                    </a:lnTo>
                    <a:lnTo>
                      <a:pt x="2" y="79"/>
                    </a:lnTo>
                    <a:lnTo>
                      <a:pt x="1" y="76"/>
                    </a:lnTo>
                    <a:lnTo>
                      <a:pt x="1" y="73"/>
                    </a:lnTo>
                    <a:lnTo>
                      <a:pt x="0" y="70"/>
                    </a:lnTo>
                    <a:lnTo>
                      <a:pt x="0" y="67"/>
                    </a:lnTo>
                    <a:lnTo>
                      <a:pt x="0" y="62"/>
                    </a:lnTo>
                    <a:lnTo>
                      <a:pt x="0" y="59"/>
                    </a:lnTo>
                    <a:lnTo>
                      <a:pt x="0" y="56"/>
                    </a:lnTo>
                    <a:lnTo>
                      <a:pt x="1" y="53"/>
                    </a:lnTo>
                    <a:lnTo>
                      <a:pt x="1" y="50"/>
                    </a:lnTo>
                    <a:lnTo>
                      <a:pt x="2" y="47"/>
                    </a:lnTo>
                    <a:lnTo>
                      <a:pt x="3" y="45"/>
                    </a:lnTo>
                    <a:lnTo>
                      <a:pt x="4" y="42"/>
                    </a:lnTo>
                    <a:lnTo>
                      <a:pt x="5" y="38"/>
                    </a:lnTo>
                    <a:lnTo>
                      <a:pt x="6" y="35"/>
                    </a:lnTo>
                    <a:lnTo>
                      <a:pt x="7" y="33"/>
                    </a:lnTo>
                    <a:lnTo>
                      <a:pt x="9" y="30"/>
                    </a:lnTo>
                    <a:lnTo>
                      <a:pt x="11" y="28"/>
                    </a:lnTo>
                    <a:lnTo>
                      <a:pt x="12" y="25"/>
                    </a:lnTo>
                    <a:lnTo>
                      <a:pt x="14" y="23"/>
                    </a:lnTo>
                    <a:lnTo>
                      <a:pt x="16" y="21"/>
                    </a:lnTo>
                    <a:lnTo>
                      <a:pt x="18" y="19"/>
                    </a:lnTo>
                    <a:lnTo>
                      <a:pt x="20" y="17"/>
                    </a:lnTo>
                    <a:lnTo>
                      <a:pt x="23" y="14"/>
                    </a:lnTo>
                    <a:lnTo>
                      <a:pt x="26" y="12"/>
                    </a:lnTo>
                    <a:lnTo>
                      <a:pt x="28" y="10"/>
                    </a:lnTo>
                    <a:lnTo>
                      <a:pt x="31" y="9"/>
                    </a:lnTo>
                    <a:lnTo>
                      <a:pt x="33" y="7"/>
                    </a:lnTo>
                    <a:lnTo>
                      <a:pt x="36" y="6"/>
                    </a:lnTo>
                    <a:lnTo>
                      <a:pt x="39" y="5"/>
                    </a:lnTo>
                    <a:lnTo>
                      <a:pt x="41" y="4"/>
                    </a:lnTo>
                    <a:lnTo>
                      <a:pt x="44" y="3"/>
                    </a:lnTo>
                    <a:lnTo>
                      <a:pt x="48" y="2"/>
                    </a:lnTo>
                    <a:lnTo>
                      <a:pt x="51" y="1"/>
                    </a:lnTo>
                    <a:lnTo>
                      <a:pt x="54" y="1"/>
                    </a:lnTo>
                    <a:lnTo>
                      <a:pt x="57" y="0"/>
                    </a:lnTo>
                    <a:lnTo>
                      <a:pt x="60" y="0"/>
                    </a:lnTo>
                    <a:lnTo>
                      <a:pt x="64" y="0"/>
                    </a:lnTo>
                    <a:lnTo>
                      <a:pt x="67" y="0"/>
                    </a:lnTo>
                    <a:lnTo>
                      <a:pt x="71" y="0"/>
                    </a:lnTo>
                    <a:lnTo>
                      <a:pt x="74" y="1"/>
                    </a:lnTo>
                    <a:lnTo>
                      <a:pt x="77" y="1"/>
                    </a:lnTo>
                    <a:lnTo>
                      <a:pt x="80" y="2"/>
                    </a:lnTo>
                    <a:lnTo>
                      <a:pt x="83" y="3"/>
                    </a:lnTo>
                    <a:lnTo>
                      <a:pt x="86" y="4"/>
                    </a:lnTo>
                    <a:lnTo>
                      <a:pt x="88" y="5"/>
                    </a:lnTo>
                    <a:lnTo>
                      <a:pt x="91" y="6"/>
                    </a:lnTo>
                    <a:lnTo>
                      <a:pt x="95" y="7"/>
                    </a:lnTo>
                    <a:lnTo>
                      <a:pt x="97" y="9"/>
                    </a:lnTo>
                    <a:lnTo>
                      <a:pt x="100" y="10"/>
                    </a:lnTo>
                    <a:lnTo>
                      <a:pt x="102" y="12"/>
                    </a:lnTo>
                    <a:lnTo>
                      <a:pt x="105" y="14"/>
                    </a:lnTo>
                    <a:lnTo>
                      <a:pt x="107" y="17"/>
                    </a:lnTo>
                    <a:lnTo>
                      <a:pt x="109" y="19"/>
                    </a:lnTo>
                    <a:lnTo>
                      <a:pt x="111" y="21"/>
                    </a:lnTo>
                    <a:lnTo>
                      <a:pt x="113" y="23"/>
                    </a:lnTo>
                    <a:lnTo>
                      <a:pt x="115" y="25"/>
                    </a:lnTo>
                    <a:lnTo>
                      <a:pt x="116" y="28"/>
                    </a:lnTo>
                    <a:lnTo>
                      <a:pt x="118" y="30"/>
                    </a:lnTo>
                    <a:lnTo>
                      <a:pt x="121" y="33"/>
                    </a:lnTo>
                    <a:lnTo>
                      <a:pt x="122" y="35"/>
                    </a:lnTo>
                    <a:lnTo>
                      <a:pt x="123" y="38"/>
                    </a:lnTo>
                    <a:lnTo>
                      <a:pt x="124" y="42"/>
                    </a:lnTo>
                    <a:lnTo>
                      <a:pt x="125" y="45"/>
                    </a:lnTo>
                    <a:lnTo>
                      <a:pt x="126" y="47"/>
                    </a:lnTo>
                    <a:lnTo>
                      <a:pt x="127" y="50"/>
                    </a:lnTo>
                    <a:lnTo>
                      <a:pt x="127" y="53"/>
                    </a:lnTo>
                    <a:lnTo>
                      <a:pt x="128" y="56"/>
                    </a:lnTo>
                    <a:lnTo>
                      <a:pt x="128" y="59"/>
                    </a:lnTo>
                    <a:lnTo>
                      <a:pt x="128" y="62"/>
                    </a:lnTo>
                    <a:lnTo>
                      <a:pt x="128" y="67"/>
                    </a:lnTo>
                    <a:lnTo>
                      <a:pt x="128" y="70"/>
                    </a:lnTo>
                    <a:lnTo>
                      <a:pt x="127" y="73"/>
                    </a:lnTo>
                    <a:lnTo>
                      <a:pt x="127" y="76"/>
                    </a:lnTo>
                    <a:lnTo>
                      <a:pt x="126" y="79"/>
                    </a:lnTo>
                    <a:lnTo>
                      <a:pt x="125" y="81"/>
                    </a:lnTo>
                    <a:lnTo>
                      <a:pt x="124" y="84"/>
                    </a:lnTo>
                    <a:lnTo>
                      <a:pt x="123" y="87"/>
                    </a:lnTo>
                    <a:lnTo>
                      <a:pt x="122" y="91"/>
                    </a:lnTo>
                    <a:lnTo>
                      <a:pt x="121" y="93"/>
                    </a:lnTo>
                    <a:lnTo>
                      <a:pt x="118" y="96"/>
                    </a:lnTo>
                    <a:lnTo>
                      <a:pt x="116" y="98"/>
                    </a:lnTo>
                    <a:lnTo>
                      <a:pt x="115" y="101"/>
                    </a:lnTo>
                    <a:lnTo>
                      <a:pt x="113" y="103"/>
                    </a:lnTo>
                    <a:lnTo>
                      <a:pt x="111" y="105"/>
                    </a:lnTo>
                    <a:lnTo>
                      <a:pt x="109" y="107"/>
                    </a:lnTo>
                    <a:lnTo>
                      <a:pt x="107" y="109"/>
                    </a:lnTo>
                    <a:lnTo>
                      <a:pt x="105" y="111"/>
                    </a:lnTo>
                    <a:lnTo>
                      <a:pt x="102" y="114"/>
                    </a:lnTo>
                    <a:lnTo>
                      <a:pt x="100" y="116"/>
                    </a:lnTo>
                    <a:lnTo>
                      <a:pt x="97" y="117"/>
                    </a:lnTo>
                    <a:lnTo>
                      <a:pt x="95" y="119"/>
                    </a:lnTo>
                    <a:lnTo>
                      <a:pt x="91" y="120"/>
                    </a:lnTo>
                    <a:lnTo>
                      <a:pt x="88" y="121"/>
                    </a:lnTo>
                    <a:lnTo>
                      <a:pt x="86" y="122"/>
                    </a:lnTo>
                    <a:lnTo>
                      <a:pt x="83" y="123"/>
                    </a:lnTo>
                    <a:lnTo>
                      <a:pt x="80" y="124"/>
                    </a:lnTo>
                    <a:lnTo>
                      <a:pt x="77" y="125"/>
                    </a:lnTo>
                    <a:lnTo>
                      <a:pt x="74" y="125"/>
                    </a:lnTo>
                    <a:lnTo>
                      <a:pt x="71" y="126"/>
                    </a:lnTo>
                    <a:lnTo>
                      <a:pt x="67" y="126"/>
                    </a:lnTo>
                    <a:lnTo>
                      <a:pt x="64" y="126"/>
                    </a:lnTo>
                    <a:close/>
                  </a:path>
                </a:pathLst>
              </a:custGeom>
              <a:solidFill>
                <a:srgbClr val="02703F"/>
              </a:solidFill>
              <a:ln w="9525">
                <a:noFill/>
                <a:round/>
                <a:headEnd/>
                <a:tailEnd/>
              </a:ln>
            </p:spPr>
            <p:txBody>
              <a:bodyPr/>
              <a:lstStyle/>
              <a:p>
                <a:endParaRPr lang="en-US"/>
              </a:p>
            </p:txBody>
          </p:sp>
          <p:sp>
            <p:nvSpPr>
              <p:cNvPr id="566" name="Freeform 388"/>
              <p:cNvSpPr>
                <a:spLocks noEditPoints="1"/>
              </p:cNvSpPr>
              <p:nvPr/>
            </p:nvSpPr>
            <p:spPr bwMode="gray">
              <a:xfrm>
                <a:off x="3820727" y="3819060"/>
                <a:ext cx="74406" cy="71795"/>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29"/>
                    </a:lnTo>
                    <a:lnTo>
                      <a:pt x="12" y="27"/>
                    </a:lnTo>
                    <a:lnTo>
                      <a:pt x="14" y="26"/>
                    </a:lnTo>
                    <a:lnTo>
                      <a:pt x="15" y="25"/>
                    </a:lnTo>
                    <a:lnTo>
                      <a:pt x="17" y="23"/>
                    </a:lnTo>
                    <a:lnTo>
                      <a:pt x="19" y="22"/>
                    </a:lnTo>
                    <a:lnTo>
                      <a:pt x="21" y="21"/>
                    </a:lnTo>
                    <a:lnTo>
                      <a:pt x="23" y="20"/>
                    </a:lnTo>
                    <a:lnTo>
                      <a:pt x="25" y="19"/>
                    </a:lnTo>
                    <a:lnTo>
                      <a:pt x="27" y="18"/>
                    </a:lnTo>
                    <a:lnTo>
                      <a:pt x="29" y="18"/>
                    </a:lnTo>
                    <a:lnTo>
                      <a:pt x="31" y="17"/>
                    </a:lnTo>
                    <a:lnTo>
                      <a:pt x="34" y="16"/>
                    </a:lnTo>
                    <a:lnTo>
                      <a:pt x="37" y="16"/>
                    </a:lnTo>
                    <a:lnTo>
                      <a:pt x="40" y="15"/>
                    </a:lnTo>
                    <a:lnTo>
                      <a:pt x="42" y="15"/>
                    </a:lnTo>
                    <a:lnTo>
                      <a:pt x="45" y="15"/>
                    </a:lnTo>
                    <a:lnTo>
                      <a:pt x="48" y="15"/>
                    </a:lnTo>
                    <a:lnTo>
                      <a:pt x="51" y="15"/>
                    </a:lnTo>
                    <a:lnTo>
                      <a:pt x="54" y="15"/>
                    </a:lnTo>
                    <a:lnTo>
                      <a:pt x="57" y="15"/>
                    </a:lnTo>
                    <a:lnTo>
                      <a:pt x="61"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5" y="0"/>
                    </a:lnTo>
                    <a:lnTo>
                      <a:pt x="34" y="0"/>
                    </a:lnTo>
                    <a:lnTo>
                      <a:pt x="32" y="0"/>
                    </a:lnTo>
                    <a:lnTo>
                      <a:pt x="31" y="0"/>
                    </a:lnTo>
                    <a:lnTo>
                      <a:pt x="30" y="0"/>
                    </a:lnTo>
                    <a:lnTo>
                      <a:pt x="28" y="0"/>
                    </a:lnTo>
                    <a:lnTo>
                      <a:pt x="0" y="0"/>
                    </a:lnTo>
                    <a:close/>
                    <a:moveTo>
                      <a:pt x="62" y="17"/>
                    </a:moveTo>
                    <a:lnTo>
                      <a:pt x="61"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5" y="23"/>
                    </a:lnTo>
                    <a:lnTo>
                      <a:pt x="34" y="24"/>
                    </a:lnTo>
                    <a:lnTo>
                      <a:pt x="33" y="25"/>
                    </a:lnTo>
                    <a:lnTo>
                      <a:pt x="32" y="26"/>
                    </a:lnTo>
                    <a:lnTo>
                      <a:pt x="31" y="26"/>
                    </a:lnTo>
                    <a:lnTo>
                      <a:pt x="30" y="27"/>
                    </a:lnTo>
                    <a:lnTo>
                      <a:pt x="29" y="28"/>
                    </a:lnTo>
                    <a:lnTo>
                      <a:pt x="28" y="29"/>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7"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4" y="55"/>
                    </a:lnTo>
                    <a:lnTo>
                      <a:pt x="55" y="55"/>
                    </a:lnTo>
                    <a:lnTo>
                      <a:pt x="56" y="53"/>
                    </a:lnTo>
                    <a:lnTo>
                      <a:pt x="57" y="52"/>
                    </a:lnTo>
                    <a:lnTo>
                      <a:pt x="58" y="51"/>
                    </a:lnTo>
                    <a:lnTo>
                      <a:pt x="59" y="50"/>
                    </a:lnTo>
                    <a:lnTo>
                      <a:pt x="59"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3"/>
                    </a:lnTo>
                    <a:lnTo>
                      <a:pt x="65" y="32"/>
                    </a:lnTo>
                    <a:lnTo>
                      <a:pt x="65" y="31"/>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grpSp>
      </p:grpSp>
      <p:grpSp>
        <p:nvGrpSpPr>
          <p:cNvPr id="568" name="Group 567"/>
          <p:cNvGrpSpPr/>
          <p:nvPr/>
        </p:nvGrpSpPr>
        <p:grpSpPr>
          <a:xfrm>
            <a:off x="3784021" y="3367872"/>
            <a:ext cx="197678" cy="155448"/>
            <a:chOff x="3393572" y="4016436"/>
            <a:chExt cx="197678" cy="155448"/>
          </a:xfrm>
        </p:grpSpPr>
        <p:grpSp>
          <p:nvGrpSpPr>
            <p:cNvPr id="569" name="Group 568"/>
            <p:cNvGrpSpPr/>
            <p:nvPr/>
          </p:nvGrpSpPr>
          <p:grpSpPr>
            <a:xfrm>
              <a:off x="3444946" y="4016436"/>
              <a:ext cx="146304" cy="155448"/>
              <a:chOff x="3461637" y="5743574"/>
              <a:chExt cx="146304" cy="155448"/>
            </a:xfrm>
          </p:grpSpPr>
          <p:sp>
            <p:nvSpPr>
              <p:cNvPr id="573" name="Freeform 391"/>
              <p:cNvSpPr>
                <a:spLocks/>
              </p:cNvSpPr>
              <p:nvPr/>
            </p:nvSpPr>
            <p:spPr bwMode="gray">
              <a:xfrm>
                <a:off x="3461637" y="5743574"/>
                <a:ext cx="146304" cy="15544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FFD347"/>
              </a:solidFill>
              <a:ln w="9525">
                <a:noFill/>
                <a:round/>
                <a:headEnd/>
                <a:tailEnd/>
              </a:ln>
            </p:spPr>
            <p:txBody>
              <a:bodyPr/>
              <a:lstStyle/>
              <a:p>
                <a:endParaRPr lang="en-US"/>
              </a:p>
            </p:txBody>
          </p:sp>
          <p:sp>
            <p:nvSpPr>
              <p:cNvPr id="574" name="Freeform 392"/>
              <p:cNvSpPr>
                <a:spLocks noEditPoints="1"/>
              </p:cNvSpPr>
              <p:nvPr/>
            </p:nvSpPr>
            <p:spPr bwMode="gray">
              <a:xfrm>
                <a:off x="3504168" y="5786740"/>
                <a:ext cx="70149" cy="69115"/>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grpSp>
          <p:nvGrpSpPr>
            <p:cNvPr id="570" name="Group 569"/>
            <p:cNvGrpSpPr/>
            <p:nvPr/>
          </p:nvGrpSpPr>
          <p:grpSpPr>
            <a:xfrm>
              <a:off x="3393572" y="4019476"/>
              <a:ext cx="146521" cy="150768"/>
              <a:chOff x="3781807" y="3778376"/>
              <a:chExt cx="146521" cy="150768"/>
            </a:xfrm>
          </p:grpSpPr>
          <p:sp>
            <p:nvSpPr>
              <p:cNvPr id="571" name="Freeform 387"/>
              <p:cNvSpPr>
                <a:spLocks/>
              </p:cNvSpPr>
              <p:nvPr/>
            </p:nvSpPr>
            <p:spPr bwMode="gray">
              <a:xfrm>
                <a:off x="3781807" y="3778376"/>
                <a:ext cx="146521" cy="15076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4" y="126"/>
                    </a:moveTo>
                    <a:lnTo>
                      <a:pt x="60" y="126"/>
                    </a:lnTo>
                    <a:lnTo>
                      <a:pt x="57" y="126"/>
                    </a:lnTo>
                    <a:lnTo>
                      <a:pt x="54" y="125"/>
                    </a:lnTo>
                    <a:lnTo>
                      <a:pt x="51" y="125"/>
                    </a:lnTo>
                    <a:lnTo>
                      <a:pt x="48" y="124"/>
                    </a:lnTo>
                    <a:lnTo>
                      <a:pt x="44" y="123"/>
                    </a:lnTo>
                    <a:lnTo>
                      <a:pt x="41" y="122"/>
                    </a:lnTo>
                    <a:lnTo>
                      <a:pt x="39" y="121"/>
                    </a:lnTo>
                    <a:lnTo>
                      <a:pt x="36" y="120"/>
                    </a:lnTo>
                    <a:lnTo>
                      <a:pt x="33" y="119"/>
                    </a:lnTo>
                    <a:lnTo>
                      <a:pt x="31" y="117"/>
                    </a:lnTo>
                    <a:lnTo>
                      <a:pt x="28" y="116"/>
                    </a:lnTo>
                    <a:lnTo>
                      <a:pt x="26" y="114"/>
                    </a:lnTo>
                    <a:lnTo>
                      <a:pt x="23" y="111"/>
                    </a:lnTo>
                    <a:lnTo>
                      <a:pt x="20" y="109"/>
                    </a:lnTo>
                    <a:lnTo>
                      <a:pt x="18" y="107"/>
                    </a:lnTo>
                    <a:lnTo>
                      <a:pt x="16" y="105"/>
                    </a:lnTo>
                    <a:lnTo>
                      <a:pt x="14" y="103"/>
                    </a:lnTo>
                    <a:lnTo>
                      <a:pt x="12" y="101"/>
                    </a:lnTo>
                    <a:lnTo>
                      <a:pt x="11" y="98"/>
                    </a:lnTo>
                    <a:lnTo>
                      <a:pt x="9" y="96"/>
                    </a:lnTo>
                    <a:lnTo>
                      <a:pt x="7" y="93"/>
                    </a:lnTo>
                    <a:lnTo>
                      <a:pt x="6" y="91"/>
                    </a:lnTo>
                    <a:lnTo>
                      <a:pt x="5" y="87"/>
                    </a:lnTo>
                    <a:lnTo>
                      <a:pt x="4" y="84"/>
                    </a:lnTo>
                    <a:lnTo>
                      <a:pt x="3" y="81"/>
                    </a:lnTo>
                    <a:lnTo>
                      <a:pt x="2" y="79"/>
                    </a:lnTo>
                    <a:lnTo>
                      <a:pt x="1" y="76"/>
                    </a:lnTo>
                    <a:lnTo>
                      <a:pt x="1" y="73"/>
                    </a:lnTo>
                    <a:lnTo>
                      <a:pt x="0" y="70"/>
                    </a:lnTo>
                    <a:lnTo>
                      <a:pt x="0" y="67"/>
                    </a:lnTo>
                    <a:lnTo>
                      <a:pt x="0" y="62"/>
                    </a:lnTo>
                    <a:lnTo>
                      <a:pt x="0" y="59"/>
                    </a:lnTo>
                    <a:lnTo>
                      <a:pt x="0" y="56"/>
                    </a:lnTo>
                    <a:lnTo>
                      <a:pt x="1" y="53"/>
                    </a:lnTo>
                    <a:lnTo>
                      <a:pt x="1" y="50"/>
                    </a:lnTo>
                    <a:lnTo>
                      <a:pt x="2" y="47"/>
                    </a:lnTo>
                    <a:lnTo>
                      <a:pt x="3" y="45"/>
                    </a:lnTo>
                    <a:lnTo>
                      <a:pt x="4" y="42"/>
                    </a:lnTo>
                    <a:lnTo>
                      <a:pt x="5" y="38"/>
                    </a:lnTo>
                    <a:lnTo>
                      <a:pt x="6" y="35"/>
                    </a:lnTo>
                    <a:lnTo>
                      <a:pt x="7" y="33"/>
                    </a:lnTo>
                    <a:lnTo>
                      <a:pt x="9" y="30"/>
                    </a:lnTo>
                    <a:lnTo>
                      <a:pt x="11" y="28"/>
                    </a:lnTo>
                    <a:lnTo>
                      <a:pt x="12" y="25"/>
                    </a:lnTo>
                    <a:lnTo>
                      <a:pt x="14" y="23"/>
                    </a:lnTo>
                    <a:lnTo>
                      <a:pt x="16" y="21"/>
                    </a:lnTo>
                    <a:lnTo>
                      <a:pt x="18" y="19"/>
                    </a:lnTo>
                    <a:lnTo>
                      <a:pt x="20" y="17"/>
                    </a:lnTo>
                    <a:lnTo>
                      <a:pt x="23" y="14"/>
                    </a:lnTo>
                    <a:lnTo>
                      <a:pt x="26" y="12"/>
                    </a:lnTo>
                    <a:lnTo>
                      <a:pt x="28" y="10"/>
                    </a:lnTo>
                    <a:lnTo>
                      <a:pt x="31" y="9"/>
                    </a:lnTo>
                    <a:lnTo>
                      <a:pt x="33" y="7"/>
                    </a:lnTo>
                    <a:lnTo>
                      <a:pt x="36" y="6"/>
                    </a:lnTo>
                    <a:lnTo>
                      <a:pt x="39" y="5"/>
                    </a:lnTo>
                    <a:lnTo>
                      <a:pt x="41" y="4"/>
                    </a:lnTo>
                    <a:lnTo>
                      <a:pt x="44" y="3"/>
                    </a:lnTo>
                    <a:lnTo>
                      <a:pt x="48" y="2"/>
                    </a:lnTo>
                    <a:lnTo>
                      <a:pt x="51" y="1"/>
                    </a:lnTo>
                    <a:lnTo>
                      <a:pt x="54" y="1"/>
                    </a:lnTo>
                    <a:lnTo>
                      <a:pt x="57" y="0"/>
                    </a:lnTo>
                    <a:lnTo>
                      <a:pt x="60" y="0"/>
                    </a:lnTo>
                    <a:lnTo>
                      <a:pt x="64" y="0"/>
                    </a:lnTo>
                    <a:lnTo>
                      <a:pt x="67" y="0"/>
                    </a:lnTo>
                    <a:lnTo>
                      <a:pt x="71" y="0"/>
                    </a:lnTo>
                    <a:lnTo>
                      <a:pt x="74" y="1"/>
                    </a:lnTo>
                    <a:lnTo>
                      <a:pt x="77" y="1"/>
                    </a:lnTo>
                    <a:lnTo>
                      <a:pt x="80" y="2"/>
                    </a:lnTo>
                    <a:lnTo>
                      <a:pt x="83" y="3"/>
                    </a:lnTo>
                    <a:lnTo>
                      <a:pt x="86" y="4"/>
                    </a:lnTo>
                    <a:lnTo>
                      <a:pt x="88" y="5"/>
                    </a:lnTo>
                    <a:lnTo>
                      <a:pt x="91" y="6"/>
                    </a:lnTo>
                    <a:lnTo>
                      <a:pt x="95" y="7"/>
                    </a:lnTo>
                    <a:lnTo>
                      <a:pt x="97" y="9"/>
                    </a:lnTo>
                    <a:lnTo>
                      <a:pt x="100" y="10"/>
                    </a:lnTo>
                    <a:lnTo>
                      <a:pt x="102" y="12"/>
                    </a:lnTo>
                    <a:lnTo>
                      <a:pt x="105" y="14"/>
                    </a:lnTo>
                    <a:lnTo>
                      <a:pt x="107" y="17"/>
                    </a:lnTo>
                    <a:lnTo>
                      <a:pt x="109" y="19"/>
                    </a:lnTo>
                    <a:lnTo>
                      <a:pt x="111" y="21"/>
                    </a:lnTo>
                    <a:lnTo>
                      <a:pt x="113" y="23"/>
                    </a:lnTo>
                    <a:lnTo>
                      <a:pt x="115" y="25"/>
                    </a:lnTo>
                    <a:lnTo>
                      <a:pt x="116" y="28"/>
                    </a:lnTo>
                    <a:lnTo>
                      <a:pt x="118" y="30"/>
                    </a:lnTo>
                    <a:lnTo>
                      <a:pt x="121" y="33"/>
                    </a:lnTo>
                    <a:lnTo>
                      <a:pt x="122" y="35"/>
                    </a:lnTo>
                    <a:lnTo>
                      <a:pt x="123" y="38"/>
                    </a:lnTo>
                    <a:lnTo>
                      <a:pt x="124" y="42"/>
                    </a:lnTo>
                    <a:lnTo>
                      <a:pt x="125" y="45"/>
                    </a:lnTo>
                    <a:lnTo>
                      <a:pt x="126" y="47"/>
                    </a:lnTo>
                    <a:lnTo>
                      <a:pt x="127" y="50"/>
                    </a:lnTo>
                    <a:lnTo>
                      <a:pt x="127" y="53"/>
                    </a:lnTo>
                    <a:lnTo>
                      <a:pt x="128" y="56"/>
                    </a:lnTo>
                    <a:lnTo>
                      <a:pt x="128" y="59"/>
                    </a:lnTo>
                    <a:lnTo>
                      <a:pt x="128" y="62"/>
                    </a:lnTo>
                    <a:lnTo>
                      <a:pt x="128" y="67"/>
                    </a:lnTo>
                    <a:lnTo>
                      <a:pt x="128" y="70"/>
                    </a:lnTo>
                    <a:lnTo>
                      <a:pt x="127" y="73"/>
                    </a:lnTo>
                    <a:lnTo>
                      <a:pt x="127" y="76"/>
                    </a:lnTo>
                    <a:lnTo>
                      <a:pt x="126" y="79"/>
                    </a:lnTo>
                    <a:lnTo>
                      <a:pt x="125" y="81"/>
                    </a:lnTo>
                    <a:lnTo>
                      <a:pt x="124" y="84"/>
                    </a:lnTo>
                    <a:lnTo>
                      <a:pt x="123" y="87"/>
                    </a:lnTo>
                    <a:lnTo>
                      <a:pt x="122" y="91"/>
                    </a:lnTo>
                    <a:lnTo>
                      <a:pt x="121" y="93"/>
                    </a:lnTo>
                    <a:lnTo>
                      <a:pt x="118" y="96"/>
                    </a:lnTo>
                    <a:lnTo>
                      <a:pt x="116" y="98"/>
                    </a:lnTo>
                    <a:lnTo>
                      <a:pt x="115" y="101"/>
                    </a:lnTo>
                    <a:lnTo>
                      <a:pt x="113" y="103"/>
                    </a:lnTo>
                    <a:lnTo>
                      <a:pt x="111" y="105"/>
                    </a:lnTo>
                    <a:lnTo>
                      <a:pt x="109" y="107"/>
                    </a:lnTo>
                    <a:lnTo>
                      <a:pt x="107" y="109"/>
                    </a:lnTo>
                    <a:lnTo>
                      <a:pt x="105" y="111"/>
                    </a:lnTo>
                    <a:lnTo>
                      <a:pt x="102" y="114"/>
                    </a:lnTo>
                    <a:lnTo>
                      <a:pt x="100" y="116"/>
                    </a:lnTo>
                    <a:lnTo>
                      <a:pt x="97" y="117"/>
                    </a:lnTo>
                    <a:lnTo>
                      <a:pt x="95" y="119"/>
                    </a:lnTo>
                    <a:lnTo>
                      <a:pt x="91" y="120"/>
                    </a:lnTo>
                    <a:lnTo>
                      <a:pt x="88" y="121"/>
                    </a:lnTo>
                    <a:lnTo>
                      <a:pt x="86" y="122"/>
                    </a:lnTo>
                    <a:lnTo>
                      <a:pt x="83" y="123"/>
                    </a:lnTo>
                    <a:lnTo>
                      <a:pt x="80" y="124"/>
                    </a:lnTo>
                    <a:lnTo>
                      <a:pt x="77" y="125"/>
                    </a:lnTo>
                    <a:lnTo>
                      <a:pt x="74" y="125"/>
                    </a:lnTo>
                    <a:lnTo>
                      <a:pt x="71" y="126"/>
                    </a:lnTo>
                    <a:lnTo>
                      <a:pt x="67" y="126"/>
                    </a:lnTo>
                    <a:lnTo>
                      <a:pt x="64" y="126"/>
                    </a:lnTo>
                    <a:close/>
                  </a:path>
                </a:pathLst>
              </a:custGeom>
              <a:solidFill>
                <a:srgbClr val="02703F"/>
              </a:solidFill>
              <a:ln w="9525">
                <a:noFill/>
                <a:round/>
                <a:headEnd/>
                <a:tailEnd/>
              </a:ln>
            </p:spPr>
            <p:txBody>
              <a:bodyPr/>
              <a:lstStyle/>
              <a:p>
                <a:endParaRPr lang="en-US"/>
              </a:p>
            </p:txBody>
          </p:sp>
          <p:sp>
            <p:nvSpPr>
              <p:cNvPr id="572" name="Freeform 388"/>
              <p:cNvSpPr>
                <a:spLocks noEditPoints="1"/>
              </p:cNvSpPr>
              <p:nvPr/>
            </p:nvSpPr>
            <p:spPr bwMode="gray">
              <a:xfrm>
                <a:off x="3820727" y="3819060"/>
                <a:ext cx="74406" cy="71795"/>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29"/>
                    </a:lnTo>
                    <a:lnTo>
                      <a:pt x="12" y="27"/>
                    </a:lnTo>
                    <a:lnTo>
                      <a:pt x="14" y="26"/>
                    </a:lnTo>
                    <a:lnTo>
                      <a:pt x="15" y="25"/>
                    </a:lnTo>
                    <a:lnTo>
                      <a:pt x="17" y="23"/>
                    </a:lnTo>
                    <a:lnTo>
                      <a:pt x="19" y="22"/>
                    </a:lnTo>
                    <a:lnTo>
                      <a:pt x="21" y="21"/>
                    </a:lnTo>
                    <a:lnTo>
                      <a:pt x="23" y="20"/>
                    </a:lnTo>
                    <a:lnTo>
                      <a:pt x="25" y="19"/>
                    </a:lnTo>
                    <a:lnTo>
                      <a:pt x="27" y="18"/>
                    </a:lnTo>
                    <a:lnTo>
                      <a:pt x="29" y="18"/>
                    </a:lnTo>
                    <a:lnTo>
                      <a:pt x="31" y="17"/>
                    </a:lnTo>
                    <a:lnTo>
                      <a:pt x="34" y="16"/>
                    </a:lnTo>
                    <a:lnTo>
                      <a:pt x="37" y="16"/>
                    </a:lnTo>
                    <a:lnTo>
                      <a:pt x="40" y="15"/>
                    </a:lnTo>
                    <a:lnTo>
                      <a:pt x="42" y="15"/>
                    </a:lnTo>
                    <a:lnTo>
                      <a:pt x="45" y="15"/>
                    </a:lnTo>
                    <a:lnTo>
                      <a:pt x="48" y="15"/>
                    </a:lnTo>
                    <a:lnTo>
                      <a:pt x="51" y="15"/>
                    </a:lnTo>
                    <a:lnTo>
                      <a:pt x="54" y="15"/>
                    </a:lnTo>
                    <a:lnTo>
                      <a:pt x="57" y="15"/>
                    </a:lnTo>
                    <a:lnTo>
                      <a:pt x="61"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5" y="0"/>
                    </a:lnTo>
                    <a:lnTo>
                      <a:pt x="34" y="0"/>
                    </a:lnTo>
                    <a:lnTo>
                      <a:pt x="32" y="0"/>
                    </a:lnTo>
                    <a:lnTo>
                      <a:pt x="31" y="0"/>
                    </a:lnTo>
                    <a:lnTo>
                      <a:pt x="30" y="0"/>
                    </a:lnTo>
                    <a:lnTo>
                      <a:pt x="28" y="0"/>
                    </a:lnTo>
                    <a:lnTo>
                      <a:pt x="0" y="0"/>
                    </a:lnTo>
                    <a:close/>
                    <a:moveTo>
                      <a:pt x="62" y="17"/>
                    </a:moveTo>
                    <a:lnTo>
                      <a:pt x="61"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5" y="23"/>
                    </a:lnTo>
                    <a:lnTo>
                      <a:pt x="34" y="24"/>
                    </a:lnTo>
                    <a:lnTo>
                      <a:pt x="33" y="25"/>
                    </a:lnTo>
                    <a:lnTo>
                      <a:pt x="32" y="26"/>
                    </a:lnTo>
                    <a:lnTo>
                      <a:pt x="31" y="26"/>
                    </a:lnTo>
                    <a:lnTo>
                      <a:pt x="30" y="27"/>
                    </a:lnTo>
                    <a:lnTo>
                      <a:pt x="29" y="28"/>
                    </a:lnTo>
                    <a:lnTo>
                      <a:pt x="28" y="29"/>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7"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4" y="55"/>
                    </a:lnTo>
                    <a:lnTo>
                      <a:pt x="55" y="55"/>
                    </a:lnTo>
                    <a:lnTo>
                      <a:pt x="56" y="53"/>
                    </a:lnTo>
                    <a:lnTo>
                      <a:pt x="57" y="52"/>
                    </a:lnTo>
                    <a:lnTo>
                      <a:pt x="58" y="51"/>
                    </a:lnTo>
                    <a:lnTo>
                      <a:pt x="59" y="50"/>
                    </a:lnTo>
                    <a:lnTo>
                      <a:pt x="59"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3"/>
                    </a:lnTo>
                    <a:lnTo>
                      <a:pt x="65" y="32"/>
                    </a:lnTo>
                    <a:lnTo>
                      <a:pt x="65" y="31"/>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grpSp>
      </p:grpSp>
      <p:grpSp>
        <p:nvGrpSpPr>
          <p:cNvPr id="587" name="Group 586"/>
          <p:cNvGrpSpPr/>
          <p:nvPr/>
        </p:nvGrpSpPr>
        <p:grpSpPr>
          <a:xfrm>
            <a:off x="6391812" y="3181626"/>
            <a:ext cx="146304" cy="155448"/>
            <a:chOff x="3461637" y="5743574"/>
            <a:chExt cx="146304" cy="155448"/>
          </a:xfrm>
        </p:grpSpPr>
        <p:sp>
          <p:nvSpPr>
            <p:cNvPr id="591" name="Freeform 391"/>
            <p:cNvSpPr>
              <a:spLocks/>
            </p:cNvSpPr>
            <p:nvPr/>
          </p:nvSpPr>
          <p:spPr bwMode="gray">
            <a:xfrm>
              <a:off x="3461637" y="5743574"/>
              <a:ext cx="146304" cy="15544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02703F"/>
            </a:solidFill>
            <a:ln w="9525">
              <a:noFill/>
              <a:round/>
              <a:headEnd/>
              <a:tailEnd/>
            </a:ln>
          </p:spPr>
          <p:txBody>
            <a:bodyPr/>
            <a:lstStyle/>
            <a:p>
              <a:endParaRPr lang="en-US"/>
            </a:p>
          </p:txBody>
        </p:sp>
        <p:sp>
          <p:nvSpPr>
            <p:cNvPr id="593" name="Freeform 392"/>
            <p:cNvSpPr>
              <a:spLocks noEditPoints="1"/>
            </p:cNvSpPr>
            <p:nvPr/>
          </p:nvSpPr>
          <p:spPr bwMode="gray">
            <a:xfrm>
              <a:off x="3504168" y="5786740"/>
              <a:ext cx="70149" cy="69115"/>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grpSp>
        <p:nvGrpSpPr>
          <p:cNvPr id="594" name="Group 593"/>
          <p:cNvGrpSpPr/>
          <p:nvPr/>
        </p:nvGrpSpPr>
        <p:grpSpPr>
          <a:xfrm>
            <a:off x="4762626" y="3651404"/>
            <a:ext cx="197678" cy="155448"/>
            <a:chOff x="3393572" y="4016436"/>
            <a:chExt cx="197678" cy="155448"/>
          </a:xfrm>
        </p:grpSpPr>
        <p:grpSp>
          <p:nvGrpSpPr>
            <p:cNvPr id="595" name="Group 594"/>
            <p:cNvGrpSpPr/>
            <p:nvPr/>
          </p:nvGrpSpPr>
          <p:grpSpPr>
            <a:xfrm>
              <a:off x="3444946" y="4016436"/>
              <a:ext cx="146304" cy="155448"/>
              <a:chOff x="3461637" y="5743574"/>
              <a:chExt cx="146304" cy="155448"/>
            </a:xfrm>
          </p:grpSpPr>
          <p:sp>
            <p:nvSpPr>
              <p:cNvPr id="599" name="Freeform 391"/>
              <p:cNvSpPr>
                <a:spLocks/>
              </p:cNvSpPr>
              <p:nvPr/>
            </p:nvSpPr>
            <p:spPr bwMode="gray">
              <a:xfrm>
                <a:off x="3461637" y="5743574"/>
                <a:ext cx="146304" cy="15544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FFD347"/>
              </a:solidFill>
              <a:ln w="9525">
                <a:noFill/>
                <a:round/>
                <a:headEnd/>
                <a:tailEnd/>
              </a:ln>
            </p:spPr>
            <p:txBody>
              <a:bodyPr/>
              <a:lstStyle/>
              <a:p>
                <a:endParaRPr lang="en-US"/>
              </a:p>
            </p:txBody>
          </p:sp>
          <p:sp>
            <p:nvSpPr>
              <p:cNvPr id="600" name="Freeform 392"/>
              <p:cNvSpPr>
                <a:spLocks noEditPoints="1"/>
              </p:cNvSpPr>
              <p:nvPr/>
            </p:nvSpPr>
            <p:spPr bwMode="gray">
              <a:xfrm>
                <a:off x="3504168" y="5786740"/>
                <a:ext cx="70149" cy="69115"/>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grpSp>
          <p:nvGrpSpPr>
            <p:cNvPr id="596" name="Group 595"/>
            <p:cNvGrpSpPr/>
            <p:nvPr/>
          </p:nvGrpSpPr>
          <p:grpSpPr>
            <a:xfrm>
              <a:off x="3393572" y="4019476"/>
              <a:ext cx="146521" cy="150768"/>
              <a:chOff x="3781807" y="3778376"/>
              <a:chExt cx="146521" cy="150768"/>
            </a:xfrm>
          </p:grpSpPr>
          <p:sp>
            <p:nvSpPr>
              <p:cNvPr id="597" name="Freeform 387"/>
              <p:cNvSpPr>
                <a:spLocks/>
              </p:cNvSpPr>
              <p:nvPr/>
            </p:nvSpPr>
            <p:spPr bwMode="gray">
              <a:xfrm>
                <a:off x="3781807" y="3778376"/>
                <a:ext cx="146521" cy="15076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4" y="126"/>
                    </a:moveTo>
                    <a:lnTo>
                      <a:pt x="60" y="126"/>
                    </a:lnTo>
                    <a:lnTo>
                      <a:pt x="57" y="126"/>
                    </a:lnTo>
                    <a:lnTo>
                      <a:pt x="54" y="125"/>
                    </a:lnTo>
                    <a:lnTo>
                      <a:pt x="51" y="125"/>
                    </a:lnTo>
                    <a:lnTo>
                      <a:pt x="48" y="124"/>
                    </a:lnTo>
                    <a:lnTo>
                      <a:pt x="44" y="123"/>
                    </a:lnTo>
                    <a:lnTo>
                      <a:pt x="41" y="122"/>
                    </a:lnTo>
                    <a:lnTo>
                      <a:pt x="39" y="121"/>
                    </a:lnTo>
                    <a:lnTo>
                      <a:pt x="36" y="120"/>
                    </a:lnTo>
                    <a:lnTo>
                      <a:pt x="33" y="119"/>
                    </a:lnTo>
                    <a:lnTo>
                      <a:pt x="31" y="117"/>
                    </a:lnTo>
                    <a:lnTo>
                      <a:pt x="28" y="116"/>
                    </a:lnTo>
                    <a:lnTo>
                      <a:pt x="26" y="114"/>
                    </a:lnTo>
                    <a:lnTo>
                      <a:pt x="23" y="111"/>
                    </a:lnTo>
                    <a:lnTo>
                      <a:pt x="20" y="109"/>
                    </a:lnTo>
                    <a:lnTo>
                      <a:pt x="18" y="107"/>
                    </a:lnTo>
                    <a:lnTo>
                      <a:pt x="16" y="105"/>
                    </a:lnTo>
                    <a:lnTo>
                      <a:pt x="14" y="103"/>
                    </a:lnTo>
                    <a:lnTo>
                      <a:pt x="12" y="101"/>
                    </a:lnTo>
                    <a:lnTo>
                      <a:pt x="11" y="98"/>
                    </a:lnTo>
                    <a:lnTo>
                      <a:pt x="9" y="96"/>
                    </a:lnTo>
                    <a:lnTo>
                      <a:pt x="7" y="93"/>
                    </a:lnTo>
                    <a:lnTo>
                      <a:pt x="6" y="91"/>
                    </a:lnTo>
                    <a:lnTo>
                      <a:pt x="5" y="87"/>
                    </a:lnTo>
                    <a:lnTo>
                      <a:pt x="4" y="84"/>
                    </a:lnTo>
                    <a:lnTo>
                      <a:pt x="3" y="81"/>
                    </a:lnTo>
                    <a:lnTo>
                      <a:pt x="2" y="79"/>
                    </a:lnTo>
                    <a:lnTo>
                      <a:pt x="1" y="76"/>
                    </a:lnTo>
                    <a:lnTo>
                      <a:pt x="1" y="73"/>
                    </a:lnTo>
                    <a:lnTo>
                      <a:pt x="0" y="70"/>
                    </a:lnTo>
                    <a:lnTo>
                      <a:pt x="0" y="67"/>
                    </a:lnTo>
                    <a:lnTo>
                      <a:pt x="0" y="62"/>
                    </a:lnTo>
                    <a:lnTo>
                      <a:pt x="0" y="59"/>
                    </a:lnTo>
                    <a:lnTo>
                      <a:pt x="0" y="56"/>
                    </a:lnTo>
                    <a:lnTo>
                      <a:pt x="1" y="53"/>
                    </a:lnTo>
                    <a:lnTo>
                      <a:pt x="1" y="50"/>
                    </a:lnTo>
                    <a:lnTo>
                      <a:pt x="2" y="47"/>
                    </a:lnTo>
                    <a:lnTo>
                      <a:pt x="3" y="45"/>
                    </a:lnTo>
                    <a:lnTo>
                      <a:pt x="4" y="42"/>
                    </a:lnTo>
                    <a:lnTo>
                      <a:pt x="5" y="38"/>
                    </a:lnTo>
                    <a:lnTo>
                      <a:pt x="6" y="35"/>
                    </a:lnTo>
                    <a:lnTo>
                      <a:pt x="7" y="33"/>
                    </a:lnTo>
                    <a:lnTo>
                      <a:pt x="9" y="30"/>
                    </a:lnTo>
                    <a:lnTo>
                      <a:pt x="11" y="28"/>
                    </a:lnTo>
                    <a:lnTo>
                      <a:pt x="12" y="25"/>
                    </a:lnTo>
                    <a:lnTo>
                      <a:pt x="14" y="23"/>
                    </a:lnTo>
                    <a:lnTo>
                      <a:pt x="16" y="21"/>
                    </a:lnTo>
                    <a:lnTo>
                      <a:pt x="18" y="19"/>
                    </a:lnTo>
                    <a:lnTo>
                      <a:pt x="20" y="17"/>
                    </a:lnTo>
                    <a:lnTo>
                      <a:pt x="23" y="14"/>
                    </a:lnTo>
                    <a:lnTo>
                      <a:pt x="26" y="12"/>
                    </a:lnTo>
                    <a:lnTo>
                      <a:pt x="28" y="10"/>
                    </a:lnTo>
                    <a:lnTo>
                      <a:pt x="31" y="9"/>
                    </a:lnTo>
                    <a:lnTo>
                      <a:pt x="33" y="7"/>
                    </a:lnTo>
                    <a:lnTo>
                      <a:pt x="36" y="6"/>
                    </a:lnTo>
                    <a:lnTo>
                      <a:pt x="39" y="5"/>
                    </a:lnTo>
                    <a:lnTo>
                      <a:pt x="41" y="4"/>
                    </a:lnTo>
                    <a:lnTo>
                      <a:pt x="44" y="3"/>
                    </a:lnTo>
                    <a:lnTo>
                      <a:pt x="48" y="2"/>
                    </a:lnTo>
                    <a:lnTo>
                      <a:pt x="51" y="1"/>
                    </a:lnTo>
                    <a:lnTo>
                      <a:pt x="54" y="1"/>
                    </a:lnTo>
                    <a:lnTo>
                      <a:pt x="57" y="0"/>
                    </a:lnTo>
                    <a:lnTo>
                      <a:pt x="60" y="0"/>
                    </a:lnTo>
                    <a:lnTo>
                      <a:pt x="64" y="0"/>
                    </a:lnTo>
                    <a:lnTo>
                      <a:pt x="67" y="0"/>
                    </a:lnTo>
                    <a:lnTo>
                      <a:pt x="71" y="0"/>
                    </a:lnTo>
                    <a:lnTo>
                      <a:pt x="74" y="1"/>
                    </a:lnTo>
                    <a:lnTo>
                      <a:pt x="77" y="1"/>
                    </a:lnTo>
                    <a:lnTo>
                      <a:pt x="80" y="2"/>
                    </a:lnTo>
                    <a:lnTo>
                      <a:pt x="83" y="3"/>
                    </a:lnTo>
                    <a:lnTo>
                      <a:pt x="86" y="4"/>
                    </a:lnTo>
                    <a:lnTo>
                      <a:pt x="88" y="5"/>
                    </a:lnTo>
                    <a:lnTo>
                      <a:pt x="91" y="6"/>
                    </a:lnTo>
                    <a:lnTo>
                      <a:pt x="95" y="7"/>
                    </a:lnTo>
                    <a:lnTo>
                      <a:pt x="97" y="9"/>
                    </a:lnTo>
                    <a:lnTo>
                      <a:pt x="100" y="10"/>
                    </a:lnTo>
                    <a:lnTo>
                      <a:pt x="102" y="12"/>
                    </a:lnTo>
                    <a:lnTo>
                      <a:pt x="105" y="14"/>
                    </a:lnTo>
                    <a:lnTo>
                      <a:pt x="107" y="17"/>
                    </a:lnTo>
                    <a:lnTo>
                      <a:pt x="109" y="19"/>
                    </a:lnTo>
                    <a:lnTo>
                      <a:pt x="111" y="21"/>
                    </a:lnTo>
                    <a:lnTo>
                      <a:pt x="113" y="23"/>
                    </a:lnTo>
                    <a:lnTo>
                      <a:pt x="115" y="25"/>
                    </a:lnTo>
                    <a:lnTo>
                      <a:pt x="116" y="28"/>
                    </a:lnTo>
                    <a:lnTo>
                      <a:pt x="118" y="30"/>
                    </a:lnTo>
                    <a:lnTo>
                      <a:pt x="121" y="33"/>
                    </a:lnTo>
                    <a:lnTo>
                      <a:pt x="122" y="35"/>
                    </a:lnTo>
                    <a:lnTo>
                      <a:pt x="123" y="38"/>
                    </a:lnTo>
                    <a:lnTo>
                      <a:pt x="124" y="42"/>
                    </a:lnTo>
                    <a:lnTo>
                      <a:pt x="125" y="45"/>
                    </a:lnTo>
                    <a:lnTo>
                      <a:pt x="126" y="47"/>
                    </a:lnTo>
                    <a:lnTo>
                      <a:pt x="127" y="50"/>
                    </a:lnTo>
                    <a:lnTo>
                      <a:pt x="127" y="53"/>
                    </a:lnTo>
                    <a:lnTo>
                      <a:pt x="128" y="56"/>
                    </a:lnTo>
                    <a:lnTo>
                      <a:pt x="128" y="59"/>
                    </a:lnTo>
                    <a:lnTo>
                      <a:pt x="128" y="62"/>
                    </a:lnTo>
                    <a:lnTo>
                      <a:pt x="128" y="67"/>
                    </a:lnTo>
                    <a:lnTo>
                      <a:pt x="128" y="70"/>
                    </a:lnTo>
                    <a:lnTo>
                      <a:pt x="127" y="73"/>
                    </a:lnTo>
                    <a:lnTo>
                      <a:pt x="127" y="76"/>
                    </a:lnTo>
                    <a:lnTo>
                      <a:pt x="126" y="79"/>
                    </a:lnTo>
                    <a:lnTo>
                      <a:pt x="125" y="81"/>
                    </a:lnTo>
                    <a:lnTo>
                      <a:pt x="124" y="84"/>
                    </a:lnTo>
                    <a:lnTo>
                      <a:pt x="123" y="87"/>
                    </a:lnTo>
                    <a:lnTo>
                      <a:pt x="122" y="91"/>
                    </a:lnTo>
                    <a:lnTo>
                      <a:pt x="121" y="93"/>
                    </a:lnTo>
                    <a:lnTo>
                      <a:pt x="118" y="96"/>
                    </a:lnTo>
                    <a:lnTo>
                      <a:pt x="116" y="98"/>
                    </a:lnTo>
                    <a:lnTo>
                      <a:pt x="115" y="101"/>
                    </a:lnTo>
                    <a:lnTo>
                      <a:pt x="113" y="103"/>
                    </a:lnTo>
                    <a:lnTo>
                      <a:pt x="111" y="105"/>
                    </a:lnTo>
                    <a:lnTo>
                      <a:pt x="109" y="107"/>
                    </a:lnTo>
                    <a:lnTo>
                      <a:pt x="107" y="109"/>
                    </a:lnTo>
                    <a:lnTo>
                      <a:pt x="105" y="111"/>
                    </a:lnTo>
                    <a:lnTo>
                      <a:pt x="102" y="114"/>
                    </a:lnTo>
                    <a:lnTo>
                      <a:pt x="100" y="116"/>
                    </a:lnTo>
                    <a:lnTo>
                      <a:pt x="97" y="117"/>
                    </a:lnTo>
                    <a:lnTo>
                      <a:pt x="95" y="119"/>
                    </a:lnTo>
                    <a:lnTo>
                      <a:pt x="91" y="120"/>
                    </a:lnTo>
                    <a:lnTo>
                      <a:pt x="88" y="121"/>
                    </a:lnTo>
                    <a:lnTo>
                      <a:pt x="86" y="122"/>
                    </a:lnTo>
                    <a:lnTo>
                      <a:pt x="83" y="123"/>
                    </a:lnTo>
                    <a:lnTo>
                      <a:pt x="80" y="124"/>
                    </a:lnTo>
                    <a:lnTo>
                      <a:pt x="77" y="125"/>
                    </a:lnTo>
                    <a:lnTo>
                      <a:pt x="74" y="125"/>
                    </a:lnTo>
                    <a:lnTo>
                      <a:pt x="71" y="126"/>
                    </a:lnTo>
                    <a:lnTo>
                      <a:pt x="67" y="126"/>
                    </a:lnTo>
                    <a:lnTo>
                      <a:pt x="64" y="126"/>
                    </a:lnTo>
                    <a:close/>
                  </a:path>
                </a:pathLst>
              </a:custGeom>
              <a:solidFill>
                <a:srgbClr val="02703F"/>
              </a:solidFill>
              <a:ln w="9525">
                <a:noFill/>
                <a:round/>
                <a:headEnd/>
                <a:tailEnd/>
              </a:ln>
            </p:spPr>
            <p:txBody>
              <a:bodyPr/>
              <a:lstStyle/>
              <a:p>
                <a:endParaRPr lang="en-US"/>
              </a:p>
            </p:txBody>
          </p:sp>
          <p:sp>
            <p:nvSpPr>
              <p:cNvPr id="598" name="Freeform 388"/>
              <p:cNvSpPr>
                <a:spLocks noEditPoints="1"/>
              </p:cNvSpPr>
              <p:nvPr/>
            </p:nvSpPr>
            <p:spPr bwMode="gray">
              <a:xfrm>
                <a:off x="3820727" y="3819060"/>
                <a:ext cx="74406" cy="71795"/>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29"/>
                    </a:lnTo>
                    <a:lnTo>
                      <a:pt x="12" y="27"/>
                    </a:lnTo>
                    <a:lnTo>
                      <a:pt x="14" y="26"/>
                    </a:lnTo>
                    <a:lnTo>
                      <a:pt x="15" y="25"/>
                    </a:lnTo>
                    <a:lnTo>
                      <a:pt x="17" y="23"/>
                    </a:lnTo>
                    <a:lnTo>
                      <a:pt x="19" y="22"/>
                    </a:lnTo>
                    <a:lnTo>
                      <a:pt x="21" y="21"/>
                    </a:lnTo>
                    <a:lnTo>
                      <a:pt x="23" y="20"/>
                    </a:lnTo>
                    <a:lnTo>
                      <a:pt x="25" y="19"/>
                    </a:lnTo>
                    <a:lnTo>
                      <a:pt x="27" y="18"/>
                    </a:lnTo>
                    <a:lnTo>
                      <a:pt x="29" y="18"/>
                    </a:lnTo>
                    <a:lnTo>
                      <a:pt x="31" y="17"/>
                    </a:lnTo>
                    <a:lnTo>
                      <a:pt x="34" y="16"/>
                    </a:lnTo>
                    <a:lnTo>
                      <a:pt x="37" y="16"/>
                    </a:lnTo>
                    <a:lnTo>
                      <a:pt x="40" y="15"/>
                    </a:lnTo>
                    <a:lnTo>
                      <a:pt x="42" y="15"/>
                    </a:lnTo>
                    <a:lnTo>
                      <a:pt x="45" y="15"/>
                    </a:lnTo>
                    <a:lnTo>
                      <a:pt x="48" y="15"/>
                    </a:lnTo>
                    <a:lnTo>
                      <a:pt x="51" y="15"/>
                    </a:lnTo>
                    <a:lnTo>
                      <a:pt x="54" y="15"/>
                    </a:lnTo>
                    <a:lnTo>
                      <a:pt x="57" y="15"/>
                    </a:lnTo>
                    <a:lnTo>
                      <a:pt x="61"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5" y="0"/>
                    </a:lnTo>
                    <a:lnTo>
                      <a:pt x="34" y="0"/>
                    </a:lnTo>
                    <a:lnTo>
                      <a:pt x="32" y="0"/>
                    </a:lnTo>
                    <a:lnTo>
                      <a:pt x="31" y="0"/>
                    </a:lnTo>
                    <a:lnTo>
                      <a:pt x="30" y="0"/>
                    </a:lnTo>
                    <a:lnTo>
                      <a:pt x="28" y="0"/>
                    </a:lnTo>
                    <a:lnTo>
                      <a:pt x="0" y="0"/>
                    </a:lnTo>
                    <a:close/>
                    <a:moveTo>
                      <a:pt x="62" y="17"/>
                    </a:moveTo>
                    <a:lnTo>
                      <a:pt x="61"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5" y="23"/>
                    </a:lnTo>
                    <a:lnTo>
                      <a:pt x="34" y="24"/>
                    </a:lnTo>
                    <a:lnTo>
                      <a:pt x="33" y="25"/>
                    </a:lnTo>
                    <a:lnTo>
                      <a:pt x="32" y="26"/>
                    </a:lnTo>
                    <a:lnTo>
                      <a:pt x="31" y="26"/>
                    </a:lnTo>
                    <a:lnTo>
                      <a:pt x="30" y="27"/>
                    </a:lnTo>
                    <a:lnTo>
                      <a:pt x="29" y="28"/>
                    </a:lnTo>
                    <a:lnTo>
                      <a:pt x="28" y="29"/>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7"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4" y="55"/>
                    </a:lnTo>
                    <a:lnTo>
                      <a:pt x="55" y="55"/>
                    </a:lnTo>
                    <a:lnTo>
                      <a:pt x="56" y="53"/>
                    </a:lnTo>
                    <a:lnTo>
                      <a:pt x="57" y="52"/>
                    </a:lnTo>
                    <a:lnTo>
                      <a:pt x="58" y="51"/>
                    </a:lnTo>
                    <a:lnTo>
                      <a:pt x="59" y="50"/>
                    </a:lnTo>
                    <a:lnTo>
                      <a:pt x="59"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3"/>
                    </a:lnTo>
                    <a:lnTo>
                      <a:pt x="65" y="32"/>
                    </a:lnTo>
                    <a:lnTo>
                      <a:pt x="65" y="31"/>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grpSp>
      </p:grpSp>
      <p:grpSp>
        <p:nvGrpSpPr>
          <p:cNvPr id="610" name="Group 609"/>
          <p:cNvGrpSpPr/>
          <p:nvPr/>
        </p:nvGrpSpPr>
        <p:grpSpPr>
          <a:xfrm>
            <a:off x="5687061" y="4340661"/>
            <a:ext cx="197678" cy="155448"/>
            <a:chOff x="3393572" y="4016436"/>
            <a:chExt cx="197678" cy="155448"/>
          </a:xfrm>
        </p:grpSpPr>
        <p:grpSp>
          <p:nvGrpSpPr>
            <p:cNvPr id="611" name="Group 610"/>
            <p:cNvGrpSpPr/>
            <p:nvPr/>
          </p:nvGrpSpPr>
          <p:grpSpPr>
            <a:xfrm>
              <a:off x="3444946" y="4016436"/>
              <a:ext cx="146304" cy="155448"/>
              <a:chOff x="3461637" y="5743574"/>
              <a:chExt cx="146304" cy="155448"/>
            </a:xfrm>
          </p:grpSpPr>
          <p:sp>
            <p:nvSpPr>
              <p:cNvPr id="615" name="Freeform 391"/>
              <p:cNvSpPr>
                <a:spLocks/>
              </p:cNvSpPr>
              <p:nvPr/>
            </p:nvSpPr>
            <p:spPr bwMode="gray">
              <a:xfrm>
                <a:off x="3461637" y="5743574"/>
                <a:ext cx="146304" cy="15544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FFD347"/>
              </a:solidFill>
              <a:ln w="9525">
                <a:noFill/>
                <a:round/>
                <a:headEnd/>
                <a:tailEnd/>
              </a:ln>
            </p:spPr>
            <p:txBody>
              <a:bodyPr/>
              <a:lstStyle/>
              <a:p>
                <a:endParaRPr lang="en-US"/>
              </a:p>
            </p:txBody>
          </p:sp>
          <p:sp>
            <p:nvSpPr>
              <p:cNvPr id="616" name="Freeform 392"/>
              <p:cNvSpPr>
                <a:spLocks noEditPoints="1"/>
              </p:cNvSpPr>
              <p:nvPr/>
            </p:nvSpPr>
            <p:spPr bwMode="gray">
              <a:xfrm>
                <a:off x="3504168" y="5786740"/>
                <a:ext cx="70149" cy="69115"/>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grpSp>
          <p:nvGrpSpPr>
            <p:cNvPr id="612" name="Group 611"/>
            <p:cNvGrpSpPr/>
            <p:nvPr/>
          </p:nvGrpSpPr>
          <p:grpSpPr>
            <a:xfrm>
              <a:off x="3393572" y="4019476"/>
              <a:ext cx="146521" cy="150768"/>
              <a:chOff x="3781807" y="3778376"/>
              <a:chExt cx="146521" cy="150768"/>
            </a:xfrm>
          </p:grpSpPr>
          <p:sp>
            <p:nvSpPr>
              <p:cNvPr id="613" name="Freeform 387"/>
              <p:cNvSpPr>
                <a:spLocks/>
              </p:cNvSpPr>
              <p:nvPr/>
            </p:nvSpPr>
            <p:spPr bwMode="gray">
              <a:xfrm>
                <a:off x="3781807" y="3778376"/>
                <a:ext cx="146521" cy="15076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4" y="126"/>
                    </a:moveTo>
                    <a:lnTo>
                      <a:pt x="60" y="126"/>
                    </a:lnTo>
                    <a:lnTo>
                      <a:pt x="57" y="126"/>
                    </a:lnTo>
                    <a:lnTo>
                      <a:pt x="54" y="125"/>
                    </a:lnTo>
                    <a:lnTo>
                      <a:pt x="51" y="125"/>
                    </a:lnTo>
                    <a:lnTo>
                      <a:pt x="48" y="124"/>
                    </a:lnTo>
                    <a:lnTo>
                      <a:pt x="44" y="123"/>
                    </a:lnTo>
                    <a:lnTo>
                      <a:pt x="41" y="122"/>
                    </a:lnTo>
                    <a:lnTo>
                      <a:pt x="39" y="121"/>
                    </a:lnTo>
                    <a:lnTo>
                      <a:pt x="36" y="120"/>
                    </a:lnTo>
                    <a:lnTo>
                      <a:pt x="33" y="119"/>
                    </a:lnTo>
                    <a:lnTo>
                      <a:pt x="31" y="117"/>
                    </a:lnTo>
                    <a:lnTo>
                      <a:pt x="28" y="116"/>
                    </a:lnTo>
                    <a:lnTo>
                      <a:pt x="26" y="114"/>
                    </a:lnTo>
                    <a:lnTo>
                      <a:pt x="23" y="111"/>
                    </a:lnTo>
                    <a:lnTo>
                      <a:pt x="20" y="109"/>
                    </a:lnTo>
                    <a:lnTo>
                      <a:pt x="18" y="107"/>
                    </a:lnTo>
                    <a:lnTo>
                      <a:pt x="16" y="105"/>
                    </a:lnTo>
                    <a:lnTo>
                      <a:pt x="14" y="103"/>
                    </a:lnTo>
                    <a:lnTo>
                      <a:pt x="12" y="101"/>
                    </a:lnTo>
                    <a:lnTo>
                      <a:pt x="11" y="98"/>
                    </a:lnTo>
                    <a:lnTo>
                      <a:pt x="9" y="96"/>
                    </a:lnTo>
                    <a:lnTo>
                      <a:pt x="7" y="93"/>
                    </a:lnTo>
                    <a:lnTo>
                      <a:pt x="6" y="91"/>
                    </a:lnTo>
                    <a:lnTo>
                      <a:pt x="5" y="87"/>
                    </a:lnTo>
                    <a:lnTo>
                      <a:pt x="4" y="84"/>
                    </a:lnTo>
                    <a:lnTo>
                      <a:pt x="3" y="81"/>
                    </a:lnTo>
                    <a:lnTo>
                      <a:pt x="2" y="79"/>
                    </a:lnTo>
                    <a:lnTo>
                      <a:pt x="1" y="76"/>
                    </a:lnTo>
                    <a:lnTo>
                      <a:pt x="1" y="73"/>
                    </a:lnTo>
                    <a:lnTo>
                      <a:pt x="0" y="70"/>
                    </a:lnTo>
                    <a:lnTo>
                      <a:pt x="0" y="67"/>
                    </a:lnTo>
                    <a:lnTo>
                      <a:pt x="0" y="62"/>
                    </a:lnTo>
                    <a:lnTo>
                      <a:pt x="0" y="59"/>
                    </a:lnTo>
                    <a:lnTo>
                      <a:pt x="0" y="56"/>
                    </a:lnTo>
                    <a:lnTo>
                      <a:pt x="1" y="53"/>
                    </a:lnTo>
                    <a:lnTo>
                      <a:pt x="1" y="50"/>
                    </a:lnTo>
                    <a:lnTo>
                      <a:pt x="2" y="47"/>
                    </a:lnTo>
                    <a:lnTo>
                      <a:pt x="3" y="45"/>
                    </a:lnTo>
                    <a:lnTo>
                      <a:pt x="4" y="42"/>
                    </a:lnTo>
                    <a:lnTo>
                      <a:pt x="5" y="38"/>
                    </a:lnTo>
                    <a:lnTo>
                      <a:pt x="6" y="35"/>
                    </a:lnTo>
                    <a:lnTo>
                      <a:pt x="7" y="33"/>
                    </a:lnTo>
                    <a:lnTo>
                      <a:pt x="9" y="30"/>
                    </a:lnTo>
                    <a:lnTo>
                      <a:pt x="11" y="28"/>
                    </a:lnTo>
                    <a:lnTo>
                      <a:pt x="12" y="25"/>
                    </a:lnTo>
                    <a:lnTo>
                      <a:pt x="14" y="23"/>
                    </a:lnTo>
                    <a:lnTo>
                      <a:pt x="16" y="21"/>
                    </a:lnTo>
                    <a:lnTo>
                      <a:pt x="18" y="19"/>
                    </a:lnTo>
                    <a:lnTo>
                      <a:pt x="20" y="17"/>
                    </a:lnTo>
                    <a:lnTo>
                      <a:pt x="23" y="14"/>
                    </a:lnTo>
                    <a:lnTo>
                      <a:pt x="26" y="12"/>
                    </a:lnTo>
                    <a:lnTo>
                      <a:pt x="28" y="10"/>
                    </a:lnTo>
                    <a:lnTo>
                      <a:pt x="31" y="9"/>
                    </a:lnTo>
                    <a:lnTo>
                      <a:pt x="33" y="7"/>
                    </a:lnTo>
                    <a:lnTo>
                      <a:pt x="36" y="6"/>
                    </a:lnTo>
                    <a:lnTo>
                      <a:pt x="39" y="5"/>
                    </a:lnTo>
                    <a:lnTo>
                      <a:pt x="41" y="4"/>
                    </a:lnTo>
                    <a:lnTo>
                      <a:pt x="44" y="3"/>
                    </a:lnTo>
                    <a:lnTo>
                      <a:pt x="48" y="2"/>
                    </a:lnTo>
                    <a:lnTo>
                      <a:pt x="51" y="1"/>
                    </a:lnTo>
                    <a:lnTo>
                      <a:pt x="54" y="1"/>
                    </a:lnTo>
                    <a:lnTo>
                      <a:pt x="57" y="0"/>
                    </a:lnTo>
                    <a:lnTo>
                      <a:pt x="60" y="0"/>
                    </a:lnTo>
                    <a:lnTo>
                      <a:pt x="64" y="0"/>
                    </a:lnTo>
                    <a:lnTo>
                      <a:pt x="67" y="0"/>
                    </a:lnTo>
                    <a:lnTo>
                      <a:pt x="71" y="0"/>
                    </a:lnTo>
                    <a:lnTo>
                      <a:pt x="74" y="1"/>
                    </a:lnTo>
                    <a:lnTo>
                      <a:pt x="77" y="1"/>
                    </a:lnTo>
                    <a:lnTo>
                      <a:pt x="80" y="2"/>
                    </a:lnTo>
                    <a:lnTo>
                      <a:pt x="83" y="3"/>
                    </a:lnTo>
                    <a:lnTo>
                      <a:pt x="86" y="4"/>
                    </a:lnTo>
                    <a:lnTo>
                      <a:pt x="88" y="5"/>
                    </a:lnTo>
                    <a:lnTo>
                      <a:pt x="91" y="6"/>
                    </a:lnTo>
                    <a:lnTo>
                      <a:pt x="95" y="7"/>
                    </a:lnTo>
                    <a:lnTo>
                      <a:pt x="97" y="9"/>
                    </a:lnTo>
                    <a:lnTo>
                      <a:pt x="100" y="10"/>
                    </a:lnTo>
                    <a:lnTo>
                      <a:pt x="102" y="12"/>
                    </a:lnTo>
                    <a:lnTo>
                      <a:pt x="105" y="14"/>
                    </a:lnTo>
                    <a:lnTo>
                      <a:pt x="107" y="17"/>
                    </a:lnTo>
                    <a:lnTo>
                      <a:pt x="109" y="19"/>
                    </a:lnTo>
                    <a:lnTo>
                      <a:pt x="111" y="21"/>
                    </a:lnTo>
                    <a:lnTo>
                      <a:pt x="113" y="23"/>
                    </a:lnTo>
                    <a:lnTo>
                      <a:pt x="115" y="25"/>
                    </a:lnTo>
                    <a:lnTo>
                      <a:pt x="116" y="28"/>
                    </a:lnTo>
                    <a:lnTo>
                      <a:pt x="118" y="30"/>
                    </a:lnTo>
                    <a:lnTo>
                      <a:pt x="121" y="33"/>
                    </a:lnTo>
                    <a:lnTo>
                      <a:pt x="122" y="35"/>
                    </a:lnTo>
                    <a:lnTo>
                      <a:pt x="123" y="38"/>
                    </a:lnTo>
                    <a:lnTo>
                      <a:pt x="124" y="42"/>
                    </a:lnTo>
                    <a:lnTo>
                      <a:pt x="125" y="45"/>
                    </a:lnTo>
                    <a:lnTo>
                      <a:pt x="126" y="47"/>
                    </a:lnTo>
                    <a:lnTo>
                      <a:pt x="127" y="50"/>
                    </a:lnTo>
                    <a:lnTo>
                      <a:pt x="127" y="53"/>
                    </a:lnTo>
                    <a:lnTo>
                      <a:pt x="128" y="56"/>
                    </a:lnTo>
                    <a:lnTo>
                      <a:pt x="128" y="59"/>
                    </a:lnTo>
                    <a:lnTo>
                      <a:pt x="128" y="62"/>
                    </a:lnTo>
                    <a:lnTo>
                      <a:pt x="128" y="67"/>
                    </a:lnTo>
                    <a:lnTo>
                      <a:pt x="128" y="70"/>
                    </a:lnTo>
                    <a:lnTo>
                      <a:pt x="127" y="73"/>
                    </a:lnTo>
                    <a:lnTo>
                      <a:pt x="127" y="76"/>
                    </a:lnTo>
                    <a:lnTo>
                      <a:pt x="126" y="79"/>
                    </a:lnTo>
                    <a:lnTo>
                      <a:pt x="125" y="81"/>
                    </a:lnTo>
                    <a:lnTo>
                      <a:pt x="124" y="84"/>
                    </a:lnTo>
                    <a:lnTo>
                      <a:pt x="123" y="87"/>
                    </a:lnTo>
                    <a:lnTo>
                      <a:pt x="122" y="91"/>
                    </a:lnTo>
                    <a:lnTo>
                      <a:pt x="121" y="93"/>
                    </a:lnTo>
                    <a:lnTo>
                      <a:pt x="118" y="96"/>
                    </a:lnTo>
                    <a:lnTo>
                      <a:pt x="116" y="98"/>
                    </a:lnTo>
                    <a:lnTo>
                      <a:pt x="115" y="101"/>
                    </a:lnTo>
                    <a:lnTo>
                      <a:pt x="113" y="103"/>
                    </a:lnTo>
                    <a:lnTo>
                      <a:pt x="111" y="105"/>
                    </a:lnTo>
                    <a:lnTo>
                      <a:pt x="109" y="107"/>
                    </a:lnTo>
                    <a:lnTo>
                      <a:pt x="107" y="109"/>
                    </a:lnTo>
                    <a:lnTo>
                      <a:pt x="105" y="111"/>
                    </a:lnTo>
                    <a:lnTo>
                      <a:pt x="102" y="114"/>
                    </a:lnTo>
                    <a:lnTo>
                      <a:pt x="100" y="116"/>
                    </a:lnTo>
                    <a:lnTo>
                      <a:pt x="97" y="117"/>
                    </a:lnTo>
                    <a:lnTo>
                      <a:pt x="95" y="119"/>
                    </a:lnTo>
                    <a:lnTo>
                      <a:pt x="91" y="120"/>
                    </a:lnTo>
                    <a:lnTo>
                      <a:pt x="88" y="121"/>
                    </a:lnTo>
                    <a:lnTo>
                      <a:pt x="86" y="122"/>
                    </a:lnTo>
                    <a:lnTo>
                      <a:pt x="83" y="123"/>
                    </a:lnTo>
                    <a:lnTo>
                      <a:pt x="80" y="124"/>
                    </a:lnTo>
                    <a:lnTo>
                      <a:pt x="77" y="125"/>
                    </a:lnTo>
                    <a:lnTo>
                      <a:pt x="74" y="125"/>
                    </a:lnTo>
                    <a:lnTo>
                      <a:pt x="71" y="126"/>
                    </a:lnTo>
                    <a:lnTo>
                      <a:pt x="67" y="126"/>
                    </a:lnTo>
                    <a:lnTo>
                      <a:pt x="64" y="126"/>
                    </a:lnTo>
                    <a:close/>
                  </a:path>
                </a:pathLst>
              </a:custGeom>
              <a:solidFill>
                <a:srgbClr val="02703F"/>
              </a:solidFill>
              <a:ln w="9525">
                <a:noFill/>
                <a:round/>
                <a:headEnd/>
                <a:tailEnd/>
              </a:ln>
            </p:spPr>
            <p:txBody>
              <a:bodyPr/>
              <a:lstStyle/>
              <a:p>
                <a:endParaRPr lang="en-US"/>
              </a:p>
            </p:txBody>
          </p:sp>
          <p:sp>
            <p:nvSpPr>
              <p:cNvPr id="614" name="Freeform 388"/>
              <p:cNvSpPr>
                <a:spLocks noEditPoints="1"/>
              </p:cNvSpPr>
              <p:nvPr/>
            </p:nvSpPr>
            <p:spPr bwMode="gray">
              <a:xfrm>
                <a:off x="3820727" y="3819060"/>
                <a:ext cx="74406" cy="71795"/>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29"/>
                    </a:lnTo>
                    <a:lnTo>
                      <a:pt x="12" y="27"/>
                    </a:lnTo>
                    <a:lnTo>
                      <a:pt x="14" y="26"/>
                    </a:lnTo>
                    <a:lnTo>
                      <a:pt x="15" y="25"/>
                    </a:lnTo>
                    <a:lnTo>
                      <a:pt x="17" y="23"/>
                    </a:lnTo>
                    <a:lnTo>
                      <a:pt x="19" y="22"/>
                    </a:lnTo>
                    <a:lnTo>
                      <a:pt x="21" y="21"/>
                    </a:lnTo>
                    <a:lnTo>
                      <a:pt x="23" y="20"/>
                    </a:lnTo>
                    <a:lnTo>
                      <a:pt x="25" y="19"/>
                    </a:lnTo>
                    <a:lnTo>
                      <a:pt x="27" y="18"/>
                    </a:lnTo>
                    <a:lnTo>
                      <a:pt x="29" y="18"/>
                    </a:lnTo>
                    <a:lnTo>
                      <a:pt x="31" y="17"/>
                    </a:lnTo>
                    <a:lnTo>
                      <a:pt x="34" y="16"/>
                    </a:lnTo>
                    <a:lnTo>
                      <a:pt x="37" y="16"/>
                    </a:lnTo>
                    <a:lnTo>
                      <a:pt x="40" y="15"/>
                    </a:lnTo>
                    <a:lnTo>
                      <a:pt x="42" y="15"/>
                    </a:lnTo>
                    <a:lnTo>
                      <a:pt x="45" y="15"/>
                    </a:lnTo>
                    <a:lnTo>
                      <a:pt x="48" y="15"/>
                    </a:lnTo>
                    <a:lnTo>
                      <a:pt x="51" y="15"/>
                    </a:lnTo>
                    <a:lnTo>
                      <a:pt x="54" y="15"/>
                    </a:lnTo>
                    <a:lnTo>
                      <a:pt x="57" y="15"/>
                    </a:lnTo>
                    <a:lnTo>
                      <a:pt x="61"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5" y="0"/>
                    </a:lnTo>
                    <a:lnTo>
                      <a:pt x="34" y="0"/>
                    </a:lnTo>
                    <a:lnTo>
                      <a:pt x="32" y="0"/>
                    </a:lnTo>
                    <a:lnTo>
                      <a:pt x="31" y="0"/>
                    </a:lnTo>
                    <a:lnTo>
                      <a:pt x="30" y="0"/>
                    </a:lnTo>
                    <a:lnTo>
                      <a:pt x="28" y="0"/>
                    </a:lnTo>
                    <a:lnTo>
                      <a:pt x="0" y="0"/>
                    </a:lnTo>
                    <a:close/>
                    <a:moveTo>
                      <a:pt x="62" y="17"/>
                    </a:moveTo>
                    <a:lnTo>
                      <a:pt x="61"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5" y="23"/>
                    </a:lnTo>
                    <a:lnTo>
                      <a:pt x="34" y="24"/>
                    </a:lnTo>
                    <a:lnTo>
                      <a:pt x="33" y="25"/>
                    </a:lnTo>
                    <a:lnTo>
                      <a:pt x="32" y="26"/>
                    </a:lnTo>
                    <a:lnTo>
                      <a:pt x="31" y="26"/>
                    </a:lnTo>
                    <a:lnTo>
                      <a:pt x="30" y="27"/>
                    </a:lnTo>
                    <a:lnTo>
                      <a:pt x="29" y="28"/>
                    </a:lnTo>
                    <a:lnTo>
                      <a:pt x="28" y="29"/>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7"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4" y="55"/>
                    </a:lnTo>
                    <a:lnTo>
                      <a:pt x="55" y="55"/>
                    </a:lnTo>
                    <a:lnTo>
                      <a:pt x="56" y="53"/>
                    </a:lnTo>
                    <a:lnTo>
                      <a:pt x="57" y="52"/>
                    </a:lnTo>
                    <a:lnTo>
                      <a:pt x="58" y="51"/>
                    </a:lnTo>
                    <a:lnTo>
                      <a:pt x="59" y="50"/>
                    </a:lnTo>
                    <a:lnTo>
                      <a:pt x="59"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3"/>
                    </a:lnTo>
                    <a:lnTo>
                      <a:pt x="65" y="32"/>
                    </a:lnTo>
                    <a:lnTo>
                      <a:pt x="65" y="31"/>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grpSp>
      </p:grpSp>
      <p:grpSp>
        <p:nvGrpSpPr>
          <p:cNvPr id="617" name="Group 616"/>
          <p:cNvGrpSpPr/>
          <p:nvPr/>
        </p:nvGrpSpPr>
        <p:grpSpPr>
          <a:xfrm>
            <a:off x="5644049" y="4513635"/>
            <a:ext cx="197678" cy="155448"/>
            <a:chOff x="3393572" y="4016436"/>
            <a:chExt cx="197678" cy="155448"/>
          </a:xfrm>
        </p:grpSpPr>
        <p:grpSp>
          <p:nvGrpSpPr>
            <p:cNvPr id="618" name="Group 617"/>
            <p:cNvGrpSpPr/>
            <p:nvPr/>
          </p:nvGrpSpPr>
          <p:grpSpPr>
            <a:xfrm>
              <a:off x="3444946" y="4016436"/>
              <a:ext cx="146304" cy="155448"/>
              <a:chOff x="3461637" y="5743574"/>
              <a:chExt cx="146304" cy="155448"/>
            </a:xfrm>
          </p:grpSpPr>
          <p:sp>
            <p:nvSpPr>
              <p:cNvPr id="622" name="Freeform 391"/>
              <p:cNvSpPr>
                <a:spLocks/>
              </p:cNvSpPr>
              <p:nvPr/>
            </p:nvSpPr>
            <p:spPr bwMode="gray">
              <a:xfrm>
                <a:off x="3461637" y="5743574"/>
                <a:ext cx="146304" cy="15544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FFD347"/>
              </a:solidFill>
              <a:ln w="9525">
                <a:noFill/>
                <a:round/>
                <a:headEnd/>
                <a:tailEnd/>
              </a:ln>
            </p:spPr>
            <p:txBody>
              <a:bodyPr/>
              <a:lstStyle/>
              <a:p>
                <a:endParaRPr lang="en-US"/>
              </a:p>
            </p:txBody>
          </p:sp>
          <p:sp>
            <p:nvSpPr>
              <p:cNvPr id="623" name="Freeform 392"/>
              <p:cNvSpPr>
                <a:spLocks noEditPoints="1"/>
              </p:cNvSpPr>
              <p:nvPr/>
            </p:nvSpPr>
            <p:spPr bwMode="gray">
              <a:xfrm>
                <a:off x="3504168" y="5786740"/>
                <a:ext cx="70149" cy="69115"/>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grpSp>
          <p:nvGrpSpPr>
            <p:cNvPr id="619" name="Group 618"/>
            <p:cNvGrpSpPr/>
            <p:nvPr/>
          </p:nvGrpSpPr>
          <p:grpSpPr>
            <a:xfrm>
              <a:off x="3393572" y="4019476"/>
              <a:ext cx="146521" cy="150768"/>
              <a:chOff x="3781807" y="3778376"/>
              <a:chExt cx="146521" cy="150768"/>
            </a:xfrm>
          </p:grpSpPr>
          <p:sp>
            <p:nvSpPr>
              <p:cNvPr id="620" name="Freeform 387"/>
              <p:cNvSpPr>
                <a:spLocks/>
              </p:cNvSpPr>
              <p:nvPr/>
            </p:nvSpPr>
            <p:spPr bwMode="gray">
              <a:xfrm>
                <a:off x="3781807" y="3778376"/>
                <a:ext cx="146521" cy="15076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4" y="126"/>
                    </a:moveTo>
                    <a:lnTo>
                      <a:pt x="60" y="126"/>
                    </a:lnTo>
                    <a:lnTo>
                      <a:pt x="57" y="126"/>
                    </a:lnTo>
                    <a:lnTo>
                      <a:pt x="54" y="125"/>
                    </a:lnTo>
                    <a:lnTo>
                      <a:pt x="51" y="125"/>
                    </a:lnTo>
                    <a:lnTo>
                      <a:pt x="48" y="124"/>
                    </a:lnTo>
                    <a:lnTo>
                      <a:pt x="44" y="123"/>
                    </a:lnTo>
                    <a:lnTo>
                      <a:pt x="41" y="122"/>
                    </a:lnTo>
                    <a:lnTo>
                      <a:pt x="39" y="121"/>
                    </a:lnTo>
                    <a:lnTo>
                      <a:pt x="36" y="120"/>
                    </a:lnTo>
                    <a:lnTo>
                      <a:pt x="33" y="119"/>
                    </a:lnTo>
                    <a:lnTo>
                      <a:pt x="31" y="117"/>
                    </a:lnTo>
                    <a:lnTo>
                      <a:pt x="28" y="116"/>
                    </a:lnTo>
                    <a:lnTo>
                      <a:pt x="26" y="114"/>
                    </a:lnTo>
                    <a:lnTo>
                      <a:pt x="23" y="111"/>
                    </a:lnTo>
                    <a:lnTo>
                      <a:pt x="20" y="109"/>
                    </a:lnTo>
                    <a:lnTo>
                      <a:pt x="18" y="107"/>
                    </a:lnTo>
                    <a:lnTo>
                      <a:pt x="16" y="105"/>
                    </a:lnTo>
                    <a:lnTo>
                      <a:pt x="14" y="103"/>
                    </a:lnTo>
                    <a:lnTo>
                      <a:pt x="12" y="101"/>
                    </a:lnTo>
                    <a:lnTo>
                      <a:pt x="11" y="98"/>
                    </a:lnTo>
                    <a:lnTo>
                      <a:pt x="9" y="96"/>
                    </a:lnTo>
                    <a:lnTo>
                      <a:pt x="7" y="93"/>
                    </a:lnTo>
                    <a:lnTo>
                      <a:pt x="6" y="91"/>
                    </a:lnTo>
                    <a:lnTo>
                      <a:pt x="5" y="87"/>
                    </a:lnTo>
                    <a:lnTo>
                      <a:pt x="4" y="84"/>
                    </a:lnTo>
                    <a:lnTo>
                      <a:pt x="3" y="81"/>
                    </a:lnTo>
                    <a:lnTo>
                      <a:pt x="2" y="79"/>
                    </a:lnTo>
                    <a:lnTo>
                      <a:pt x="1" y="76"/>
                    </a:lnTo>
                    <a:lnTo>
                      <a:pt x="1" y="73"/>
                    </a:lnTo>
                    <a:lnTo>
                      <a:pt x="0" y="70"/>
                    </a:lnTo>
                    <a:lnTo>
                      <a:pt x="0" y="67"/>
                    </a:lnTo>
                    <a:lnTo>
                      <a:pt x="0" y="62"/>
                    </a:lnTo>
                    <a:lnTo>
                      <a:pt x="0" y="59"/>
                    </a:lnTo>
                    <a:lnTo>
                      <a:pt x="0" y="56"/>
                    </a:lnTo>
                    <a:lnTo>
                      <a:pt x="1" y="53"/>
                    </a:lnTo>
                    <a:lnTo>
                      <a:pt x="1" y="50"/>
                    </a:lnTo>
                    <a:lnTo>
                      <a:pt x="2" y="47"/>
                    </a:lnTo>
                    <a:lnTo>
                      <a:pt x="3" y="45"/>
                    </a:lnTo>
                    <a:lnTo>
                      <a:pt x="4" y="42"/>
                    </a:lnTo>
                    <a:lnTo>
                      <a:pt x="5" y="38"/>
                    </a:lnTo>
                    <a:lnTo>
                      <a:pt x="6" y="35"/>
                    </a:lnTo>
                    <a:lnTo>
                      <a:pt x="7" y="33"/>
                    </a:lnTo>
                    <a:lnTo>
                      <a:pt x="9" y="30"/>
                    </a:lnTo>
                    <a:lnTo>
                      <a:pt x="11" y="28"/>
                    </a:lnTo>
                    <a:lnTo>
                      <a:pt x="12" y="25"/>
                    </a:lnTo>
                    <a:lnTo>
                      <a:pt x="14" y="23"/>
                    </a:lnTo>
                    <a:lnTo>
                      <a:pt x="16" y="21"/>
                    </a:lnTo>
                    <a:lnTo>
                      <a:pt x="18" y="19"/>
                    </a:lnTo>
                    <a:lnTo>
                      <a:pt x="20" y="17"/>
                    </a:lnTo>
                    <a:lnTo>
                      <a:pt x="23" y="14"/>
                    </a:lnTo>
                    <a:lnTo>
                      <a:pt x="26" y="12"/>
                    </a:lnTo>
                    <a:lnTo>
                      <a:pt x="28" y="10"/>
                    </a:lnTo>
                    <a:lnTo>
                      <a:pt x="31" y="9"/>
                    </a:lnTo>
                    <a:lnTo>
                      <a:pt x="33" y="7"/>
                    </a:lnTo>
                    <a:lnTo>
                      <a:pt x="36" y="6"/>
                    </a:lnTo>
                    <a:lnTo>
                      <a:pt x="39" y="5"/>
                    </a:lnTo>
                    <a:lnTo>
                      <a:pt x="41" y="4"/>
                    </a:lnTo>
                    <a:lnTo>
                      <a:pt x="44" y="3"/>
                    </a:lnTo>
                    <a:lnTo>
                      <a:pt x="48" y="2"/>
                    </a:lnTo>
                    <a:lnTo>
                      <a:pt x="51" y="1"/>
                    </a:lnTo>
                    <a:lnTo>
                      <a:pt x="54" y="1"/>
                    </a:lnTo>
                    <a:lnTo>
                      <a:pt x="57" y="0"/>
                    </a:lnTo>
                    <a:lnTo>
                      <a:pt x="60" y="0"/>
                    </a:lnTo>
                    <a:lnTo>
                      <a:pt x="64" y="0"/>
                    </a:lnTo>
                    <a:lnTo>
                      <a:pt x="67" y="0"/>
                    </a:lnTo>
                    <a:lnTo>
                      <a:pt x="71" y="0"/>
                    </a:lnTo>
                    <a:lnTo>
                      <a:pt x="74" y="1"/>
                    </a:lnTo>
                    <a:lnTo>
                      <a:pt x="77" y="1"/>
                    </a:lnTo>
                    <a:lnTo>
                      <a:pt x="80" y="2"/>
                    </a:lnTo>
                    <a:lnTo>
                      <a:pt x="83" y="3"/>
                    </a:lnTo>
                    <a:lnTo>
                      <a:pt x="86" y="4"/>
                    </a:lnTo>
                    <a:lnTo>
                      <a:pt x="88" y="5"/>
                    </a:lnTo>
                    <a:lnTo>
                      <a:pt x="91" y="6"/>
                    </a:lnTo>
                    <a:lnTo>
                      <a:pt x="95" y="7"/>
                    </a:lnTo>
                    <a:lnTo>
                      <a:pt x="97" y="9"/>
                    </a:lnTo>
                    <a:lnTo>
                      <a:pt x="100" y="10"/>
                    </a:lnTo>
                    <a:lnTo>
                      <a:pt x="102" y="12"/>
                    </a:lnTo>
                    <a:lnTo>
                      <a:pt x="105" y="14"/>
                    </a:lnTo>
                    <a:lnTo>
                      <a:pt x="107" y="17"/>
                    </a:lnTo>
                    <a:lnTo>
                      <a:pt x="109" y="19"/>
                    </a:lnTo>
                    <a:lnTo>
                      <a:pt x="111" y="21"/>
                    </a:lnTo>
                    <a:lnTo>
                      <a:pt x="113" y="23"/>
                    </a:lnTo>
                    <a:lnTo>
                      <a:pt x="115" y="25"/>
                    </a:lnTo>
                    <a:lnTo>
                      <a:pt x="116" y="28"/>
                    </a:lnTo>
                    <a:lnTo>
                      <a:pt x="118" y="30"/>
                    </a:lnTo>
                    <a:lnTo>
                      <a:pt x="121" y="33"/>
                    </a:lnTo>
                    <a:lnTo>
                      <a:pt x="122" y="35"/>
                    </a:lnTo>
                    <a:lnTo>
                      <a:pt x="123" y="38"/>
                    </a:lnTo>
                    <a:lnTo>
                      <a:pt x="124" y="42"/>
                    </a:lnTo>
                    <a:lnTo>
                      <a:pt x="125" y="45"/>
                    </a:lnTo>
                    <a:lnTo>
                      <a:pt x="126" y="47"/>
                    </a:lnTo>
                    <a:lnTo>
                      <a:pt x="127" y="50"/>
                    </a:lnTo>
                    <a:lnTo>
                      <a:pt x="127" y="53"/>
                    </a:lnTo>
                    <a:lnTo>
                      <a:pt x="128" y="56"/>
                    </a:lnTo>
                    <a:lnTo>
                      <a:pt x="128" y="59"/>
                    </a:lnTo>
                    <a:lnTo>
                      <a:pt x="128" y="62"/>
                    </a:lnTo>
                    <a:lnTo>
                      <a:pt x="128" y="67"/>
                    </a:lnTo>
                    <a:lnTo>
                      <a:pt x="128" y="70"/>
                    </a:lnTo>
                    <a:lnTo>
                      <a:pt x="127" y="73"/>
                    </a:lnTo>
                    <a:lnTo>
                      <a:pt x="127" y="76"/>
                    </a:lnTo>
                    <a:lnTo>
                      <a:pt x="126" y="79"/>
                    </a:lnTo>
                    <a:lnTo>
                      <a:pt x="125" y="81"/>
                    </a:lnTo>
                    <a:lnTo>
                      <a:pt x="124" y="84"/>
                    </a:lnTo>
                    <a:lnTo>
                      <a:pt x="123" y="87"/>
                    </a:lnTo>
                    <a:lnTo>
                      <a:pt x="122" y="91"/>
                    </a:lnTo>
                    <a:lnTo>
                      <a:pt x="121" y="93"/>
                    </a:lnTo>
                    <a:lnTo>
                      <a:pt x="118" y="96"/>
                    </a:lnTo>
                    <a:lnTo>
                      <a:pt x="116" y="98"/>
                    </a:lnTo>
                    <a:lnTo>
                      <a:pt x="115" y="101"/>
                    </a:lnTo>
                    <a:lnTo>
                      <a:pt x="113" y="103"/>
                    </a:lnTo>
                    <a:lnTo>
                      <a:pt x="111" y="105"/>
                    </a:lnTo>
                    <a:lnTo>
                      <a:pt x="109" y="107"/>
                    </a:lnTo>
                    <a:lnTo>
                      <a:pt x="107" y="109"/>
                    </a:lnTo>
                    <a:lnTo>
                      <a:pt x="105" y="111"/>
                    </a:lnTo>
                    <a:lnTo>
                      <a:pt x="102" y="114"/>
                    </a:lnTo>
                    <a:lnTo>
                      <a:pt x="100" y="116"/>
                    </a:lnTo>
                    <a:lnTo>
                      <a:pt x="97" y="117"/>
                    </a:lnTo>
                    <a:lnTo>
                      <a:pt x="95" y="119"/>
                    </a:lnTo>
                    <a:lnTo>
                      <a:pt x="91" y="120"/>
                    </a:lnTo>
                    <a:lnTo>
                      <a:pt x="88" y="121"/>
                    </a:lnTo>
                    <a:lnTo>
                      <a:pt x="86" y="122"/>
                    </a:lnTo>
                    <a:lnTo>
                      <a:pt x="83" y="123"/>
                    </a:lnTo>
                    <a:lnTo>
                      <a:pt x="80" y="124"/>
                    </a:lnTo>
                    <a:lnTo>
                      <a:pt x="77" y="125"/>
                    </a:lnTo>
                    <a:lnTo>
                      <a:pt x="74" y="125"/>
                    </a:lnTo>
                    <a:lnTo>
                      <a:pt x="71" y="126"/>
                    </a:lnTo>
                    <a:lnTo>
                      <a:pt x="67" y="126"/>
                    </a:lnTo>
                    <a:lnTo>
                      <a:pt x="64" y="126"/>
                    </a:lnTo>
                    <a:close/>
                  </a:path>
                </a:pathLst>
              </a:custGeom>
              <a:solidFill>
                <a:srgbClr val="02703F"/>
              </a:solidFill>
              <a:ln w="9525">
                <a:noFill/>
                <a:round/>
                <a:headEnd/>
                <a:tailEnd/>
              </a:ln>
            </p:spPr>
            <p:txBody>
              <a:bodyPr/>
              <a:lstStyle/>
              <a:p>
                <a:endParaRPr lang="en-US"/>
              </a:p>
            </p:txBody>
          </p:sp>
          <p:sp>
            <p:nvSpPr>
              <p:cNvPr id="621" name="Freeform 388"/>
              <p:cNvSpPr>
                <a:spLocks noEditPoints="1"/>
              </p:cNvSpPr>
              <p:nvPr/>
            </p:nvSpPr>
            <p:spPr bwMode="gray">
              <a:xfrm>
                <a:off x="3820727" y="3819060"/>
                <a:ext cx="74406" cy="71795"/>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29"/>
                    </a:lnTo>
                    <a:lnTo>
                      <a:pt x="12" y="27"/>
                    </a:lnTo>
                    <a:lnTo>
                      <a:pt x="14" y="26"/>
                    </a:lnTo>
                    <a:lnTo>
                      <a:pt x="15" y="25"/>
                    </a:lnTo>
                    <a:lnTo>
                      <a:pt x="17" y="23"/>
                    </a:lnTo>
                    <a:lnTo>
                      <a:pt x="19" y="22"/>
                    </a:lnTo>
                    <a:lnTo>
                      <a:pt x="21" y="21"/>
                    </a:lnTo>
                    <a:lnTo>
                      <a:pt x="23" y="20"/>
                    </a:lnTo>
                    <a:lnTo>
                      <a:pt x="25" y="19"/>
                    </a:lnTo>
                    <a:lnTo>
                      <a:pt x="27" y="18"/>
                    </a:lnTo>
                    <a:lnTo>
                      <a:pt x="29" y="18"/>
                    </a:lnTo>
                    <a:lnTo>
                      <a:pt x="31" y="17"/>
                    </a:lnTo>
                    <a:lnTo>
                      <a:pt x="34" y="16"/>
                    </a:lnTo>
                    <a:lnTo>
                      <a:pt x="37" y="16"/>
                    </a:lnTo>
                    <a:lnTo>
                      <a:pt x="40" y="15"/>
                    </a:lnTo>
                    <a:lnTo>
                      <a:pt x="42" y="15"/>
                    </a:lnTo>
                    <a:lnTo>
                      <a:pt x="45" y="15"/>
                    </a:lnTo>
                    <a:lnTo>
                      <a:pt x="48" y="15"/>
                    </a:lnTo>
                    <a:lnTo>
                      <a:pt x="51" y="15"/>
                    </a:lnTo>
                    <a:lnTo>
                      <a:pt x="54" y="15"/>
                    </a:lnTo>
                    <a:lnTo>
                      <a:pt x="57" y="15"/>
                    </a:lnTo>
                    <a:lnTo>
                      <a:pt x="61"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5" y="0"/>
                    </a:lnTo>
                    <a:lnTo>
                      <a:pt x="34" y="0"/>
                    </a:lnTo>
                    <a:lnTo>
                      <a:pt x="32" y="0"/>
                    </a:lnTo>
                    <a:lnTo>
                      <a:pt x="31" y="0"/>
                    </a:lnTo>
                    <a:lnTo>
                      <a:pt x="30" y="0"/>
                    </a:lnTo>
                    <a:lnTo>
                      <a:pt x="28" y="0"/>
                    </a:lnTo>
                    <a:lnTo>
                      <a:pt x="0" y="0"/>
                    </a:lnTo>
                    <a:close/>
                    <a:moveTo>
                      <a:pt x="62" y="17"/>
                    </a:moveTo>
                    <a:lnTo>
                      <a:pt x="61"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5" y="23"/>
                    </a:lnTo>
                    <a:lnTo>
                      <a:pt x="34" y="24"/>
                    </a:lnTo>
                    <a:lnTo>
                      <a:pt x="33" y="25"/>
                    </a:lnTo>
                    <a:lnTo>
                      <a:pt x="32" y="26"/>
                    </a:lnTo>
                    <a:lnTo>
                      <a:pt x="31" y="26"/>
                    </a:lnTo>
                    <a:lnTo>
                      <a:pt x="30" y="27"/>
                    </a:lnTo>
                    <a:lnTo>
                      <a:pt x="29" y="28"/>
                    </a:lnTo>
                    <a:lnTo>
                      <a:pt x="28" y="29"/>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7"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4" y="55"/>
                    </a:lnTo>
                    <a:lnTo>
                      <a:pt x="55" y="55"/>
                    </a:lnTo>
                    <a:lnTo>
                      <a:pt x="56" y="53"/>
                    </a:lnTo>
                    <a:lnTo>
                      <a:pt x="57" y="52"/>
                    </a:lnTo>
                    <a:lnTo>
                      <a:pt x="58" y="51"/>
                    </a:lnTo>
                    <a:lnTo>
                      <a:pt x="59" y="50"/>
                    </a:lnTo>
                    <a:lnTo>
                      <a:pt x="59"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3"/>
                    </a:lnTo>
                    <a:lnTo>
                      <a:pt x="65" y="32"/>
                    </a:lnTo>
                    <a:lnTo>
                      <a:pt x="65" y="31"/>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grpSp>
      </p:grpSp>
      <p:grpSp>
        <p:nvGrpSpPr>
          <p:cNvPr id="624" name="Group 623"/>
          <p:cNvGrpSpPr/>
          <p:nvPr/>
        </p:nvGrpSpPr>
        <p:grpSpPr>
          <a:xfrm>
            <a:off x="5866659" y="4440636"/>
            <a:ext cx="197678" cy="155448"/>
            <a:chOff x="3393572" y="4016436"/>
            <a:chExt cx="197678" cy="155448"/>
          </a:xfrm>
        </p:grpSpPr>
        <p:grpSp>
          <p:nvGrpSpPr>
            <p:cNvPr id="625" name="Group 624"/>
            <p:cNvGrpSpPr/>
            <p:nvPr/>
          </p:nvGrpSpPr>
          <p:grpSpPr>
            <a:xfrm>
              <a:off x="3444946" y="4016436"/>
              <a:ext cx="146304" cy="155448"/>
              <a:chOff x="3461637" y="5743574"/>
              <a:chExt cx="146304" cy="155448"/>
            </a:xfrm>
          </p:grpSpPr>
          <p:sp>
            <p:nvSpPr>
              <p:cNvPr id="629" name="Freeform 391"/>
              <p:cNvSpPr>
                <a:spLocks/>
              </p:cNvSpPr>
              <p:nvPr/>
            </p:nvSpPr>
            <p:spPr bwMode="gray">
              <a:xfrm>
                <a:off x="3461637" y="5743574"/>
                <a:ext cx="146304" cy="15544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FFD347"/>
              </a:solidFill>
              <a:ln w="9525">
                <a:noFill/>
                <a:round/>
                <a:headEnd/>
                <a:tailEnd/>
              </a:ln>
            </p:spPr>
            <p:txBody>
              <a:bodyPr/>
              <a:lstStyle/>
              <a:p>
                <a:endParaRPr lang="en-US"/>
              </a:p>
            </p:txBody>
          </p:sp>
          <p:sp>
            <p:nvSpPr>
              <p:cNvPr id="630" name="Freeform 392"/>
              <p:cNvSpPr>
                <a:spLocks noEditPoints="1"/>
              </p:cNvSpPr>
              <p:nvPr/>
            </p:nvSpPr>
            <p:spPr bwMode="gray">
              <a:xfrm>
                <a:off x="3504168" y="5786740"/>
                <a:ext cx="70149" cy="69115"/>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grpSp>
          <p:nvGrpSpPr>
            <p:cNvPr id="626" name="Group 625"/>
            <p:cNvGrpSpPr/>
            <p:nvPr/>
          </p:nvGrpSpPr>
          <p:grpSpPr>
            <a:xfrm>
              <a:off x="3393572" y="4019476"/>
              <a:ext cx="146521" cy="150768"/>
              <a:chOff x="3781807" y="3778376"/>
              <a:chExt cx="146521" cy="150768"/>
            </a:xfrm>
          </p:grpSpPr>
          <p:sp>
            <p:nvSpPr>
              <p:cNvPr id="627" name="Freeform 387"/>
              <p:cNvSpPr>
                <a:spLocks/>
              </p:cNvSpPr>
              <p:nvPr/>
            </p:nvSpPr>
            <p:spPr bwMode="gray">
              <a:xfrm>
                <a:off x="3781807" y="3778376"/>
                <a:ext cx="146521" cy="15076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4" y="126"/>
                    </a:moveTo>
                    <a:lnTo>
                      <a:pt x="60" y="126"/>
                    </a:lnTo>
                    <a:lnTo>
                      <a:pt x="57" y="126"/>
                    </a:lnTo>
                    <a:lnTo>
                      <a:pt x="54" y="125"/>
                    </a:lnTo>
                    <a:lnTo>
                      <a:pt x="51" y="125"/>
                    </a:lnTo>
                    <a:lnTo>
                      <a:pt x="48" y="124"/>
                    </a:lnTo>
                    <a:lnTo>
                      <a:pt x="44" y="123"/>
                    </a:lnTo>
                    <a:lnTo>
                      <a:pt x="41" y="122"/>
                    </a:lnTo>
                    <a:lnTo>
                      <a:pt x="39" y="121"/>
                    </a:lnTo>
                    <a:lnTo>
                      <a:pt x="36" y="120"/>
                    </a:lnTo>
                    <a:lnTo>
                      <a:pt x="33" y="119"/>
                    </a:lnTo>
                    <a:lnTo>
                      <a:pt x="31" y="117"/>
                    </a:lnTo>
                    <a:lnTo>
                      <a:pt x="28" y="116"/>
                    </a:lnTo>
                    <a:lnTo>
                      <a:pt x="26" y="114"/>
                    </a:lnTo>
                    <a:lnTo>
                      <a:pt x="23" y="111"/>
                    </a:lnTo>
                    <a:lnTo>
                      <a:pt x="20" y="109"/>
                    </a:lnTo>
                    <a:lnTo>
                      <a:pt x="18" y="107"/>
                    </a:lnTo>
                    <a:lnTo>
                      <a:pt x="16" y="105"/>
                    </a:lnTo>
                    <a:lnTo>
                      <a:pt x="14" y="103"/>
                    </a:lnTo>
                    <a:lnTo>
                      <a:pt x="12" y="101"/>
                    </a:lnTo>
                    <a:lnTo>
                      <a:pt x="11" y="98"/>
                    </a:lnTo>
                    <a:lnTo>
                      <a:pt x="9" y="96"/>
                    </a:lnTo>
                    <a:lnTo>
                      <a:pt x="7" y="93"/>
                    </a:lnTo>
                    <a:lnTo>
                      <a:pt x="6" y="91"/>
                    </a:lnTo>
                    <a:lnTo>
                      <a:pt x="5" y="87"/>
                    </a:lnTo>
                    <a:lnTo>
                      <a:pt x="4" y="84"/>
                    </a:lnTo>
                    <a:lnTo>
                      <a:pt x="3" y="81"/>
                    </a:lnTo>
                    <a:lnTo>
                      <a:pt x="2" y="79"/>
                    </a:lnTo>
                    <a:lnTo>
                      <a:pt x="1" y="76"/>
                    </a:lnTo>
                    <a:lnTo>
                      <a:pt x="1" y="73"/>
                    </a:lnTo>
                    <a:lnTo>
                      <a:pt x="0" y="70"/>
                    </a:lnTo>
                    <a:lnTo>
                      <a:pt x="0" y="67"/>
                    </a:lnTo>
                    <a:lnTo>
                      <a:pt x="0" y="62"/>
                    </a:lnTo>
                    <a:lnTo>
                      <a:pt x="0" y="59"/>
                    </a:lnTo>
                    <a:lnTo>
                      <a:pt x="0" y="56"/>
                    </a:lnTo>
                    <a:lnTo>
                      <a:pt x="1" y="53"/>
                    </a:lnTo>
                    <a:lnTo>
                      <a:pt x="1" y="50"/>
                    </a:lnTo>
                    <a:lnTo>
                      <a:pt x="2" y="47"/>
                    </a:lnTo>
                    <a:lnTo>
                      <a:pt x="3" y="45"/>
                    </a:lnTo>
                    <a:lnTo>
                      <a:pt x="4" y="42"/>
                    </a:lnTo>
                    <a:lnTo>
                      <a:pt x="5" y="38"/>
                    </a:lnTo>
                    <a:lnTo>
                      <a:pt x="6" y="35"/>
                    </a:lnTo>
                    <a:lnTo>
                      <a:pt x="7" y="33"/>
                    </a:lnTo>
                    <a:lnTo>
                      <a:pt x="9" y="30"/>
                    </a:lnTo>
                    <a:lnTo>
                      <a:pt x="11" y="28"/>
                    </a:lnTo>
                    <a:lnTo>
                      <a:pt x="12" y="25"/>
                    </a:lnTo>
                    <a:lnTo>
                      <a:pt x="14" y="23"/>
                    </a:lnTo>
                    <a:lnTo>
                      <a:pt x="16" y="21"/>
                    </a:lnTo>
                    <a:lnTo>
                      <a:pt x="18" y="19"/>
                    </a:lnTo>
                    <a:lnTo>
                      <a:pt x="20" y="17"/>
                    </a:lnTo>
                    <a:lnTo>
                      <a:pt x="23" y="14"/>
                    </a:lnTo>
                    <a:lnTo>
                      <a:pt x="26" y="12"/>
                    </a:lnTo>
                    <a:lnTo>
                      <a:pt x="28" y="10"/>
                    </a:lnTo>
                    <a:lnTo>
                      <a:pt x="31" y="9"/>
                    </a:lnTo>
                    <a:lnTo>
                      <a:pt x="33" y="7"/>
                    </a:lnTo>
                    <a:lnTo>
                      <a:pt x="36" y="6"/>
                    </a:lnTo>
                    <a:lnTo>
                      <a:pt x="39" y="5"/>
                    </a:lnTo>
                    <a:lnTo>
                      <a:pt x="41" y="4"/>
                    </a:lnTo>
                    <a:lnTo>
                      <a:pt x="44" y="3"/>
                    </a:lnTo>
                    <a:lnTo>
                      <a:pt x="48" y="2"/>
                    </a:lnTo>
                    <a:lnTo>
                      <a:pt x="51" y="1"/>
                    </a:lnTo>
                    <a:lnTo>
                      <a:pt x="54" y="1"/>
                    </a:lnTo>
                    <a:lnTo>
                      <a:pt x="57" y="0"/>
                    </a:lnTo>
                    <a:lnTo>
                      <a:pt x="60" y="0"/>
                    </a:lnTo>
                    <a:lnTo>
                      <a:pt x="64" y="0"/>
                    </a:lnTo>
                    <a:lnTo>
                      <a:pt x="67" y="0"/>
                    </a:lnTo>
                    <a:lnTo>
                      <a:pt x="71" y="0"/>
                    </a:lnTo>
                    <a:lnTo>
                      <a:pt x="74" y="1"/>
                    </a:lnTo>
                    <a:lnTo>
                      <a:pt x="77" y="1"/>
                    </a:lnTo>
                    <a:lnTo>
                      <a:pt x="80" y="2"/>
                    </a:lnTo>
                    <a:lnTo>
                      <a:pt x="83" y="3"/>
                    </a:lnTo>
                    <a:lnTo>
                      <a:pt x="86" y="4"/>
                    </a:lnTo>
                    <a:lnTo>
                      <a:pt x="88" y="5"/>
                    </a:lnTo>
                    <a:lnTo>
                      <a:pt x="91" y="6"/>
                    </a:lnTo>
                    <a:lnTo>
                      <a:pt x="95" y="7"/>
                    </a:lnTo>
                    <a:lnTo>
                      <a:pt x="97" y="9"/>
                    </a:lnTo>
                    <a:lnTo>
                      <a:pt x="100" y="10"/>
                    </a:lnTo>
                    <a:lnTo>
                      <a:pt x="102" y="12"/>
                    </a:lnTo>
                    <a:lnTo>
                      <a:pt x="105" y="14"/>
                    </a:lnTo>
                    <a:lnTo>
                      <a:pt x="107" y="17"/>
                    </a:lnTo>
                    <a:lnTo>
                      <a:pt x="109" y="19"/>
                    </a:lnTo>
                    <a:lnTo>
                      <a:pt x="111" y="21"/>
                    </a:lnTo>
                    <a:lnTo>
                      <a:pt x="113" y="23"/>
                    </a:lnTo>
                    <a:lnTo>
                      <a:pt x="115" y="25"/>
                    </a:lnTo>
                    <a:lnTo>
                      <a:pt x="116" y="28"/>
                    </a:lnTo>
                    <a:lnTo>
                      <a:pt x="118" y="30"/>
                    </a:lnTo>
                    <a:lnTo>
                      <a:pt x="121" y="33"/>
                    </a:lnTo>
                    <a:lnTo>
                      <a:pt x="122" y="35"/>
                    </a:lnTo>
                    <a:lnTo>
                      <a:pt x="123" y="38"/>
                    </a:lnTo>
                    <a:lnTo>
                      <a:pt x="124" y="42"/>
                    </a:lnTo>
                    <a:lnTo>
                      <a:pt x="125" y="45"/>
                    </a:lnTo>
                    <a:lnTo>
                      <a:pt x="126" y="47"/>
                    </a:lnTo>
                    <a:lnTo>
                      <a:pt x="127" y="50"/>
                    </a:lnTo>
                    <a:lnTo>
                      <a:pt x="127" y="53"/>
                    </a:lnTo>
                    <a:lnTo>
                      <a:pt x="128" y="56"/>
                    </a:lnTo>
                    <a:lnTo>
                      <a:pt x="128" y="59"/>
                    </a:lnTo>
                    <a:lnTo>
                      <a:pt x="128" y="62"/>
                    </a:lnTo>
                    <a:lnTo>
                      <a:pt x="128" y="67"/>
                    </a:lnTo>
                    <a:lnTo>
                      <a:pt x="128" y="70"/>
                    </a:lnTo>
                    <a:lnTo>
                      <a:pt x="127" y="73"/>
                    </a:lnTo>
                    <a:lnTo>
                      <a:pt x="127" y="76"/>
                    </a:lnTo>
                    <a:lnTo>
                      <a:pt x="126" y="79"/>
                    </a:lnTo>
                    <a:lnTo>
                      <a:pt x="125" y="81"/>
                    </a:lnTo>
                    <a:lnTo>
                      <a:pt x="124" y="84"/>
                    </a:lnTo>
                    <a:lnTo>
                      <a:pt x="123" y="87"/>
                    </a:lnTo>
                    <a:lnTo>
                      <a:pt x="122" y="91"/>
                    </a:lnTo>
                    <a:lnTo>
                      <a:pt x="121" y="93"/>
                    </a:lnTo>
                    <a:lnTo>
                      <a:pt x="118" y="96"/>
                    </a:lnTo>
                    <a:lnTo>
                      <a:pt x="116" y="98"/>
                    </a:lnTo>
                    <a:lnTo>
                      <a:pt x="115" y="101"/>
                    </a:lnTo>
                    <a:lnTo>
                      <a:pt x="113" y="103"/>
                    </a:lnTo>
                    <a:lnTo>
                      <a:pt x="111" y="105"/>
                    </a:lnTo>
                    <a:lnTo>
                      <a:pt x="109" y="107"/>
                    </a:lnTo>
                    <a:lnTo>
                      <a:pt x="107" y="109"/>
                    </a:lnTo>
                    <a:lnTo>
                      <a:pt x="105" y="111"/>
                    </a:lnTo>
                    <a:lnTo>
                      <a:pt x="102" y="114"/>
                    </a:lnTo>
                    <a:lnTo>
                      <a:pt x="100" y="116"/>
                    </a:lnTo>
                    <a:lnTo>
                      <a:pt x="97" y="117"/>
                    </a:lnTo>
                    <a:lnTo>
                      <a:pt x="95" y="119"/>
                    </a:lnTo>
                    <a:lnTo>
                      <a:pt x="91" y="120"/>
                    </a:lnTo>
                    <a:lnTo>
                      <a:pt x="88" y="121"/>
                    </a:lnTo>
                    <a:lnTo>
                      <a:pt x="86" y="122"/>
                    </a:lnTo>
                    <a:lnTo>
                      <a:pt x="83" y="123"/>
                    </a:lnTo>
                    <a:lnTo>
                      <a:pt x="80" y="124"/>
                    </a:lnTo>
                    <a:lnTo>
                      <a:pt x="77" y="125"/>
                    </a:lnTo>
                    <a:lnTo>
                      <a:pt x="74" y="125"/>
                    </a:lnTo>
                    <a:lnTo>
                      <a:pt x="71" y="126"/>
                    </a:lnTo>
                    <a:lnTo>
                      <a:pt x="67" y="126"/>
                    </a:lnTo>
                    <a:lnTo>
                      <a:pt x="64" y="126"/>
                    </a:lnTo>
                    <a:close/>
                  </a:path>
                </a:pathLst>
              </a:custGeom>
              <a:solidFill>
                <a:srgbClr val="02703F"/>
              </a:solidFill>
              <a:ln w="9525">
                <a:noFill/>
                <a:round/>
                <a:headEnd/>
                <a:tailEnd/>
              </a:ln>
            </p:spPr>
            <p:txBody>
              <a:bodyPr/>
              <a:lstStyle/>
              <a:p>
                <a:endParaRPr lang="en-US"/>
              </a:p>
            </p:txBody>
          </p:sp>
          <p:sp>
            <p:nvSpPr>
              <p:cNvPr id="628" name="Freeform 388"/>
              <p:cNvSpPr>
                <a:spLocks noEditPoints="1"/>
              </p:cNvSpPr>
              <p:nvPr/>
            </p:nvSpPr>
            <p:spPr bwMode="gray">
              <a:xfrm>
                <a:off x="3820727" y="3819060"/>
                <a:ext cx="74406" cy="71795"/>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29"/>
                    </a:lnTo>
                    <a:lnTo>
                      <a:pt x="12" y="27"/>
                    </a:lnTo>
                    <a:lnTo>
                      <a:pt x="14" y="26"/>
                    </a:lnTo>
                    <a:lnTo>
                      <a:pt x="15" y="25"/>
                    </a:lnTo>
                    <a:lnTo>
                      <a:pt x="17" y="23"/>
                    </a:lnTo>
                    <a:lnTo>
                      <a:pt x="19" y="22"/>
                    </a:lnTo>
                    <a:lnTo>
                      <a:pt x="21" y="21"/>
                    </a:lnTo>
                    <a:lnTo>
                      <a:pt x="23" y="20"/>
                    </a:lnTo>
                    <a:lnTo>
                      <a:pt x="25" y="19"/>
                    </a:lnTo>
                    <a:lnTo>
                      <a:pt x="27" y="18"/>
                    </a:lnTo>
                    <a:lnTo>
                      <a:pt x="29" y="18"/>
                    </a:lnTo>
                    <a:lnTo>
                      <a:pt x="31" y="17"/>
                    </a:lnTo>
                    <a:lnTo>
                      <a:pt x="34" y="16"/>
                    </a:lnTo>
                    <a:lnTo>
                      <a:pt x="37" y="16"/>
                    </a:lnTo>
                    <a:lnTo>
                      <a:pt x="40" y="15"/>
                    </a:lnTo>
                    <a:lnTo>
                      <a:pt x="42" y="15"/>
                    </a:lnTo>
                    <a:lnTo>
                      <a:pt x="45" y="15"/>
                    </a:lnTo>
                    <a:lnTo>
                      <a:pt x="48" y="15"/>
                    </a:lnTo>
                    <a:lnTo>
                      <a:pt x="51" y="15"/>
                    </a:lnTo>
                    <a:lnTo>
                      <a:pt x="54" y="15"/>
                    </a:lnTo>
                    <a:lnTo>
                      <a:pt x="57" y="15"/>
                    </a:lnTo>
                    <a:lnTo>
                      <a:pt x="61"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5" y="0"/>
                    </a:lnTo>
                    <a:lnTo>
                      <a:pt x="34" y="0"/>
                    </a:lnTo>
                    <a:lnTo>
                      <a:pt x="32" y="0"/>
                    </a:lnTo>
                    <a:lnTo>
                      <a:pt x="31" y="0"/>
                    </a:lnTo>
                    <a:lnTo>
                      <a:pt x="30" y="0"/>
                    </a:lnTo>
                    <a:lnTo>
                      <a:pt x="28" y="0"/>
                    </a:lnTo>
                    <a:lnTo>
                      <a:pt x="0" y="0"/>
                    </a:lnTo>
                    <a:close/>
                    <a:moveTo>
                      <a:pt x="62" y="17"/>
                    </a:moveTo>
                    <a:lnTo>
                      <a:pt x="61"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5" y="23"/>
                    </a:lnTo>
                    <a:lnTo>
                      <a:pt x="34" y="24"/>
                    </a:lnTo>
                    <a:lnTo>
                      <a:pt x="33" y="25"/>
                    </a:lnTo>
                    <a:lnTo>
                      <a:pt x="32" y="26"/>
                    </a:lnTo>
                    <a:lnTo>
                      <a:pt x="31" y="26"/>
                    </a:lnTo>
                    <a:lnTo>
                      <a:pt x="30" y="27"/>
                    </a:lnTo>
                    <a:lnTo>
                      <a:pt x="29" y="28"/>
                    </a:lnTo>
                    <a:lnTo>
                      <a:pt x="28" y="29"/>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7"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4" y="55"/>
                    </a:lnTo>
                    <a:lnTo>
                      <a:pt x="55" y="55"/>
                    </a:lnTo>
                    <a:lnTo>
                      <a:pt x="56" y="53"/>
                    </a:lnTo>
                    <a:lnTo>
                      <a:pt x="57" y="52"/>
                    </a:lnTo>
                    <a:lnTo>
                      <a:pt x="58" y="51"/>
                    </a:lnTo>
                    <a:lnTo>
                      <a:pt x="59" y="50"/>
                    </a:lnTo>
                    <a:lnTo>
                      <a:pt x="59"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3"/>
                    </a:lnTo>
                    <a:lnTo>
                      <a:pt x="65" y="32"/>
                    </a:lnTo>
                    <a:lnTo>
                      <a:pt x="65" y="31"/>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grpSp>
      </p:grpSp>
      <p:grpSp>
        <p:nvGrpSpPr>
          <p:cNvPr id="638" name="Group 637"/>
          <p:cNvGrpSpPr/>
          <p:nvPr/>
        </p:nvGrpSpPr>
        <p:grpSpPr>
          <a:xfrm>
            <a:off x="6557804" y="3514489"/>
            <a:ext cx="197678" cy="155448"/>
            <a:chOff x="3393572" y="4016436"/>
            <a:chExt cx="197678" cy="155448"/>
          </a:xfrm>
        </p:grpSpPr>
        <p:grpSp>
          <p:nvGrpSpPr>
            <p:cNvPr id="639" name="Group 638"/>
            <p:cNvGrpSpPr/>
            <p:nvPr/>
          </p:nvGrpSpPr>
          <p:grpSpPr>
            <a:xfrm>
              <a:off x="3444946" y="4016436"/>
              <a:ext cx="146304" cy="155448"/>
              <a:chOff x="3461637" y="5743574"/>
              <a:chExt cx="146304" cy="155448"/>
            </a:xfrm>
          </p:grpSpPr>
          <p:sp>
            <p:nvSpPr>
              <p:cNvPr id="643" name="Freeform 391"/>
              <p:cNvSpPr>
                <a:spLocks/>
              </p:cNvSpPr>
              <p:nvPr/>
            </p:nvSpPr>
            <p:spPr bwMode="gray">
              <a:xfrm>
                <a:off x="3461637" y="5743574"/>
                <a:ext cx="146304" cy="15544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FFD347"/>
              </a:solidFill>
              <a:ln w="9525">
                <a:noFill/>
                <a:round/>
                <a:headEnd/>
                <a:tailEnd/>
              </a:ln>
            </p:spPr>
            <p:txBody>
              <a:bodyPr/>
              <a:lstStyle/>
              <a:p>
                <a:endParaRPr lang="en-US"/>
              </a:p>
            </p:txBody>
          </p:sp>
          <p:sp>
            <p:nvSpPr>
              <p:cNvPr id="644" name="Freeform 392"/>
              <p:cNvSpPr>
                <a:spLocks noEditPoints="1"/>
              </p:cNvSpPr>
              <p:nvPr/>
            </p:nvSpPr>
            <p:spPr bwMode="gray">
              <a:xfrm>
                <a:off x="3504168" y="5786740"/>
                <a:ext cx="70149" cy="69115"/>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grpSp>
          <p:nvGrpSpPr>
            <p:cNvPr id="640" name="Group 639"/>
            <p:cNvGrpSpPr/>
            <p:nvPr/>
          </p:nvGrpSpPr>
          <p:grpSpPr>
            <a:xfrm>
              <a:off x="3393572" y="4019476"/>
              <a:ext cx="146521" cy="150768"/>
              <a:chOff x="3781807" y="3778376"/>
              <a:chExt cx="146521" cy="150768"/>
            </a:xfrm>
          </p:grpSpPr>
          <p:sp>
            <p:nvSpPr>
              <p:cNvPr id="641" name="Freeform 387"/>
              <p:cNvSpPr>
                <a:spLocks/>
              </p:cNvSpPr>
              <p:nvPr/>
            </p:nvSpPr>
            <p:spPr bwMode="gray">
              <a:xfrm>
                <a:off x="3781807" y="3778376"/>
                <a:ext cx="146521" cy="15076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4" y="126"/>
                    </a:moveTo>
                    <a:lnTo>
                      <a:pt x="60" y="126"/>
                    </a:lnTo>
                    <a:lnTo>
                      <a:pt x="57" y="126"/>
                    </a:lnTo>
                    <a:lnTo>
                      <a:pt x="54" y="125"/>
                    </a:lnTo>
                    <a:lnTo>
                      <a:pt x="51" y="125"/>
                    </a:lnTo>
                    <a:lnTo>
                      <a:pt x="48" y="124"/>
                    </a:lnTo>
                    <a:lnTo>
                      <a:pt x="44" y="123"/>
                    </a:lnTo>
                    <a:lnTo>
                      <a:pt x="41" y="122"/>
                    </a:lnTo>
                    <a:lnTo>
                      <a:pt x="39" y="121"/>
                    </a:lnTo>
                    <a:lnTo>
                      <a:pt x="36" y="120"/>
                    </a:lnTo>
                    <a:lnTo>
                      <a:pt x="33" y="119"/>
                    </a:lnTo>
                    <a:lnTo>
                      <a:pt x="31" y="117"/>
                    </a:lnTo>
                    <a:lnTo>
                      <a:pt x="28" y="116"/>
                    </a:lnTo>
                    <a:lnTo>
                      <a:pt x="26" y="114"/>
                    </a:lnTo>
                    <a:lnTo>
                      <a:pt x="23" y="111"/>
                    </a:lnTo>
                    <a:lnTo>
                      <a:pt x="20" y="109"/>
                    </a:lnTo>
                    <a:lnTo>
                      <a:pt x="18" y="107"/>
                    </a:lnTo>
                    <a:lnTo>
                      <a:pt x="16" y="105"/>
                    </a:lnTo>
                    <a:lnTo>
                      <a:pt x="14" y="103"/>
                    </a:lnTo>
                    <a:lnTo>
                      <a:pt x="12" y="101"/>
                    </a:lnTo>
                    <a:lnTo>
                      <a:pt x="11" y="98"/>
                    </a:lnTo>
                    <a:lnTo>
                      <a:pt x="9" y="96"/>
                    </a:lnTo>
                    <a:lnTo>
                      <a:pt x="7" y="93"/>
                    </a:lnTo>
                    <a:lnTo>
                      <a:pt x="6" y="91"/>
                    </a:lnTo>
                    <a:lnTo>
                      <a:pt x="5" y="87"/>
                    </a:lnTo>
                    <a:lnTo>
                      <a:pt x="4" y="84"/>
                    </a:lnTo>
                    <a:lnTo>
                      <a:pt x="3" y="81"/>
                    </a:lnTo>
                    <a:lnTo>
                      <a:pt x="2" y="79"/>
                    </a:lnTo>
                    <a:lnTo>
                      <a:pt x="1" y="76"/>
                    </a:lnTo>
                    <a:lnTo>
                      <a:pt x="1" y="73"/>
                    </a:lnTo>
                    <a:lnTo>
                      <a:pt x="0" y="70"/>
                    </a:lnTo>
                    <a:lnTo>
                      <a:pt x="0" y="67"/>
                    </a:lnTo>
                    <a:lnTo>
                      <a:pt x="0" y="62"/>
                    </a:lnTo>
                    <a:lnTo>
                      <a:pt x="0" y="59"/>
                    </a:lnTo>
                    <a:lnTo>
                      <a:pt x="0" y="56"/>
                    </a:lnTo>
                    <a:lnTo>
                      <a:pt x="1" y="53"/>
                    </a:lnTo>
                    <a:lnTo>
                      <a:pt x="1" y="50"/>
                    </a:lnTo>
                    <a:lnTo>
                      <a:pt x="2" y="47"/>
                    </a:lnTo>
                    <a:lnTo>
                      <a:pt x="3" y="45"/>
                    </a:lnTo>
                    <a:lnTo>
                      <a:pt x="4" y="42"/>
                    </a:lnTo>
                    <a:lnTo>
                      <a:pt x="5" y="38"/>
                    </a:lnTo>
                    <a:lnTo>
                      <a:pt x="6" y="35"/>
                    </a:lnTo>
                    <a:lnTo>
                      <a:pt x="7" y="33"/>
                    </a:lnTo>
                    <a:lnTo>
                      <a:pt x="9" y="30"/>
                    </a:lnTo>
                    <a:lnTo>
                      <a:pt x="11" y="28"/>
                    </a:lnTo>
                    <a:lnTo>
                      <a:pt x="12" y="25"/>
                    </a:lnTo>
                    <a:lnTo>
                      <a:pt x="14" y="23"/>
                    </a:lnTo>
                    <a:lnTo>
                      <a:pt x="16" y="21"/>
                    </a:lnTo>
                    <a:lnTo>
                      <a:pt x="18" y="19"/>
                    </a:lnTo>
                    <a:lnTo>
                      <a:pt x="20" y="17"/>
                    </a:lnTo>
                    <a:lnTo>
                      <a:pt x="23" y="14"/>
                    </a:lnTo>
                    <a:lnTo>
                      <a:pt x="26" y="12"/>
                    </a:lnTo>
                    <a:lnTo>
                      <a:pt x="28" y="10"/>
                    </a:lnTo>
                    <a:lnTo>
                      <a:pt x="31" y="9"/>
                    </a:lnTo>
                    <a:lnTo>
                      <a:pt x="33" y="7"/>
                    </a:lnTo>
                    <a:lnTo>
                      <a:pt x="36" y="6"/>
                    </a:lnTo>
                    <a:lnTo>
                      <a:pt x="39" y="5"/>
                    </a:lnTo>
                    <a:lnTo>
                      <a:pt x="41" y="4"/>
                    </a:lnTo>
                    <a:lnTo>
                      <a:pt x="44" y="3"/>
                    </a:lnTo>
                    <a:lnTo>
                      <a:pt x="48" y="2"/>
                    </a:lnTo>
                    <a:lnTo>
                      <a:pt x="51" y="1"/>
                    </a:lnTo>
                    <a:lnTo>
                      <a:pt x="54" y="1"/>
                    </a:lnTo>
                    <a:lnTo>
                      <a:pt x="57" y="0"/>
                    </a:lnTo>
                    <a:lnTo>
                      <a:pt x="60" y="0"/>
                    </a:lnTo>
                    <a:lnTo>
                      <a:pt x="64" y="0"/>
                    </a:lnTo>
                    <a:lnTo>
                      <a:pt x="67" y="0"/>
                    </a:lnTo>
                    <a:lnTo>
                      <a:pt x="71" y="0"/>
                    </a:lnTo>
                    <a:lnTo>
                      <a:pt x="74" y="1"/>
                    </a:lnTo>
                    <a:lnTo>
                      <a:pt x="77" y="1"/>
                    </a:lnTo>
                    <a:lnTo>
                      <a:pt x="80" y="2"/>
                    </a:lnTo>
                    <a:lnTo>
                      <a:pt x="83" y="3"/>
                    </a:lnTo>
                    <a:lnTo>
                      <a:pt x="86" y="4"/>
                    </a:lnTo>
                    <a:lnTo>
                      <a:pt x="88" y="5"/>
                    </a:lnTo>
                    <a:lnTo>
                      <a:pt x="91" y="6"/>
                    </a:lnTo>
                    <a:lnTo>
                      <a:pt x="95" y="7"/>
                    </a:lnTo>
                    <a:lnTo>
                      <a:pt x="97" y="9"/>
                    </a:lnTo>
                    <a:lnTo>
                      <a:pt x="100" y="10"/>
                    </a:lnTo>
                    <a:lnTo>
                      <a:pt x="102" y="12"/>
                    </a:lnTo>
                    <a:lnTo>
                      <a:pt x="105" y="14"/>
                    </a:lnTo>
                    <a:lnTo>
                      <a:pt x="107" y="17"/>
                    </a:lnTo>
                    <a:lnTo>
                      <a:pt x="109" y="19"/>
                    </a:lnTo>
                    <a:lnTo>
                      <a:pt x="111" y="21"/>
                    </a:lnTo>
                    <a:lnTo>
                      <a:pt x="113" y="23"/>
                    </a:lnTo>
                    <a:lnTo>
                      <a:pt x="115" y="25"/>
                    </a:lnTo>
                    <a:lnTo>
                      <a:pt x="116" y="28"/>
                    </a:lnTo>
                    <a:lnTo>
                      <a:pt x="118" y="30"/>
                    </a:lnTo>
                    <a:lnTo>
                      <a:pt x="121" y="33"/>
                    </a:lnTo>
                    <a:lnTo>
                      <a:pt x="122" y="35"/>
                    </a:lnTo>
                    <a:lnTo>
                      <a:pt x="123" y="38"/>
                    </a:lnTo>
                    <a:lnTo>
                      <a:pt x="124" y="42"/>
                    </a:lnTo>
                    <a:lnTo>
                      <a:pt x="125" y="45"/>
                    </a:lnTo>
                    <a:lnTo>
                      <a:pt x="126" y="47"/>
                    </a:lnTo>
                    <a:lnTo>
                      <a:pt x="127" y="50"/>
                    </a:lnTo>
                    <a:lnTo>
                      <a:pt x="127" y="53"/>
                    </a:lnTo>
                    <a:lnTo>
                      <a:pt x="128" y="56"/>
                    </a:lnTo>
                    <a:lnTo>
                      <a:pt x="128" y="59"/>
                    </a:lnTo>
                    <a:lnTo>
                      <a:pt x="128" y="62"/>
                    </a:lnTo>
                    <a:lnTo>
                      <a:pt x="128" y="67"/>
                    </a:lnTo>
                    <a:lnTo>
                      <a:pt x="128" y="70"/>
                    </a:lnTo>
                    <a:lnTo>
                      <a:pt x="127" y="73"/>
                    </a:lnTo>
                    <a:lnTo>
                      <a:pt x="127" y="76"/>
                    </a:lnTo>
                    <a:lnTo>
                      <a:pt x="126" y="79"/>
                    </a:lnTo>
                    <a:lnTo>
                      <a:pt x="125" y="81"/>
                    </a:lnTo>
                    <a:lnTo>
                      <a:pt x="124" y="84"/>
                    </a:lnTo>
                    <a:lnTo>
                      <a:pt x="123" y="87"/>
                    </a:lnTo>
                    <a:lnTo>
                      <a:pt x="122" y="91"/>
                    </a:lnTo>
                    <a:lnTo>
                      <a:pt x="121" y="93"/>
                    </a:lnTo>
                    <a:lnTo>
                      <a:pt x="118" y="96"/>
                    </a:lnTo>
                    <a:lnTo>
                      <a:pt x="116" y="98"/>
                    </a:lnTo>
                    <a:lnTo>
                      <a:pt x="115" y="101"/>
                    </a:lnTo>
                    <a:lnTo>
                      <a:pt x="113" y="103"/>
                    </a:lnTo>
                    <a:lnTo>
                      <a:pt x="111" y="105"/>
                    </a:lnTo>
                    <a:lnTo>
                      <a:pt x="109" y="107"/>
                    </a:lnTo>
                    <a:lnTo>
                      <a:pt x="107" y="109"/>
                    </a:lnTo>
                    <a:lnTo>
                      <a:pt x="105" y="111"/>
                    </a:lnTo>
                    <a:lnTo>
                      <a:pt x="102" y="114"/>
                    </a:lnTo>
                    <a:lnTo>
                      <a:pt x="100" y="116"/>
                    </a:lnTo>
                    <a:lnTo>
                      <a:pt x="97" y="117"/>
                    </a:lnTo>
                    <a:lnTo>
                      <a:pt x="95" y="119"/>
                    </a:lnTo>
                    <a:lnTo>
                      <a:pt x="91" y="120"/>
                    </a:lnTo>
                    <a:lnTo>
                      <a:pt x="88" y="121"/>
                    </a:lnTo>
                    <a:lnTo>
                      <a:pt x="86" y="122"/>
                    </a:lnTo>
                    <a:lnTo>
                      <a:pt x="83" y="123"/>
                    </a:lnTo>
                    <a:lnTo>
                      <a:pt x="80" y="124"/>
                    </a:lnTo>
                    <a:lnTo>
                      <a:pt x="77" y="125"/>
                    </a:lnTo>
                    <a:lnTo>
                      <a:pt x="74" y="125"/>
                    </a:lnTo>
                    <a:lnTo>
                      <a:pt x="71" y="126"/>
                    </a:lnTo>
                    <a:lnTo>
                      <a:pt x="67" y="126"/>
                    </a:lnTo>
                    <a:lnTo>
                      <a:pt x="64" y="126"/>
                    </a:lnTo>
                    <a:close/>
                  </a:path>
                </a:pathLst>
              </a:custGeom>
              <a:solidFill>
                <a:srgbClr val="02703F"/>
              </a:solidFill>
              <a:ln w="9525">
                <a:noFill/>
                <a:round/>
                <a:headEnd/>
                <a:tailEnd/>
              </a:ln>
            </p:spPr>
            <p:txBody>
              <a:bodyPr/>
              <a:lstStyle/>
              <a:p>
                <a:endParaRPr lang="en-US"/>
              </a:p>
            </p:txBody>
          </p:sp>
          <p:sp>
            <p:nvSpPr>
              <p:cNvPr id="642" name="Freeform 388"/>
              <p:cNvSpPr>
                <a:spLocks noEditPoints="1"/>
              </p:cNvSpPr>
              <p:nvPr/>
            </p:nvSpPr>
            <p:spPr bwMode="gray">
              <a:xfrm>
                <a:off x="3820727" y="3819060"/>
                <a:ext cx="74406" cy="71795"/>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29"/>
                    </a:lnTo>
                    <a:lnTo>
                      <a:pt x="12" y="27"/>
                    </a:lnTo>
                    <a:lnTo>
                      <a:pt x="14" y="26"/>
                    </a:lnTo>
                    <a:lnTo>
                      <a:pt x="15" y="25"/>
                    </a:lnTo>
                    <a:lnTo>
                      <a:pt x="17" y="23"/>
                    </a:lnTo>
                    <a:lnTo>
                      <a:pt x="19" y="22"/>
                    </a:lnTo>
                    <a:lnTo>
                      <a:pt x="21" y="21"/>
                    </a:lnTo>
                    <a:lnTo>
                      <a:pt x="23" y="20"/>
                    </a:lnTo>
                    <a:lnTo>
                      <a:pt x="25" y="19"/>
                    </a:lnTo>
                    <a:lnTo>
                      <a:pt x="27" y="18"/>
                    </a:lnTo>
                    <a:lnTo>
                      <a:pt x="29" y="18"/>
                    </a:lnTo>
                    <a:lnTo>
                      <a:pt x="31" y="17"/>
                    </a:lnTo>
                    <a:lnTo>
                      <a:pt x="34" y="16"/>
                    </a:lnTo>
                    <a:lnTo>
                      <a:pt x="37" y="16"/>
                    </a:lnTo>
                    <a:lnTo>
                      <a:pt x="40" y="15"/>
                    </a:lnTo>
                    <a:lnTo>
                      <a:pt x="42" y="15"/>
                    </a:lnTo>
                    <a:lnTo>
                      <a:pt x="45" y="15"/>
                    </a:lnTo>
                    <a:lnTo>
                      <a:pt x="48" y="15"/>
                    </a:lnTo>
                    <a:lnTo>
                      <a:pt x="51" y="15"/>
                    </a:lnTo>
                    <a:lnTo>
                      <a:pt x="54" y="15"/>
                    </a:lnTo>
                    <a:lnTo>
                      <a:pt x="57" y="15"/>
                    </a:lnTo>
                    <a:lnTo>
                      <a:pt x="61"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5" y="0"/>
                    </a:lnTo>
                    <a:lnTo>
                      <a:pt x="34" y="0"/>
                    </a:lnTo>
                    <a:lnTo>
                      <a:pt x="32" y="0"/>
                    </a:lnTo>
                    <a:lnTo>
                      <a:pt x="31" y="0"/>
                    </a:lnTo>
                    <a:lnTo>
                      <a:pt x="30" y="0"/>
                    </a:lnTo>
                    <a:lnTo>
                      <a:pt x="28" y="0"/>
                    </a:lnTo>
                    <a:lnTo>
                      <a:pt x="0" y="0"/>
                    </a:lnTo>
                    <a:close/>
                    <a:moveTo>
                      <a:pt x="62" y="17"/>
                    </a:moveTo>
                    <a:lnTo>
                      <a:pt x="61"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5" y="23"/>
                    </a:lnTo>
                    <a:lnTo>
                      <a:pt x="34" y="24"/>
                    </a:lnTo>
                    <a:lnTo>
                      <a:pt x="33" y="25"/>
                    </a:lnTo>
                    <a:lnTo>
                      <a:pt x="32" y="26"/>
                    </a:lnTo>
                    <a:lnTo>
                      <a:pt x="31" y="26"/>
                    </a:lnTo>
                    <a:lnTo>
                      <a:pt x="30" y="27"/>
                    </a:lnTo>
                    <a:lnTo>
                      <a:pt x="29" y="28"/>
                    </a:lnTo>
                    <a:lnTo>
                      <a:pt x="28" y="29"/>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7"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4" y="55"/>
                    </a:lnTo>
                    <a:lnTo>
                      <a:pt x="55" y="55"/>
                    </a:lnTo>
                    <a:lnTo>
                      <a:pt x="56" y="53"/>
                    </a:lnTo>
                    <a:lnTo>
                      <a:pt x="57" y="52"/>
                    </a:lnTo>
                    <a:lnTo>
                      <a:pt x="58" y="51"/>
                    </a:lnTo>
                    <a:lnTo>
                      <a:pt x="59" y="50"/>
                    </a:lnTo>
                    <a:lnTo>
                      <a:pt x="59"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3"/>
                    </a:lnTo>
                    <a:lnTo>
                      <a:pt x="65" y="32"/>
                    </a:lnTo>
                    <a:lnTo>
                      <a:pt x="65" y="31"/>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grpSp>
      </p:grpSp>
      <p:grpSp>
        <p:nvGrpSpPr>
          <p:cNvPr id="645" name="Group 644"/>
          <p:cNvGrpSpPr/>
          <p:nvPr/>
        </p:nvGrpSpPr>
        <p:grpSpPr>
          <a:xfrm>
            <a:off x="6811354" y="2879013"/>
            <a:ext cx="197678" cy="155448"/>
            <a:chOff x="3393572" y="4016436"/>
            <a:chExt cx="197678" cy="155448"/>
          </a:xfrm>
        </p:grpSpPr>
        <p:grpSp>
          <p:nvGrpSpPr>
            <p:cNvPr id="646" name="Group 645"/>
            <p:cNvGrpSpPr/>
            <p:nvPr/>
          </p:nvGrpSpPr>
          <p:grpSpPr>
            <a:xfrm>
              <a:off x="3444946" y="4016436"/>
              <a:ext cx="146304" cy="155448"/>
              <a:chOff x="3461637" y="5743574"/>
              <a:chExt cx="146304" cy="155448"/>
            </a:xfrm>
          </p:grpSpPr>
          <p:sp>
            <p:nvSpPr>
              <p:cNvPr id="650" name="Freeform 391"/>
              <p:cNvSpPr>
                <a:spLocks/>
              </p:cNvSpPr>
              <p:nvPr/>
            </p:nvSpPr>
            <p:spPr bwMode="gray">
              <a:xfrm>
                <a:off x="3461637" y="5743574"/>
                <a:ext cx="146304" cy="15544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FFD347"/>
              </a:solidFill>
              <a:ln w="9525">
                <a:noFill/>
                <a:round/>
                <a:headEnd/>
                <a:tailEnd/>
              </a:ln>
            </p:spPr>
            <p:txBody>
              <a:bodyPr/>
              <a:lstStyle/>
              <a:p>
                <a:endParaRPr lang="en-US"/>
              </a:p>
            </p:txBody>
          </p:sp>
          <p:sp>
            <p:nvSpPr>
              <p:cNvPr id="651" name="Freeform 392"/>
              <p:cNvSpPr>
                <a:spLocks noEditPoints="1"/>
              </p:cNvSpPr>
              <p:nvPr/>
            </p:nvSpPr>
            <p:spPr bwMode="gray">
              <a:xfrm>
                <a:off x="3504168" y="5786740"/>
                <a:ext cx="70149" cy="69115"/>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grpSp>
          <p:nvGrpSpPr>
            <p:cNvPr id="647" name="Group 646"/>
            <p:cNvGrpSpPr/>
            <p:nvPr/>
          </p:nvGrpSpPr>
          <p:grpSpPr>
            <a:xfrm>
              <a:off x="3393572" y="4019476"/>
              <a:ext cx="146521" cy="150768"/>
              <a:chOff x="3781807" y="3778376"/>
              <a:chExt cx="146521" cy="150768"/>
            </a:xfrm>
          </p:grpSpPr>
          <p:sp>
            <p:nvSpPr>
              <p:cNvPr id="648" name="Freeform 387"/>
              <p:cNvSpPr>
                <a:spLocks/>
              </p:cNvSpPr>
              <p:nvPr/>
            </p:nvSpPr>
            <p:spPr bwMode="gray">
              <a:xfrm>
                <a:off x="3781807" y="3778376"/>
                <a:ext cx="146521" cy="15076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4" y="126"/>
                    </a:moveTo>
                    <a:lnTo>
                      <a:pt x="60" y="126"/>
                    </a:lnTo>
                    <a:lnTo>
                      <a:pt x="57" y="126"/>
                    </a:lnTo>
                    <a:lnTo>
                      <a:pt x="54" y="125"/>
                    </a:lnTo>
                    <a:lnTo>
                      <a:pt x="51" y="125"/>
                    </a:lnTo>
                    <a:lnTo>
                      <a:pt x="48" y="124"/>
                    </a:lnTo>
                    <a:lnTo>
                      <a:pt x="44" y="123"/>
                    </a:lnTo>
                    <a:lnTo>
                      <a:pt x="41" y="122"/>
                    </a:lnTo>
                    <a:lnTo>
                      <a:pt x="39" y="121"/>
                    </a:lnTo>
                    <a:lnTo>
                      <a:pt x="36" y="120"/>
                    </a:lnTo>
                    <a:lnTo>
                      <a:pt x="33" y="119"/>
                    </a:lnTo>
                    <a:lnTo>
                      <a:pt x="31" y="117"/>
                    </a:lnTo>
                    <a:lnTo>
                      <a:pt x="28" y="116"/>
                    </a:lnTo>
                    <a:lnTo>
                      <a:pt x="26" y="114"/>
                    </a:lnTo>
                    <a:lnTo>
                      <a:pt x="23" y="111"/>
                    </a:lnTo>
                    <a:lnTo>
                      <a:pt x="20" y="109"/>
                    </a:lnTo>
                    <a:lnTo>
                      <a:pt x="18" y="107"/>
                    </a:lnTo>
                    <a:lnTo>
                      <a:pt x="16" y="105"/>
                    </a:lnTo>
                    <a:lnTo>
                      <a:pt x="14" y="103"/>
                    </a:lnTo>
                    <a:lnTo>
                      <a:pt x="12" y="101"/>
                    </a:lnTo>
                    <a:lnTo>
                      <a:pt x="11" y="98"/>
                    </a:lnTo>
                    <a:lnTo>
                      <a:pt x="9" y="96"/>
                    </a:lnTo>
                    <a:lnTo>
                      <a:pt x="7" y="93"/>
                    </a:lnTo>
                    <a:lnTo>
                      <a:pt x="6" y="91"/>
                    </a:lnTo>
                    <a:lnTo>
                      <a:pt x="5" y="87"/>
                    </a:lnTo>
                    <a:lnTo>
                      <a:pt x="4" y="84"/>
                    </a:lnTo>
                    <a:lnTo>
                      <a:pt x="3" y="81"/>
                    </a:lnTo>
                    <a:lnTo>
                      <a:pt x="2" y="79"/>
                    </a:lnTo>
                    <a:lnTo>
                      <a:pt x="1" y="76"/>
                    </a:lnTo>
                    <a:lnTo>
                      <a:pt x="1" y="73"/>
                    </a:lnTo>
                    <a:lnTo>
                      <a:pt x="0" y="70"/>
                    </a:lnTo>
                    <a:lnTo>
                      <a:pt x="0" y="67"/>
                    </a:lnTo>
                    <a:lnTo>
                      <a:pt x="0" y="62"/>
                    </a:lnTo>
                    <a:lnTo>
                      <a:pt x="0" y="59"/>
                    </a:lnTo>
                    <a:lnTo>
                      <a:pt x="0" y="56"/>
                    </a:lnTo>
                    <a:lnTo>
                      <a:pt x="1" y="53"/>
                    </a:lnTo>
                    <a:lnTo>
                      <a:pt x="1" y="50"/>
                    </a:lnTo>
                    <a:lnTo>
                      <a:pt x="2" y="47"/>
                    </a:lnTo>
                    <a:lnTo>
                      <a:pt x="3" y="45"/>
                    </a:lnTo>
                    <a:lnTo>
                      <a:pt x="4" y="42"/>
                    </a:lnTo>
                    <a:lnTo>
                      <a:pt x="5" y="38"/>
                    </a:lnTo>
                    <a:lnTo>
                      <a:pt x="6" y="35"/>
                    </a:lnTo>
                    <a:lnTo>
                      <a:pt x="7" y="33"/>
                    </a:lnTo>
                    <a:lnTo>
                      <a:pt x="9" y="30"/>
                    </a:lnTo>
                    <a:lnTo>
                      <a:pt x="11" y="28"/>
                    </a:lnTo>
                    <a:lnTo>
                      <a:pt x="12" y="25"/>
                    </a:lnTo>
                    <a:lnTo>
                      <a:pt x="14" y="23"/>
                    </a:lnTo>
                    <a:lnTo>
                      <a:pt x="16" y="21"/>
                    </a:lnTo>
                    <a:lnTo>
                      <a:pt x="18" y="19"/>
                    </a:lnTo>
                    <a:lnTo>
                      <a:pt x="20" y="17"/>
                    </a:lnTo>
                    <a:lnTo>
                      <a:pt x="23" y="14"/>
                    </a:lnTo>
                    <a:lnTo>
                      <a:pt x="26" y="12"/>
                    </a:lnTo>
                    <a:lnTo>
                      <a:pt x="28" y="10"/>
                    </a:lnTo>
                    <a:lnTo>
                      <a:pt x="31" y="9"/>
                    </a:lnTo>
                    <a:lnTo>
                      <a:pt x="33" y="7"/>
                    </a:lnTo>
                    <a:lnTo>
                      <a:pt x="36" y="6"/>
                    </a:lnTo>
                    <a:lnTo>
                      <a:pt x="39" y="5"/>
                    </a:lnTo>
                    <a:lnTo>
                      <a:pt x="41" y="4"/>
                    </a:lnTo>
                    <a:lnTo>
                      <a:pt x="44" y="3"/>
                    </a:lnTo>
                    <a:lnTo>
                      <a:pt x="48" y="2"/>
                    </a:lnTo>
                    <a:lnTo>
                      <a:pt x="51" y="1"/>
                    </a:lnTo>
                    <a:lnTo>
                      <a:pt x="54" y="1"/>
                    </a:lnTo>
                    <a:lnTo>
                      <a:pt x="57" y="0"/>
                    </a:lnTo>
                    <a:lnTo>
                      <a:pt x="60" y="0"/>
                    </a:lnTo>
                    <a:lnTo>
                      <a:pt x="64" y="0"/>
                    </a:lnTo>
                    <a:lnTo>
                      <a:pt x="67" y="0"/>
                    </a:lnTo>
                    <a:lnTo>
                      <a:pt x="71" y="0"/>
                    </a:lnTo>
                    <a:lnTo>
                      <a:pt x="74" y="1"/>
                    </a:lnTo>
                    <a:lnTo>
                      <a:pt x="77" y="1"/>
                    </a:lnTo>
                    <a:lnTo>
                      <a:pt x="80" y="2"/>
                    </a:lnTo>
                    <a:lnTo>
                      <a:pt x="83" y="3"/>
                    </a:lnTo>
                    <a:lnTo>
                      <a:pt x="86" y="4"/>
                    </a:lnTo>
                    <a:lnTo>
                      <a:pt x="88" y="5"/>
                    </a:lnTo>
                    <a:lnTo>
                      <a:pt x="91" y="6"/>
                    </a:lnTo>
                    <a:lnTo>
                      <a:pt x="95" y="7"/>
                    </a:lnTo>
                    <a:lnTo>
                      <a:pt x="97" y="9"/>
                    </a:lnTo>
                    <a:lnTo>
                      <a:pt x="100" y="10"/>
                    </a:lnTo>
                    <a:lnTo>
                      <a:pt x="102" y="12"/>
                    </a:lnTo>
                    <a:lnTo>
                      <a:pt x="105" y="14"/>
                    </a:lnTo>
                    <a:lnTo>
                      <a:pt x="107" y="17"/>
                    </a:lnTo>
                    <a:lnTo>
                      <a:pt x="109" y="19"/>
                    </a:lnTo>
                    <a:lnTo>
                      <a:pt x="111" y="21"/>
                    </a:lnTo>
                    <a:lnTo>
                      <a:pt x="113" y="23"/>
                    </a:lnTo>
                    <a:lnTo>
                      <a:pt x="115" y="25"/>
                    </a:lnTo>
                    <a:lnTo>
                      <a:pt x="116" y="28"/>
                    </a:lnTo>
                    <a:lnTo>
                      <a:pt x="118" y="30"/>
                    </a:lnTo>
                    <a:lnTo>
                      <a:pt x="121" y="33"/>
                    </a:lnTo>
                    <a:lnTo>
                      <a:pt x="122" y="35"/>
                    </a:lnTo>
                    <a:lnTo>
                      <a:pt x="123" y="38"/>
                    </a:lnTo>
                    <a:lnTo>
                      <a:pt x="124" y="42"/>
                    </a:lnTo>
                    <a:lnTo>
                      <a:pt x="125" y="45"/>
                    </a:lnTo>
                    <a:lnTo>
                      <a:pt x="126" y="47"/>
                    </a:lnTo>
                    <a:lnTo>
                      <a:pt x="127" y="50"/>
                    </a:lnTo>
                    <a:lnTo>
                      <a:pt x="127" y="53"/>
                    </a:lnTo>
                    <a:lnTo>
                      <a:pt x="128" y="56"/>
                    </a:lnTo>
                    <a:lnTo>
                      <a:pt x="128" y="59"/>
                    </a:lnTo>
                    <a:lnTo>
                      <a:pt x="128" y="62"/>
                    </a:lnTo>
                    <a:lnTo>
                      <a:pt x="128" y="67"/>
                    </a:lnTo>
                    <a:lnTo>
                      <a:pt x="128" y="70"/>
                    </a:lnTo>
                    <a:lnTo>
                      <a:pt x="127" y="73"/>
                    </a:lnTo>
                    <a:lnTo>
                      <a:pt x="127" y="76"/>
                    </a:lnTo>
                    <a:lnTo>
                      <a:pt x="126" y="79"/>
                    </a:lnTo>
                    <a:lnTo>
                      <a:pt x="125" y="81"/>
                    </a:lnTo>
                    <a:lnTo>
                      <a:pt x="124" y="84"/>
                    </a:lnTo>
                    <a:lnTo>
                      <a:pt x="123" y="87"/>
                    </a:lnTo>
                    <a:lnTo>
                      <a:pt x="122" y="91"/>
                    </a:lnTo>
                    <a:lnTo>
                      <a:pt x="121" y="93"/>
                    </a:lnTo>
                    <a:lnTo>
                      <a:pt x="118" y="96"/>
                    </a:lnTo>
                    <a:lnTo>
                      <a:pt x="116" y="98"/>
                    </a:lnTo>
                    <a:lnTo>
                      <a:pt x="115" y="101"/>
                    </a:lnTo>
                    <a:lnTo>
                      <a:pt x="113" y="103"/>
                    </a:lnTo>
                    <a:lnTo>
                      <a:pt x="111" y="105"/>
                    </a:lnTo>
                    <a:lnTo>
                      <a:pt x="109" y="107"/>
                    </a:lnTo>
                    <a:lnTo>
                      <a:pt x="107" y="109"/>
                    </a:lnTo>
                    <a:lnTo>
                      <a:pt x="105" y="111"/>
                    </a:lnTo>
                    <a:lnTo>
                      <a:pt x="102" y="114"/>
                    </a:lnTo>
                    <a:lnTo>
                      <a:pt x="100" y="116"/>
                    </a:lnTo>
                    <a:lnTo>
                      <a:pt x="97" y="117"/>
                    </a:lnTo>
                    <a:lnTo>
                      <a:pt x="95" y="119"/>
                    </a:lnTo>
                    <a:lnTo>
                      <a:pt x="91" y="120"/>
                    </a:lnTo>
                    <a:lnTo>
                      <a:pt x="88" y="121"/>
                    </a:lnTo>
                    <a:lnTo>
                      <a:pt x="86" y="122"/>
                    </a:lnTo>
                    <a:lnTo>
                      <a:pt x="83" y="123"/>
                    </a:lnTo>
                    <a:lnTo>
                      <a:pt x="80" y="124"/>
                    </a:lnTo>
                    <a:lnTo>
                      <a:pt x="77" y="125"/>
                    </a:lnTo>
                    <a:lnTo>
                      <a:pt x="74" y="125"/>
                    </a:lnTo>
                    <a:lnTo>
                      <a:pt x="71" y="126"/>
                    </a:lnTo>
                    <a:lnTo>
                      <a:pt x="67" y="126"/>
                    </a:lnTo>
                    <a:lnTo>
                      <a:pt x="64" y="126"/>
                    </a:lnTo>
                    <a:close/>
                  </a:path>
                </a:pathLst>
              </a:custGeom>
              <a:solidFill>
                <a:srgbClr val="02703F"/>
              </a:solidFill>
              <a:ln w="9525">
                <a:noFill/>
                <a:round/>
                <a:headEnd/>
                <a:tailEnd/>
              </a:ln>
            </p:spPr>
            <p:txBody>
              <a:bodyPr/>
              <a:lstStyle/>
              <a:p>
                <a:endParaRPr lang="en-US"/>
              </a:p>
            </p:txBody>
          </p:sp>
          <p:sp>
            <p:nvSpPr>
              <p:cNvPr id="649" name="Freeform 388"/>
              <p:cNvSpPr>
                <a:spLocks noEditPoints="1"/>
              </p:cNvSpPr>
              <p:nvPr/>
            </p:nvSpPr>
            <p:spPr bwMode="gray">
              <a:xfrm>
                <a:off x="3820727" y="3819060"/>
                <a:ext cx="74406" cy="71795"/>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29"/>
                    </a:lnTo>
                    <a:lnTo>
                      <a:pt x="12" y="27"/>
                    </a:lnTo>
                    <a:lnTo>
                      <a:pt x="14" y="26"/>
                    </a:lnTo>
                    <a:lnTo>
                      <a:pt x="15" y="25"/>
                    </a:lnTo>
                    <a:lnTo>
                      <a:pt x="17" y="23"/>
                    </a:lnTo>
                    <a:lnTo>
                      <a:pt x="19" y="22"/>
                    </a:lnTo>
                    <a:lnTo>
                      <a:pt x="21" y="21"/>
                    </a:lnTo>
                    <a:lnTo>
                      <a:pt x="23" y="20"/>
                    </a:lnTo>
                    <a:lnTo>
                      <a:pt x="25" y="19"/>
                    </a:lnTo>
                    <a:lnTo>
                      <a:pt x="27" y="18"/>
                    </a:lnTo>
                    <a:lnTo>
                      <a:pt x="29" y="18"/>
                    </a:lnTo>
                    <a:lnTo>
                      <a:pt x="31" y="17"/>
                    </a:lnTo>
                    <a:lnTo>
                      <a:pt x="34" y="16"/>
                    </a:lnTo>
                    <a:lnTo>
                      <a:pt x="37" y="16"/>
                    </a:lnTo>
                    <a:lnTo>
                      <a:pt x="40" y="15"/>
                    </a:lnTo>
                    <a:lnTo>
                      <a:pt x="42" y="15"/>
                    </a:lnTo>
                    <a:lnTo>
                      <a:pt x="45" y="15"/>
                    </a:lnTo>
                    <a:lnTo>
                      <a:pt x="48" y="15"/>
                    </a:lnTo>
                    <a:lnTo>
                      <a:pt x="51" y="15"/>
                    </a:lnTo>
                    <a:lnTo>
                      <a:pt x="54" y="15"/>
                    </a:lnTo>
                    <a:lnTo>
                      <a:pt x="57" y="15"/>
                    </a:lnTo>
                    <a:lnTo>
                      <a:pt x="61"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5" y="0"/>
                    </a:lnTo>
                    <a:lnTo>
                      <a:pt x="34" y="0"/>
                    </a:lnTo>
                    <a:lnTo>
                      <a:pt x="32" y="0"/>
                    </a:lnTo>
                    <a:lnTo>
                      <a:pt x="31" y="0"/>
                    </a:lnTo>
                    <a:lnTo>
                      <a:pt x="30" y="0"/>
                    </a:lnTo>
                    <a:lnTo>
                      <a:pt x="28" y="0"/>
                    </a:lnTo>
                    <a:lnTo>
                      <a:pt x="0" y="0"/>
                    </a:lnTo>
                    <a:close/>
                    <a:moveTo>
                      <a:pt x="62" y="17"/>
                    </a:moveTo>
                    <a:lnTo>
                      <a:pt x="61"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5" y="23"/>
                    </a:lnTo>
                    <a:lnTo>
                      <a:pt x="34" y="24"/>
                    </a:lnTo>
                    <a:lnTo>
                      <a:pt x="33" y="25"/>
                    </a:lnTo>
                    <a:lnTo>
                      <a:pt x="32" y="26"/>
                    </a:lnTo>
                    <a:lnTo>
                      <a:pt x="31" y="26"/>
                    </a:lnTo>
                    <a:lnTo>
                      <a:pt x="30" y="27"/>
                    </a:lnTo>
                    <a:lnTo>
                      <a:pt x="29" y="28"/>
                    </a:lnTo>
                    <a:lnTo>
                      <a:pt x="28" y="29"/>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7"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4" y="55"/>
                    </a:lnTo>
                    <a:lnTo>
                      <a:pt x="55" y="55"/>
                    </a:lnTo>
                    <a:lnTo>
                      <a:pt x="56" y="53"/>
                    </a:lnTo>
                    <a:lnTo>
                      <a:pt x="57" y="52"/>
                    </a:lnTo>
                    <a:lnTo>
                      <a:pt x="58" y="51"/>
                    </a:lnTo>
                    <a:lnTo>
                      <a:pt x="59" y="50"/>
                    </a:lnTo>
                    <a:lnTo>
                      <a:pt x="59"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3"/>
                    </a:lnTo>
                    <a:lnTo>
                      <a:pt x="65" y="32"/>
                    </a:lnTo>
                    <a:lnTo>
                      <a:pt x="65" y="31"/>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grpSp>
      </p:grpSp>
      <p:grpSp>
        <p:nvGrpSpPr>
          <p:cNvPr id="652" name="Group 651"/>
          <p:cNvGrpSpPr/>
          <p:nvPr/>
        </p:nvGrpSpPr>
        <p:grpSpPr>
          <a:xfrm>
            <a:off x="7691020" y="3034461"/>
            <a:ext cx="197678" cy="155448"/>
            <a:chOff x="3393572" y="4016436"/>
            <a:chExt cx="197678" cy="155448"/>
          </a:xfrm>
        </p:grpSpPr>
        <p:grpSp>
          <p:nvGrpSpPr>
            <p:cNvPr id="653" name="Group 652"/>
            <p:cNvGrpSpPr/>
            <p:nvPr/>
          </p:nvGrpSpPr>
          <p:grpSpPr>
            <a:xfrm>
              <a:off x="3444946" y="4016436"/>
              <a:ext cx="146304" cy="155448"/>
              <a:chOff x="3461637" y="5743574"/>
              <a:chExt cx="146304" cy="155448"/>
            </a:xfrm>
          </p:grpSpPr>
          <p:sp>
            <p:nvSpPr>
              <p:cNvPr id="657" name="Freeform 391"/>
              <p:cNvSpPr>
                <a:spLocks/>
              </p:cNvSpPr>
              <p:nvPr/>
            </p:nvSpPr>
            <p:spPr bwMode="gray">
              <a:xfrm>
                <a:off x="3461637" y="5743574"/>
                <a:ext cx="146304" cy="15544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FFD347"/>
              </a:solidFill>
              <a:ln w="9525">
                <a:noFill/>
                <a:round/>
                <a:headEnd/>
                <a:tailEnd/>
              </a:ln>
            </p:spPr>
            <p:txBody>
              <a:bodyPr/>
              <a:lstStyle/>
              <a:p>
                <a:endParaRPr lang="en-US"/>
              </a:p>
            </p:txBody>
          </p:sp>
          <p:sp>
            <p:nvSpPr>
              <p:cNvPr id="658" name="Freeform 392"/>
              <p:cNvSpPr>
                <a:spLocks noEditPoints="1"/>
              </p:cNvSpPr>
              <p:nvPr/>
            </p:nvSpPr>
            <p:spPr bwMode="gray">
              <a:xfrm>
                <a:off x="3504168" y="5786740"/>
                <a:ext cx="70149" cy="69115"/>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grpSp>
          <p:nvGrpSpPr>
            <p:cNvPr id="654" name="Group 653"/>
            <p:cNvGrpSpPr/>
            <p:nvPr/>
          </p:nvGrpSpPr>
          <p:grpSpPr>
            <a:xfrm>
              <a:off x="3393572" y="4019476"/>
              <a:ext cx="146521" cy="150768"/>
              <a:chOff x="3781807" y="3778376"/>
              <a:chExt cx="146521" cy="150768"/>
            </a:xfrm>
          </p:grpSpPr>
          <p:sp>
            <p:nvSpPr>
              <p:cNvPr id="655" name="Freeform 387"/>
              <p:cNvSpPr>
                <a:spLocks/>
              </p:cNvSpPr>
              <p:nvPr/>
            </p:nvSpPr>
            <p:spPr bwMode="gray">
              <a:xfrm>
                <a:off x="3781807" y="3778376"/>
                <a:ext cx="146521" cy="15076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4" y="126"/>
                    </a:moveTo>
                    <a:lnTo>
                      <a:pt x="60" y="126"/>
                    </a:lnTo>
                    <a:lnTo>
                      <a:pt x="57" y="126"/>
                    </a:lnTo>
                    <a:lnTo>
                      <a:pt x="54" y="125"/>
                    </a:lnTo>
                    <a:lnTo>
                      <a:pt x="51" y="125"/>
                    </a:lnTo>
                    <a:lnTo>
                      <a:pt x="48" y="124"/>
                    </a:lnTo>
                    <a:lnTo>
                      <a:pt x="44" y="123"/>
                    </a:lnTo>
                    <a:lnTo>
                      <a:pt x="41" y="122"/>
                    </a:lnTo>
                    <a:lnTo>
                      <a:pt x="39" y="121"/>
                    </a:lnTo>
                    <a:lnTo>
                      <a:pt x="36" y="120"/>
                    </a:lnTo>
                    <a:lnTo>
                      <a:pt x="33" y="119"/>
                    </a:lnTo>
                    <a:lnTo>
                      <a:pt x="31" y="117"/>
                    </a:lnTo>
                    <a:lnTo>
                      <a:pt x="28" y="116"/>
                    </a:lnTo>
                    <a:lnTo>
                      <a:pt x="26" y="114"/>
                    </a:lnTo>
                    <a:lnTo>
                      <a:pt x="23" y="111"/>
                    </a:lnTo>
                    <a:lnTo>
                      <a:pt x="20" y="109"/>
                    </a:lnTo>
                    <a:lnTo>
                      <a:pt x="18" y="107"/>
                    </a:lnTo>
                    <a:lnTo>
                      <a:pt x="16" y="105"/>
                    </a:lnTo>
                    <a:lnTo>
                      <a:pt x="14" y="103"/>
                    </a:lnTo>
                    <a:lnTo>
                      <a:pt x="12" y="101"/>
                    </a:lnTo>
                    <a:lnTo>
                      <a:pt x="11" y="98"/>
                    </a:lnTo>
                    <a:lnTo>
                      <a:pt x="9" y="96"/>
                    </a:lnTo>
                    <a:lnTo>
                      <a:pt x="7" y="93"/>
                    </a:lnTo>
                    <a:lnTo>
                      <a:pt x="6" y="91"/>
                    </a:lnTo>
                    <a:lnTo>
                      <a:pt x="5" y="87"/>
                    </a:lnTo>
                    <a:lnTo>
                      <a:pt x="4" y="84"/>
                    </a:lnTo>
                    <a:lnTo>
                      <a:pt x="3" y="81"/>
                    </a:lnTo>
                    <a:lnTo>
                      <a:pt x="2" y="79"/>
                    </a:lnTo>
                    <a:lnTo>
                      <a:pt x="1" y="76"/>
                    </a:lnTo>
                    <a:lnTo>
                      <a:pt x="1" y="73"/>
                    </a:lnTo>
                    <a:lnTo>
                      <a:pt x="0" y="70"/>
                    </a:lnTo>
                    <a:lnTo>
                      <a:pt x="0" y="67"/>
                    </a:lnTo>
                    <a:lnTo>
                      <a:pt x="0" y="62"/>
                    </a:lnTo>
                    <a:lnTo>
                      <a:pt x="0" y="59"/>
                    </a:lnTo>
                    <a:lnTo>
                      <a:pt x="0" y="56"/>
                    </a:lnTo>
                    <a:lnTo>
                      <a:pt x="1" y="53"/>
                    </a:lnTo>
                    <a:lnTo>
                      <a:pt x="1" y="50"/>
                    </a:lnTo>
                    <a:lnTo>
                      <a:pt x="2" y="47"/>
                    </a:lnTo>
                    <a:lnTo>
                      <a:pt x="3" y="45"/>
                    </a:lnTo>
                    <a:lnTo>
                      <a:pt x="4" y="42"/>
                    </a:lnTo>
                    <a:lnTo>
                      <a:pt x="5" y="38"/>
                    </a:lnTo>
                    <a:lnTo>
                      <a:pt x="6" y="35"/>
                    </a:lnTo>
                    <a:lnTo>
                      <a:pt x="7" y="33"/>
                    </a:lnTo>
                    <a:lnTo>
                      <a:pt x="9" y="30"/>
                    </a:lnTo>
                    <a:lnTo>
                      <a:pt x="11" y="28"/>
                    </a:lnTo>
                    <a:lnTo>
                      <a:pt x="12" y="25"/>
                    </a:lnTo>
                    <a:lnTo>
                      <a:pt x="14" y="23"/>
                    </a:lnTo>
                    <a:lnTo>
                      <a:pt x="16" y="21"/>
                    </a:lnTo>
                    <a:lnTo>
                      <a:pt x="18" y="19"/>
                    </a:lnTo>
                    <a:lnTo>
                      <a:pt x="20" y="17"/>
                    </a:lnTo>
                    <a:lnTo>
                      <a:pt x="23" y="14"/>
                    </a:lnTo>
                    <a:lnTo>
                      <a:pt x="26" y="12"/>
                    </a:lnTo>
                    <a:lnTo>
                      <a:pt x="28" y="10"/>
                    </a:lnTo>
                    <a:lnTo>
                      <a:pt x="31" y="9"/>
                    </a:lnTo>
                    <a:lnTo>
                      <a:pt x="33" y="7"/>
                    </a:lnTo>
                    <a:lnTo>
                      <a:pt x="36" y="6"/>
                    </a:lnTo>
                    <a:lnTo>
                      <a:pt x="39" y="5"/>
                    </a:lnTo>
                    <a:lnTo>
                      <a:pt x="41" y="4"/>
                    </a:lnTo>
                    <a:lnTo>
                      <a:pt x="44" y="3"/>
                    </a:lnTo>
                    <a:lnTo>
                      <a:pt x="48" y="2"/>
                    </a:lnTo>
                    <a:lnTo>
                      <a:pt x="51" y="1"/>
                    </a:lnTo>
                    <a:lnTo>
                      <a:pt x="54" y="1"/>
                    </a:lnTo>
                    <a:lnTo>
                      <a:pt x="57" y="0"/>
                    </a:lnTo>
                    <a:lnTo>
                      <a:pt x="60" y="0"/>
                    </a:lnTo>
                    <a:lnTo>
                      <a:pt x="64" y="0"/>
                    </a:lnTo>
                    <a:lnTo>
                      <a:pt x="67" y="0"/>
                    </a:lnTo>
                    <a:lnTo>
                      <a:pt x="71" y="0"/>
                    </a:lnTo>
                    <a:lnTo>
                      <a:pt x="74" y="1"/>
                    </a:lnTo>
                    <a:lnTo>
                      <a:pt x="77" y="1"/>
                    </a:lnTo>
                    <a:lnTo>
                      <a:pt x="80" y="2"/>
                    </a:lnTo>
                    <a:lnTo>
                      <a:pt x="83" y="3"/>
                    </a:lnTo>
                    <a:lnTo>
                      <a:pt x="86" y="4"/>
                    </a:lnTo>
                    <a:lnTo>
                      <a:pt x="88" y="5"/>
                    </a:lnTo>
                    <a:lnTo>
                      <a:pt x="91" y="6"/>
                    </a:lnTo>
                    <a:lnTo>
                      <a:pt x="95" y="7"/>
                    </a:lnTo>
                    <a:lnTo>
                      <a:pt x="97" y="9"/>
                    </a:lnTo>
                    <a:lnTo>
                      <a:pt x="100" y="10"/>
                    </a:lnTo>
                    <a:lnTo>
                      <a:pt x="102" y="12"/>
                    </a:lnTo>
                    <a:lnTo>
                      <a:pt x="105" y="14"/>
                    </a:lnTo>
                    <a:lnTo>
                      <a:pt x="107" y="17"/>
                    </a:lnTo>
                    <a:lnTo>
                      <a:pt x="109" y="19"/>
                    </a:lnTo>
                    <a:lnTo>
                      <a:pt x="111" y="21"/>
                    </a:lnTo>
                    <a:lnTo>
                      <a:pt x="113" y="23"/>
                    </a:lnTo>
                    <a:lnTo>
                      <a:pt x="115" y="25"/>
                    </a:lnTo>
                    <a:lnTo>
                      <a:pt x="116" y="28"/>
                    </a:lnTo>
                    <a:lnTo>
                      <a:pt x="118" y="30"/>
                    </a:lnTo>
                    <a:lnTo>
                      <a:pt x="121" y="33"/>
                    </a:lnTo>
                    <a:lnTo>
                      <a:pt x="122" y="35"/>
                    </a:lnTo>
                    <a:lnTo>
                      <a:pt x="123" y="38"/>
                    </a:lnTo>
                    <a:lnTo>
                      <a:pt x="124" y="42"/>
                    </a:lnTo>
                    <a:lnTo>
                      <a:pt x="125" y="45"/>
                    </a:lnTo>
                    <a:lnTo>
                      <a:pt x="126" y="47"/>
                    </a:lnTo>
                    <a:lnTo>
                      <a:pt x="127" y="50"/>
                    </a:lnTo>
                    <a:lnTo>
                      <a:pt x="127" y="53"/>
                    </a:lnTo>
                    <a:lnTo>
                      <a:pt x="128" y="56"/>
                    </a:lnTo>
                    <a:lnTo>
                      <a:pt x="128" y="59"/>
                    </a:lnTo>
                    <a:lnTo>
                      <a:pt x="128" y="62"/>
                    </a:lnTo>
                    <a:lnTo>
                      <a:pt x="128" y="67"/>
                    </a:lnTo>
                    <a:lnTo>
                      <a:pt x="128" y="70"/>
                    </a:lnTo>
                    <a:lnTo>
                      <a:pt x="127" y="73"/>
                    </a:lnTo>
                    <a:lnTo>
                      <a:pt x="127" y="76"/>
                    </a:lnTo>
                    <a:lnTo>
                      <a:pt x="126" y="79"/>
                    </a:lnTo>
                    <a:lnTo>
                      <a:pt x="125" y="81"/>
                    </a:lnTo>
                    <a:lnTo>
                      <a:pt x="124" y="84"/>
                    </a:lnTo>
                    <a:lnTo>
                      <a:pt x="123" y="87"/>
                    </a:lnTo>
                    <a:lnTo>
                      <a:pt x="122" y="91"/>
                    </a:lnTo>
                    <a:lnTo>
                      <a:pt x="121" y="93"/>
                    </a:lnTo>
                    <a:lnTo>
                      <a:pt x="118" y="96"/>
                    </a:lnTo>
                    <a:lnTo>
                      <a:pt x="116" y="98"/>
                    </a:lnTo>
                    <a:lnTo>
                      <a:pt x="115" y="101"/>
                    </a:lnTo>
                    <a:lnTo>
                      <a:pt x="113" y="103"/>
                    </a:lnTo>
                    <a:lnTo>
                      <a:pt x="111" y="105"/>
                    </a:lnTo>
                    <a:lnTo>
                      <a:pt x="109" y="107"/>
                    </a:lnTo>
                    <a:lnTo>
                      <a:pt x="107" y="109"/>
                    </a:lnTo>
                    <a:lnTo>
                      <a:pt x="105" y="111"/>
                    </a:lnTo>
                    <a:lnTo>
                      <a:pt x="102" y="114"/>
                    </a:lnTo>
                    <a:lnTo>
                      <a:pt x="100" y="116"/>
                    </a:lnTo>
                    <a:lnTo>
                      <a:pt x="97" y="117"/>
                    </a:lnTo>
                    <a:lnTo>
                      <a:pt x="95" y="119"/>
                    </a:lnTo>
                    <a:lnTo>
                      <a:pt x="91" y="120"/>
                    </a:lnTo>
                    <a:lnTo>
                      <a:pt x="88" y="121"/>
                    </a:lnTo>
                    <a:lnTo>
                      <a:pt x="86" y="122"/>
                    </a:lnTo>
                    <a:lnTo>
                      <a:pt x="83" y="123"/>
                    </a:lnTo>
                    <a:lnTo>
                      <a:pt x="80" y="124"/>
                    </a:lnTo>
                    <a:lnTo>
                      <a:pt x="77" y="125"/>
                    </a:lnTo>
                    <a:lnTo>
                      <a:pt x="74" y="125"/>
                    </a:lnTo>
                    <a:lnTo>
                      <a:pt x="71" y="126"/>
                    </a:lnTo>
                    <a:lnTo>
                      <a:pt x="67" y="126"/>
                    </a:lnTo>
                    <a:lnTo>
                      <a:pt x="64" y="126"/>
                    </a:lnTo>
                    <a:close/>
                  </a:path>
                </a:pathLst>
              </a:custGeom>
              <a:solidFill>
                <a:srgbClr val="02703F"/>
              </a:solidFill>
              <a:ln w="9525">
                <a:noFill/>
                <a:round/>
                <a:headEnd/>
                <a:tailEnd/>
              </a:ln>
            </p:spPr>
            <p:txBody>
              <a:bodyPr/>
              <a:lstStyle/>
              <a:p>
                <a:endParaRPr lang="en-US"/>
              </a:p>
            </p:txBody>
          </p:sp>
          <p:sp>
            <p:nvSpPr>
              <p:cNvPr id="656" name="Freeform 388"/>
              <p:cNvSpPr>
                <a:spLocks noEditPoints="1"/>
              </p:cNvSpPr>
              <p:nvPr/>
            </p:nvSpPr>
            <p:spPr bwMode="gray">
              <a:xfrm>
                <a:off x="3820727" y="3819060"/>
                <a:ext cx="74406" cy="71795"/>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29"/>
                    </a:lnTo>
                    <a:lnTo>
                      <a:pt x="12" y="27"/>
                    </a:lnTo>
                    <a:lnTo>
                      <a:pt x="14" y="26"/>
                    </a:lnTo>
                    <a:lnTo>
                      <a:pt x="15" y="25"/>
                    </a:lnTo>
                    <a:lnTo>
                      <a:pt x="17" y="23"/>
                    </a:lnTo>
                    <a:lnTo>
                      <a:pt x="19" y="22"/>
                    </a:lnTo>
                    <a:lnTo>
                      <a:pt x="21" y="21"/>
                    </a:lnTo>
                    <a:lnTo>
                      <a:pt x="23" y="20"/>
                    </a:lnTo>
                    <a:lnTo>
                      <a:pt x="25" y="19"/>
                    </a:lnTo>
                    <a:lnTo>
                      <a:pt x="27" y="18"/>
                    </a:lnTo>
                    <a:lnTo>
                      <a:pt x="29" y="18"/>
                    </a:lnTo>
                    <a:lnTo>
                      <a:pt x="31" y="17"/>
                    </a:lnTo>
                    <a:lnTo>
                      <a:pt x="34" y="16"/>
                    </a:lnTo>
                    <a:lnTo>
                      <a:pt x="37" y="16"/>
                    </a:lnTo>
                    <a:lnTo>
                      <a:pt x="40" y="15"/>
                    </a:lnTo>
                    <a:lnTo>
                      <a:pt x="42" y="15"/>
                    </a:lnTo>
                    <a:lnTo>
                      <a:pt x="45" y="15"/>
                    </a:lnTo>
                    <a:lnTo>
                      <a:pt x="48" y="15"/>
                    </a:lnTo>
                    <a:lnTo>
                      <a:pt x="51" y="15"/>
                    </a:lnTo>
                    <a:lnTo>
                      <a:pt x="54" y="15"/>
                    </a:lnTo>
                    <a:lnTo>
                      <a:pt x="57" y="15"/>
                    </a:lnTo>
                    <a:lnTo>
                      <a:pt x="61"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5" y="0"/>
                    </a:lnTo>
                    <a:lnTo>
                      <a:pt x="34" y="0"/>
                    </a:lnTo>
                    <a:lnTo>
                      <a:pt x="32" y="0"/>
                    </a:lnTo>
                    <a:lnTo>
                      <a:pt x="31" y="0"/>
                    </a:lnTo>
                    <a:lnTo>
                      <a:pt x="30" y="0"/>
                    </a:lnTo>
                    <a:lnTo>
                      <a:pt x="28" y="0"/>
                    </a:lnTo>
                    <a:lnTo>
                      <a:pt x="0" y="0"/>
                    </a:lnTo>
                    <a:close/>
                    <a:moveTo>
                      <a:pt x="62" y="17"/>
                    </a:moveTo>
                    <a:lnTo>
                      <a:pt x="61"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5" y="23"/>
                    </a:lnTo>
                    <a:lnTo>
                      <a:pt x="34" y="24"/>
                    </a:lnTo>
                    <a:lnTo>
                      <a:pt x="33" y="25"/>
                    </a:lnTo>
                    <a:lnTo>
                      <a:pt x="32" y="26"/>
                    </a:lnTo>
                    <a:lnTo>
                      <a:pt x="31" y="26"/>
                    </a:lnTo>
                    <a:lnTo>
                      <a:pt x="30" y="27"/>
                    </a:lnTo>
                    <a:lnTo>
                      <a:pt x="29" y="28"/>
                    </a:lnTo>
                    <a:lnTo>
                      <a:pt x="28" y="29"/>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7"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4" y="55"/>
                    </a:lnTo>
                    <a:lnTo>
                      <a:pt x="55" y="55"/>
                    </a:lnTo>
                    <a:lnTo>
                      <a:pt x="56" y="53"/>
                    </a:lnTo>
                    <a:lnTo>
                      <a:pt x="57" y="52"/>
                    </a:lnTo>
                    <a:lnTo>
                      <a:pt x="58" y="51"/>
                    </a:lnTo>
                    <a:lnTo>
                      <a:pt x="59" y="50"/>
                    </a:lnTo>
                    <a:lnTo>
                      <a:pt x="59"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3"/>
                    </a:lnTo>
                    <a:lnTo>
                      <a:pt x="65" y="32"/>
                    </a:lnTo>
                    <a:lnTo>
                      <a:pt x="65" y="31"/>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grpSp>
      </p:grpSp>
      <p:grpSp>
        <p:nvGrpSpPr>
          <p:cNvPr id="659" name="Group 658"/>
          <p:cNvGrpSpPr/>
          <p:nvPr/>
        </p:nvGrpSpPr>
        <p:grpSpPr>
          <a:xfrm>
            <a:off x="7481558" y="3406163"/>
            <a:ext cx="197678" cy="155448"/>
            <a:chOff x="3393572" y="4016436"/>
            <a:chExt cx="197678" cy="155448"/>
          </a:xfrm>
        </p:grpSpPr>
        <p:grpSp>
          <p:nvGrpSpPr>
            <p:cNvPr id="660" name="Group 659"/>
            <p:cNvGrpSpPr/>
            <p:nvPr/>
          </p:nvGrpSpPr>
          <p:grpSpPr>
            <a:xfrm>
              <a:off x="3444946" y="4016436"/>
              <a:ext cx="146304" cy="155448"/>
              <a:chOff x="3461637" y="5743574"/>
              <a:chExt cx="146304" cy="155448"/>
            </a:xfrm>
          </p:grpSpPr>
          <p:sp>
            <p:nvSpPr>
              <p:cNvPr id="664" name="Freeform 391"/>
              <p:cNvSpPr>
                <a:spLocks/>
              </p:cNvSpPr>
              <p:nvPr/>
            </p:nvSpPr>
            <p:spPr bwMode="gray">
              <a:xfrm>
                <a:off x="3461637" y="5743574"/>
                <a:ext cx="146304" cy="15544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FFD347"/>
              </a:solidFill>
              <a:ln w="9525">
                <a:noFill/>
                <a:round/>
                <a:headEnd/>
                <a:tailEnd/>
              </a:ln>
            </p:spPr>
            <p:txBody>
              <a:bodyPr/>
              <a:lstStyle/>
              <a:p>
                <a:endParaRPr lang="en-US"/>
              </a:p>
            </p:txBody>
          </p:sp>
          <p:sp>
            <p:nvSpPr>
              <p:cNvPr id="665" name="Freeform 392"/>
              <p:cNvSpPr>
                <a:spLocks noEditPoints="1"/>
              </p:cNvSpPr>
              <p:nvPr/>
            </p:nvSpPr>
            <p:spPr bwMode="gray">
              <a:xfrm>
                <a:off x="3504168" y="5786740"/>
                <a:ext cx="70149" cy="69115"/>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grpSp>
          <p:nvGrpSpPr>
            <p:cNvPr id="661" name="Group 660"/>
            <p:cNvGrpSpPr/>
            <p:nvPr/>
          </p:nvGrpSpPr>
          <p:grpSpPr>
            <a:xfrm>
              <a:off x="3393572" y="4019476"/>
              <a:ext cx="146521" cy="150768"/>
              <a:chOff x="3781807" y="3778376"/>
              <a:chExt cx="146521" cy="150768"/>
            </a:xfrm>
          </p:grpSpPr>
          <p:sp>
            <p:nvSpPr>
              <p:cNvPr id="662" name="Freeform 387"/>
              <p:cNvSpPr>
                <a:spLocks/>
              </p:cNvSpPr>
              <p:nvPr/>
            </p:nvSpPr>
            <p:spPr bwMode="gray">
              <a:xfrm>
                <a:off x="3781807" y="3778376"/>
                <a:ext cx="146521" cy="15076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4" y="126"/>
                    </a:moveTo>
                    <a:lnTo>
                      <a:pt x="60" y="126"/>
                    </a:lnTo>
                    <a:lnTo>
                      <a:pt x="57" y="126"/>
                    </a:lnTo>
                    <a:lnTo>
                      <a:pt x="54" y="125"/>
                    </a:lnTo>
                    <a:lnTo>
                      <a:pt x="51" y="125"/>
                    </a:lnTo>
                    <a:lnTo>
                      <a:pt x="48" y="124"/>
                    </a:lnTo>
                    <a:lnTo>
                      <a:pt x="44" y="123"/>
                    </a:lnTo>
                    <a:lnTo>
                      <a:pt x="41" y="122"/>
                    </a:lnTo>
                    <a:lnTo>
                      <a:pt x="39" y="121"/>
                    </a:lnTo>
                    <a:lnTo>
                      <a:pt x="36" y="120"/>
                    </a:lnTo>
                    <a:lnTo>
                      <a:pt x="33" y="119"/>
                    </a:lnTo>
                    <a:lnTo>
                      <a:pt x="31" y="117"/>
                    </a:lnTo>
                    <a:lnTo>
                      <a:pt x="28" y="116"/>
                    </a:lnTo>
                    <a:lnTo>
                      <a:pt x="26" y="114"/>
                    </a:lnTo>
                    <a:lnTo>
                      <a:pt x="23" y="111"/>
                    </a:lnTo>
                    <a:lnTo>
                      <a:pt x="20" y="109"/>
                    </a:lnTo>
                    <a:lnTo>
                      <a:pt x="18" y="107"/>
                    </a:lnTo>
                    <a:lnTo>
                      <a:pt x="16" y="105"/>
                    </a:lnTo>
                    <a:lnTo>
                      <a:pt x="14" y="103"/>
                    </a:lnTo>
                    <a:lnTo>
                      <a:pt x="12" y="101"/>
                    </a:lnTo>
                    <a:lnTo>
                      <a:pt x="11" y="98"/>
                    </a:lnTo>
                    <a:lnTo>
                      <a:pt x="9" y="96"/>
                    </a:lnTo>
                    <a:lnTo>
                      <a:pt x="7" y="93"/>
                    </a:lnTo>
                    <a:lnTo>
                      <a:pt x="6" y="91"/>
                    </a:lnTo>
                    <a:lnTo>
                      <a:pt x="5" y="87"/>
                    </a:lnTo>
                    <a:lnTo>
                      <a:pt x="4" y="84"/>
                    </a:lnTo>
                    <a:lnTo>
                      <a:pt x="3" y="81"/>
                    </a:lnTo>
                    <a:lnTo>
                      <a:pt x="2" y="79"/>
                    </a:lnTo>
                    <a:lnTo>
                      <a:pt x="1" y="76"/>
                    </a:lnTo>
                    <a:lnTo>
                      <a:pt x="1" y="73"/>
                    </a:lnTo>
                    <a:lnTo>
                      <a:pt x="0" y="70"/>
                    </a:lnTo>
                    <a:lnTo>
                      <a:pt x="0" y="67"/>
                    </a:lnTo>
                    <a:lnTo>
                      <a:pt x="0" y="62"/>
                    </a:lnTo>
                    <a:lnTo>
                      <a:pt x="0" y="59"/>
                    </a:lnTo>
                    <a:lnTo>
                      <a:pt x="0" y="56"/>
                    </a:lnTo>
                    <a:lnTo>
                      <a:pt x="1" y="53"/>
                    </a:lnTo>
                    <a:lnTo>
                      <a:pt x="1" y="50"/>
                    </a:lnTo>
                    <a:lnTo>
                      <a:pt x="2" y="47"/>
                    </a:lnTo>
                    <a:lnTo>
                      <a:pt x="3" y="45"/>
                    </a:lnTo>
                    <a:lnTo>
                      <a:pt x="4" y="42"/>
                    </a:lnTo>
                    <a:lnTo>
                      <a:pt x="5" y="38"/>
                    </a:lnTo>
                    <a:lnTo>
                      <a:pt x="6" y="35"/>
                    </a:lnTo>
                    <a:lnTo>
                      <a:pt x="7" y="33"/>
                    </a:lnTo>
                    <a:lnTo>
                      <a:pt x="9" y="30"/>
                    </a:lnTo>
                    <a:lnTo>
                      <a:pt x="11" y="28"/>
                    </a:lnTo>
                    <a:lnTo>
                      <a:pt x="12" y="25"/>
                    </a:lnTo>
                    <a:lnTo>
                      <a:pt x="14" y="23"/>
                    </a:lnTo>
                    <a:lnTo>
                      <a:pt x="16" y="21"/>
                    </a:lnTo>
                    <a:lnTo>
                      <a:pt x="18" y="19"/>
                    </a:lnTo>
                    <a:lnTo>
                      <a:pt x="20" y="17"/>
                    </a:lnTo>
                    <a:lnTo>
                      <a:pt x="23" y="14"/>
                    </a:lnTo>
                    <a:lnTo>
                      <a:pt x="26" y="12"/>
                    </a:lnTo>
                    <a:lnTo>
                      <a:pt x="28" y="10"/>
                    </a:lnTo>
                    <a:lnTo>
                      <a:pt x="31" y="9"/>
                    </a:lnTo>
                    <a:lnTo>
                      <a:pt x="33" y="7"/>
                    </a:lnTo>
                    <a:lnTo>
                      <a:pt x="36" y="6"/>
                    </a:lnTo>
                    <a:lnTo>
                      <a:pt x="39" y="5"/>
                    </a:lnTo>
                    <a:lnTo>
                      <a:pt x="41" y="4"/>
                    </a:lnTo>
                    <a:lnTo>
                      <a:pt x="44" y="3"/>
                    </a:lnTo>
                    <a:lnTo>
                      <a:pt x="48" y="2"/>
                    </a:lnTo>
                    <a:lnTo>
                      <a:pt x="51" y="1"/>
                    </a:lnTo>
                    <a:lnTo>
                      <a:pt x="54" y="1"/>
                    </a:lnTo>
                    <a:lnTo>
                      <a:pt x="57" y="0"/>
                    </a:lnTo>
                    <a:lnTo>
                      <a:pt x="60" y="0"/>
                    </a:lnTo>
                    <a:lnTo>
                      <a:pt x="64" y="0"/>
                    </a:lnTo>
                    <a:lnTo>
                      <a:pt x="67" y="0"/>
                    </a:lnTo>
                    <a:lnTo>
                      <a:pt x="71" y="0"/>
                    </a:lnTo>
                    <a:lnTo>
                      <a:pt x="74" y="1"/>
                    </a:lnTo>
                    <a:lnTo>
                      <a:pt x="77" y="1"/>
                    </a:lnTo>
                    <a:lnTo>
                      <a:pt x="80" y="2"/>
                    </a:lnTo>
                    <a:lnTo>
                      <a:pt x="83" y="3"/>
                    </a:lnTo>
                    <a:lnTo>
                      <a:pt x="86" y="4"/>
                    </a:lnTo>
                    <a:lnTo>
                      <a:pt x="88" y="5"/>
                    </a:lnTo>
                    <a:lnTo>
                      <a:pt x="91" y="6"/>
                    </a:lnTo>
                    <a:lnTo>
                      <a:pt x="95" y="7"/>
                    </a:lnTo>
                    <a:lnTo>
                      <a:pt x="97" y="9"/>
                    </a:lnTo>
                    <a:lnTo>
                      <a:pt x="100" y="10"/>
                    </a:lnTo>
                    <a:lnTo>
                      <a:pt x="102" y="12"/>
                    </a:lnTo>
                    <a:lnTo>
                      <a:pt x="105" y="14"/>
                    </a:lnTo>
                    <a:lnTo>
                      <a:pt x="107" y="17"/>
                    </a:lnTo>
                    <a:lnTo>
                      <a:pt x="109" y="19"/>
                    </a:lnTo>
                    <a:lnTo>
                      <a:pt x="111" y="21"/>
                    </a:lnTo>
                    <a:lnTo>
                      <a:pt x="113" y="23"/>
                    </a:lnTo>
                    <a:lnTo>
                      <a:pt x="115" y="25"/>
                    </a:lnTo>
                    <a:lnTo>
                      <a:pt x="116" y="28"/>
                    </a:lnTo>
                    <a:lnTo>
                      <a:pt x="118" y="30"/>
                    </a:lnTo>
                    <a:lnTo>
                      <a:pt x="121" y="33"/>
                    </a:lnTo>
                    <a:lnTo>
                      <a:pt x="122" y="35"/>
                    </a:lnTo>
                    <a:lnTo>
                      <a:pt x="123" y="38"/>
                    </a:lnTo>
                    <a:lnTo>
                      <a:pt x="124" y="42"/>
                    </a:lnTo>
                    <a:lnTo>
                      <a:pt x="125" y="45"/>
                    </a:lnTo>
                    <a:lnTo>
                      <a:pt x="126" y="47"/>
                    </a:lnTo>
                    <a:lnTo>
                      <a:pt x="127" y="50"/>
                    </a:lnTo>
                    <a:lnTo>
                      <a:pt x="127" y="53"/>
                    </a:lnTo>
                    <a:lnTo>
                      <a:pt x="128" y="56"/>
                    </a:lnTo>
                    <a:lnTo>
                      <a:pt x="128" y="59"/>
                    </a:lnTo>
                    <a:lnTo>
                      <a:pt x="128" y="62"/>
                    </a:lnTo>
                    <a:lnTo>
                      <a:pt x="128" y="67"/>
                    </a:lnTo>
                    <a:lnTo>
                      <a:pt x="128" y="70"/>
                    </a:lnTo>
                    <a:lnTo>
                      <a:pt x="127" y="73"/>
                    </a:lnTo>
                    <a:lnTo>
                      <a:pt x="127" y="76"/>
                    </a:lnTo>
                    <a:lnTo>
                      <a:pt x="126" y="79"/>
                    </a:lnTo>
                    <a:lnTo>
                      <a:pt x="125" y="81"/>
                    </a:lnTo>
                    <a:lnTo>
                      <a:pt x="124" y="84"/>
                    </a:lnTo>
                    <a:lnTo>
                      <a:pt x="123" y="87"/>
                    </a:lnTo>
                    <a:lnTo>
                      <a:pt x="122" y="91"/>
                    </a:lnTo>
                    <a:lnTo>
                      <a:pt x="121" y="93"/>
                    </a:lnTo>
                    <a:lnTo>
                      <a:pt x="118" y="96"/>
                    </a:lnTo>
                    <a:lnTo>
                      <a:pt x="116" y="98"/>
                    </a:lnTo>
                    <a:lnTo>
                      <a:pt x="115" y="101"/>
                    </a:lnTo>
                    <a:lnTo>
                      <a:pt x="113" y="103"/>
                    </a:lnTo>
                    <a:lnTo>
                      <a:pt x="111" y="105"/>
                    </a:lnTo>
                    <a:lnTo>
                      <a:pt x="109" y="107"/>
                    </a:lnTo>
                    <a:lnTo>
                      <a:pt x="107" y="109"/>
                    </a:lnTo>
                    <a:lnTo>
                      <a:pt x="105" y="111"/>
                    </a:lnTo>
                    <a:lnTo>
                      <a:pt x="102" y="114"/>
                    </a:lnTo>
                    <a:lnTo>
                      <a:pt x="100" y="116"/>
                    </a:lnTo>
                    <a:lnTo>
                      <a:pt x="97" y="117"/>
                    </a:lnTo>
                    <a:lnTo>
                      <a:pt x="95" y="119"/>
                    </a:lnTo>
                    <a:lnTo>
                      <a:pt x="91" y="120"/>
                    </a:lnTo>
                    <a:lnTo>
                      <a:pt x="88" y="121"/>
                    </a:lnTo>
                    <a:lnTo>
                      <a:pt x="86" y="122"/>
                    </a:lnTo>
                    <a:lnTo>
                      <a:pt x="83" y="123"/>
                    </a:lnTo>
                    <a:lnTo>
                      <a:pt x="80" y="124"/>
                    </a:lnTo>
                    <a:lnTo>
                      <a:pt x="77" y="125"/>
                    </a:lnTo>
                    <a:lnTo>
                      <a:pt x="74" y="125"/>
                    </a:lnTo>
                    <a:lnTo>
                      <a:pt x="71" y="126"/>
                    </a:lnTo>
                    <a:lnTo>
                      <a:pt x="67" y="126"/>
                    </a:lnTo>
                    <a:lnTo>
                      <a:pt x="64" y="126"/>
                    </a:lnTo>
                    <a:close/>
                  </a:path>
                </a:pathLst>
              </a:custGeom>
              <a:solidFill>
                <a:srgbClr val="02703F"/>
              </a:solidFill>
              <a:ln w="9525">
                <a:noFill/>
                <a:round/>
                <a:headEnd/>
                <a:tailEnd/>
              </a:ln>
            </p:spPr>
            <p:txBody>
              <a:bodyPr/>
              <a:lstStyle/>
              <a:p>
                <a:endParaRPr lang="en-US"/>
              </a:p>
            </p:txBody>
          </p:sp>
          <p:sp>
            <p:nvSpPr>
              <p:cNvPr id="663" name="Freeform 388"/>
              <p:cNvSpPr>
                <a:spLocks noEditPoints="1"/>
              </p:cNvSpPr>
              <p:nvPr/>
            </p:nvSpPr>
            <p:spPr bwMode="gray">
              <a:xfrm>
                <a:off x="3820727" y="3819060"/>
                <a:ext cx="74406" cy="71795"/>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29"/>
                    </a:lnTo>
                    <a:lnTo>
                      <a:pt x="12" y="27"/>
                    </a:lnTo>
                    <a:lnTo>
                      <a:pt x="14" y="26"/>
                    </a:lnTo>
                    <a:lnTo>
                      <a:pt x="15" y="25"/>
                    </a:lnTo>
                    <a:lnTo>
                      <a:pt x="17" y="23"/>
                    </a:lnTo>
                    <a:lnTo>
                      <a:pt x="19" y="22"/>
                    </a:lnTo>
                    <a:lnTo>
                      <a:pt x="21" y="21"/>
                    </a:lnTo>
                    <a:lnTo>
                      <a:pt x="23" y="20"/>
                    </a:lnTo>
                    <a:lnTo>
                      <a:pt x="25" y="19"/>
                    </a:lnTo>
                    <a:lnTo>
                      <a:pt x="27" y="18"/>
                    </a:lnTo>
                    <a:lnTo>
                      <a:pt x="29" y="18"/>
                    </a:lnTo>
                    <a:lnTo>
                      <a:pt x="31" y="17"/>
                    </a:lnTo>
                    <a:lnTo>
                      <a:pt x="34" y="16"/>
                    </a:lnTo>
                    <a:lnTo>
                      <a:pt x="37" y="16"/>
                    </a:lnTo>
                    <a:lnTo>
                      <a:pt x="40" y="15"/>
                    </a:lnTo>
                    <a:lnTo>
                      <a:pt x="42" y="15"/>
                    </a:lnTo>
                    <a:lnTo>
                      <a:pt x="45" y="15"/>
                    </a:lnTo>
                    <a:lnTo>
                      <a:pt x="48" y="15"/>
                    </a:lnTo>
                    <a:lnTo>
                      <a:pt x="51" y="15"/>
                    </a:lnTo>
                    <a:lnTo>
                      <a:pt x="54" y="15"/>
                    </a:lnTo>
                    <a:lnTo>
                      <a:pt x="57" y="15"/>
                    </a:lnTo>
                    <a:lnTo>
                      <a:pt x="61"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5" y="0"/>
                    </a:lnTo>
                    <a:lnTo>
                      <a:pt x="34" y="0"/>
                    </a:lnTo>
                    <a:lnTo>
                      <a:pt x="32" y="0"/>
                    </a:lnTo>
                    <a:lnTo>
                      <a:pt x="31" y="0"/>
                    </a:lnTo>
                    <a:lnTo>
                      <a:pt x="30" y="0"/>
                    </a:lnTo>
                    <a:lnTo>
                      <a:pt x="28" y="0"/>
                    </a:lnTo>
                    <a:lnTo>
                      <a:pt x="0" y="0"/>
                    </a:lnTo>
                    <a:close/>
                    <a:moveTo>
                      <a:pt x="62" y="17"/>
                    </a:moveTo>
                    <a:lnTo>
                      <a:pt x="61"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5" y="23"/>
                    </a:lnTo>
                    <a:lnTo>
                      <a:pt x="34" y="24"/>
                    </a:lnTo>
                    <a:lnTo>
                      <a:pt x="33" y="25"/>
                    </a:lnTo>
                    <a:lnTo>
                      <a:pt x="32" y="26"/>
                    </a:lnTo>
                    <a:lnTo>
                      <a:pt x="31" y="26"/>
                    </a:lnTo>
                    <a:lnTo>
                      <a:pt x="30" y="27"/>
                    </a:lnTo>
                    <a:lnTo>
                      <a:pt x="29" y="28"/>
                    </a:lnTo>
                    <a:lnTo>
                      <a:pt x="28" y="29"/>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7"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4" y="55"/>
                    </a:lnTo>
                    <a:lnTo>
                      <a:pt x="55" y="55"/>
                    </a:lnTo>
                    <a:lnTo>
                      <a:pt x="56" y="53"/>
                    </a:lnTo>
                    <a:lnTo>
                      <a:pt x="57" y="52"/>
                    </a:lnTo>
                    <a:lnTo>
                      <a:pt x="58" y="51"/>
                    </a:lnTo>
                    <a:lnTo>
                      <a:pt x="59" y="50"/>
                    </a:lnTo>
                    <a:lnTo>
                      <a:pt x="59"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3"/>
                    </a:lnTo>
                    <a:lnTo>
                      <a:pt x="65" y="32"/>
                    </a:lnTo>
                    <a:lnTo>
                      <a:pt x="65" y="31"/>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grpSp>
      </p:grpSp>
      <p:grpSp>
        <p:nvGrpSpPr>
          <p:cNvPr id="666" name="Group 665"/>
          <p:cNvGrpSpPr/>
          <p:nvPr/>
        </p:nvGrpSpPr>
        <p:grpSpPr>
          <a:xfrm>
            <a:off x="7186602" y="3676008"/>
            <a:ext cx="197678" cy="155448"/>
            <a:chOff x="3393572" y="4016436"/>
            <a:chExt cx="197678" cy="155448"/>
          </a:xfrm>
        </p:grpSpPr>
        <p:grpSp>
          <p:nvGrpSpPr>
            <p:cNvPr id="667" name="Group 666"/>
            <p:cNvGrpSpPr/>
            <p:nvPr/>
          </p:nvGrpSpPr>
          <p:grpSpPr>
            <a:xfrm>
              <a:off x="3444946" y="4016436"/>
              <a:ext cx="146304" cy="155448"/>
              <a:chOff x="3461637" y="5743574"/>
              <a:chExt cx="146304" cy="155448"/>
            </a:xfrm>
          </p:grpSpPr>
          <p:sp>
            <p:nvSpPr>
              <p:cNvPr id="671" name="Freeform 391"/>
              <p:cNvSpPr>
                <a:spLocks/>
              </p:cNvSpPr>
              <p:nvPr/>
            </p:nvSpPr>
            <p:spPr bwMode="gray">
              <a:xfrm>
                <a:off x="3461637" y="5743574"/>
                <a:ext cx="146304" cy="15544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FFD347"/>
              </a:solidFill>
              <a:ln w="9525">
                <a:noFill/>
                <a:round/>
                <a:headEnd/>
                <a:tailEnd/>
              </a:ln>
            </p:spPr>
            <p:txBody>
              <a:bodyPr/>
              <a:lstStyle/>
              <a:p>
                <a:endParaRPr lang="en-US"/>
              </a:p>
            </p:txBody>
          </p:sp>
          <p:sp>
            <p:nvSpPr>
              <p:cNvPr id="672" name="Freeform 392"/>
              <p:cNvSpPr>
                <a:spLocks noEditPoints="1"/>
              </p:cNvSpPr>
              <p:nvPr/>
            </p:nvSpPr>
            <p:spPr bwMode="gray">
              <a:xfrm>
                <a:off x="3504168" y="5786740"/>
                <a:ext cx="70149" cy="69115"/>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grpSp>
          <p:nvGrpSpPr>
            <p:cNvPr id="668" name="Group 667"/>
            <p:cNvGrpSpPr/>
            <p:nvPr/>
          </p:nvGrpSpPr>
          <p:grpSpPr>
            <a:xfrm>
              <a:off x="3393572" y="4019476"/>
              <a:ext cx="146521" cy="150768"/>
              <a:chOff x="3781807" y="3778376"/>
              <a:chExt cx="146521" cy="150768"/>
            </a:xfrm>
          </p:grpSpPr>
          <p:sp>
            <p:nvSpPr>
              <p:cNvPr id="669" name="Freeform 387"/>
              <p:cNvSpPr>
                <a:spLocks/>
              </p:cNvSpPr>
              <p:nvPr/>
            </p:nvSpPr>
            <p:spPr bwMode="gray">
              <a:xfrm>
                <a:off x="3781807" y="3778376"/>
                <a:ext cx="146521" cy="15076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4" y="126"/>
                    </a:moveTo>
                    <a:lnTo>
                      <a:pt x="60" y="126"/>
                    </a:lnTo>
                    <a:lnTo>
                      <a:pt x="57" y="126"/>
                    </a:lnTo>
                    <a:lnTo>
                      <a:pt x="54" y="125"/>
                    </a:lnTo>
                    <a:lnTo>
                      <a:pt x="51" y="125"/>
                    </a:lnTo>
                    <a:lnTo>
                      <a:pt x="48" y="124"/>
                    </a:lnTo>
                    <a:lnTo>
                      <a:pt x="44" y="123"/>
                    </a:lnTo>
                    <a:lnTo>
                      <a:pt x="41" y="122"/>
                    </a:lnTo>
                    <a:lnTo>
                      <a:pt x="39" y="121"/>
                    </a:lnTo>
                    <a:lnTo>
                      <a:pt x="36" y="120"/>
                    </a:lnTo>
                    <a:lnTo>
                      <a:pt x="33" y="119"/>
                    </a:lnTo>
                    <a:lnTo>
                      <a:pt x="31" y="117"/>
                    </a:lnTo>
                    <a:lnTo>
                      <a:pt x="28" y="116"/>
                    </a:lnTo>
                    <a:lnTo>
                      <a:pt x="26" y="114"/>
                    </a:lnTo>
                    <a:lnTo>
                      <a:pt x="23" y="111"/>
                    </a:lnTo>
                    <a:lnTo>
                      <a:pt x="20" y="109"/>
                    </a:lnTo>
                    <a:lnTo>
                      <a:pt x="18" y="107"/>
                    </a:lnTo>
                    <a:lnTo>
                      <a:pt x="16" y="105"/>
                    </a:lnTo>
                    <a:lnTo>
                      <a:pt x="14" y="103"/>
                    </a:lnTo>
                    <a:lnTo>
                      <a:pt x="12" y="101"/>
                    </a:lnTo>
                    <a:lnTo>
                      <a:pt x="11" y="98"/>
                    </a:lnTo>
                    <a:lnTo>
                      <a:pt x="9" y="96"/>
                    </a:lnTo>
                    <a:lnTo>
                      <a:pt x="7" y="93"/>
                    </a:lnTo>
                    <a:lnTo>
                      <a:pt x="6" y="91"/>
                    </a:lnTo>
                    <a:lnTo>
                      <a:pt x="5" y="87"/>
                    </a:lnTo>
                    <a:lnTo>
                      <a:pt x="4" y="84"/>
                    </a:lnTo>
                    <a:lnTo>
                      <a:pt x="3" y="81"/>
                    </a:lnTo>
                    <a:lnTo>
                      <a:pt x="2" y="79"/>
                    </a:lnTo>
                    <a:lnTo>
                      <a:pt x="1" y="76"/>
                    </a:lnTo>
                    <a:lnTo>
                      <a:pt x="1" y="73"/>
                    </a:lnTo>
                    <a:lnTo>
                      <a:pt x="0" y="70"/>
                    </a:lnTo>
                    <a:lnTo>
                      <a:pt x="0" y="67"/>
                    </a:lnTo>
                    <a:lnTo>
                      <a:pt x="0" y="62"/>
                    </a:lnTo>
                    <a:lnTo>
                      <a:pt x="0" y="59"/>
                    </a:lnTo>
                    <a:lnTo>
                      <a:pt x="0" y="56"/>
                    </a:lnTo>
                    <a:lnTo>
                      <a:pt x="1" y="53"/>
                    </a:lnTo>
                    <a:lnTo>
                      <a:pt x="1" y="50"/>
                    </a:lnTo>
                    <a:lnTo>
                      <a:pt x="2" y="47"/>
                    </a:lnTo>
                    <a:lnTo>
                      <a:pt x="3" y="45"/>
                    </a:lnTo>
                    <a:lnTo>
                      <a:pt x="4" y="42"/>
                    </a:lnTo>
                    <a:lnTo>
                      <a:pt x="5" y="38"/>
                    </a:lnTo>
                    <a:lnTo>
                      <a:pt x="6" y="35"/>
                    </a:lnTo>
                    <a:lnTo>
                      <a:pt x="7" y="33"/>
                    </a:lnTo>
                    <a:lnTo>
                      <a:pt x="9" y="30"/>
                    </a:lnTo>
                    <a:lnTo>
                      <a:pt x="11" y="28"/>
                    </a:lnTo>
                    <a:lnTo>
                      <a:pt x="12" y="25"/>
                    </a:lnTo>
                    <a:lnTo>
                      <a:pt x="14" y="23"/>
                    </a:lnTo>
                    <a:lnTo>
                      <a:pt x="16" y="21"/>
                    </a:lnTo>
                    <a:lnTo>
                      <a:pt x="18" y="19"/>
                    </a:lnTo>
                    <a:lnTo>
                      <a:pt x="20" y="17"/>
                    </a:lnTo>
                    <a:lnTo>
                      <a:pt x="23" y="14"/>
                    </a:lnTo>
                    <a:lnTo>
                      <a:pt x="26" y="12"/>
                    </a:lnTo>
                    <a:lnTo>
                      <a:pt x="28" y="10"/>
                    </a:lnTo>
                    <a:lnTo>
                      <a:pt x="31" y="9"/>
                    </a:lnTo>
                    <a:lnTo>
                      <a:pt x="33" y="7"/>
                    </a:lnTo>
                    <a:lnTo>
                      <a:pt x="36" y="6"/>
                    </a:lnTo>
                    <a:lnTo>
                      <a:pt x="39" y="5"/>
                    </a:lnTo>
                    <a:lnTo>
                      <a:pt x="41" y="4"/>
                    </a:lnTo>
                    <a:lnTo>
                      <a:pt x="44" y="3"/>
                    </a:lnTo>
                    <a:lnTo>
                      <a:pt x="48" y="2"/>
                    </a:lnTo>
                    <a:lnTo>
                      <a:pt x="51" y="1"/>
                    </a:lnTo>
                    <a:lnTo>
                      <a:pt x="54" y="1"/>
                    </a:lnTo>
                    <a:lnTo>
                      <a:pt x="57" y="0"/>
                    </a:lnTo>
                    <a:lnTo>
                      <a:pt x="60" y="0"/>
                    </a:lnTo>
                    <a:lnTo>
                      <a:pt x="64" y="0"/>
                    </a:lnTo>
                    <a:lnTo>
                      <a:pt x="67" y="0"/>
                    </a:lnTo>
                    <a:lnTo>
                      <a:pt x="71" y="0"/>
                    </a:lnTo>
                    <a:lnTo>
                      <a:pt x="74" y="1"/>
                    </a:lnTo>
                    <a:lnTo>
                      <a:pt x="77" y="1"/>
                    </a:lnTo>
                    <a:lnTo>
                      <a:pt x="80" y="2"/>
                    </a:lnTo>
                    <a:lnTo>
                      <a:pt x="83" y="3"/>
                    </a:lnTo>
                    <a:lnTo>
                      <a:pt x="86" y="4"/>
                    </a:lnTo>
                    <a:lnTo>
                      <a:pt x="88" y="5"/>
                    </a:lnTo>
                    <a:lnTo>
                      <a:pt x="91" y="6"/>
                    </a:lnTo>
                    <a:lnTo>
                      <a:pt x="95" y="7"/>
                    </a:lnTo>
                    <a:lnTo>
                      <a:pt x="97" y="9"/>
                    </a:lnTo>
                    <a:lnTo>
                      <a:pt x="100" y="10"/>
                    </a:lnTo>
                    <a:lnTo>
                      <a:pt x="102" y="12"/>
                    </a:lnTo>
                    <a:lnTo>
                      <a:pt x="105" y="14"/>
                    </a:lnTo>
                    <a:lnTo>
                      <a:pt x="107" y="17"/>
                    </a:lnTo>
                    <a:lnTo>
                      <a:pt x="109" y="19"/>
                    </a:lnTo>
                    <a:lnTo>
                      <a:pt x="111" y="21"/>
                    </a:lnTo>
                    <a:lnTo>
                      <a:pt x="113" y="23"/>
                    </a:lnTo>
                    <a:lnTo>
                      <a:pt x="115" y="25"/>
                    </a:lnTo>
                    <a:lnTo>
                      <a:pt x="116" y="28"/>
                    </a:lnTo>
                    <a:lnTo>
                      <a:pt x="118" y="30"/>
                    </a:lnTo>
                    <a:lnTo>
                      <a:pt x="121" y="33"/>
                    </a:lnTo>
                    <a:lnTo>
                      <a:pt x="122" y="35"/>
                    </a:lnTo>
                    <a:lnTo>
                      <a:pt x="123" y="38"/>
                    </a:lnTo>
                    <a:lnTo>
                      <a:pt x="124" y="42"/>
                    </a:lnTo>
                    <a:lnTo>
                      <a:pt x="125" y="45"/>
                    </a:lnTo>
                    <a:lnTo>
                      <a:pt x="126" y="47"/>
                    </a:lnTo>
                    <a:lnTo>
                      <a:pt x="127" y="50"/>
                    </a:lnTo>
                    <a:lnTo>
                      <a:pt x="127" y="53"/>
                    </a:lnTo>
                    <a:lnTo>
                      <a:pt x="128" y="56"/>
                    </a:lnTo>
                    <a:lnTo>
                      <a:pt x="128" y="59"/>
                    </a:lnTo>
                    <a:lnTo>
                      <a:pt x="128" y="62"/>
                    </a:lnTo>
                    <a:lnTo>
                      <a:pt x="128" y="67"/>
                    </a:lnTo>
                    <a:lnTo>
                      <a:pt x="128" y="70"/>
                    </a:lnTo>
                    <a:lnTo>
                      <a:pt x="127" y="73"/>
                    </a:lnTo>
                    <a:lnTo>
                      <a:pt x="127" y="76"/>
                    </a:lnTo>
                    <a:lnTo>
                      <a:pt x="126" y="79"/>
                    </a:lnTo>
                    <a:lnTo>
                      <a:pt x="125" y="81"/>
                    </a:lnTo>
                    <a:lnTo>
                      <a:pt x="124" y="84"/>
                    </a:lnTo>
                    <a:lnTo>
                      <a:pt x="123" y="87"/>
                    </a:lnTo>
                    <a:lnTo>
                      <a:pt x="122" y="91"/>
                    </a:lnTo>
                    <a:lnTo>
                      <a:pt x="121" y="93"/>
                    </a:lnTo>
                    <a:lnTo>
                      <a:pt x="118" y="96"/>
                    </a:lnTo>
                    <a:lnTo>
                      <a:pt x="116" y="98"/>
                    </a:lnTo>
                    <a:lnTo>
                      <a:pt x="115" y="101"/>
                    </a:lnTo>
                    <a:lnTo>
                      <a:pt x="113" y="103"/>
                    </a:lnTo>
                    <a:lnTo>
                      <a:pt x="111" y="105"/>
                    </a:lnTo>
                    <a:lnTo>
                      <a:pt x="109" y="107"/>
                    </a:lnTo>
                    <a:lnTo>
                      <a:pt x="107" y="109"/>
                    </a:lnTo>
                    <a:lnTo>
                      <a:pt x="105" y="111"/>
                    </a:lnTo>
                    <a:lnTo>
                      <a:pt x="102" y="114"/>
                    </a:lnTo>
                    <a:lnTo>
                      <a:pt x="100" y="116"/>
                    </a:lnTo>
                    <a:lnTo>
                      <a:pt x="97" y="117"/>
                    </a:lnTo>
                    <a:lnTo>
                      <a:pt x="95" y="119"/>
                    </a:lnTo>
                    <a:lnTo>
                      <a:pt x="91" y="120"/>
                    </a:lnTo>
                    <a:lnTo>
                      <a:pt x="88" y="121"/>
                    </a:lnTo>
                    <a:lnTo>
                      <a:pt x="86" y="122"/>
                    </a:lnTo>
                    <a:lnTo>
                      <a:pt x="83" y="123"/>
                    </a:lnTo>
                    <a:lnTo>
                      <a:pt x="80" y="124"/>
                    </a:lnTo>
                    <a:lnTo>
                      <a:pt x="77" y="125"/>
                    </a:lnTo>
                    <a:lnTo>
                      <a:pt x="74" y="125"/>
                    </a:lnTo>
                    <a:lnTo>
                      <a:pt x="71" y="126"/>
                    </a:lnTo>
                    <a:lnTo>
                      <a:pt x="67" y="126"/>
                    </a:lnTo>
                    <a:lnTo>
                      <a:pt x="64" y="126"/>
                    </a:lnTo>
                    <a:close/>
                  </a:path>
                </a:pathLst>
              </a:custGeom>
              <a:solidFill>
                <a:srgbClr val="02703F"/>
              </a:solidFill>
              <a:ln w="9525">
                <a:noFill/>
                <a:round/>
                <a:headEnd/>
                <a:tailEnd/>
              </a:ln>
            </p:spPr>
            <p:txBody>
              <a:bodyPr/>
              <a:lstStyle/>
              <a:p>
                <a:endParaRPr lang="en-US"/>
              </a:p>
            </p:txBody>
          </p:sp>
          <p:sp>
            <p:nvSpPr>
              <p:cNvPr id="670" name="Freeform 388"/>
              <p:cNvSpPr>
                <a:spLocks noEditPoints="1"/>
              </p:cNvSpPr>
              <p:nvPr/>
            </p:nvSpPr>
            <p:spPr bwMode="gray">
              <a:xfrm>
                <a:off x="3820727" y="3819060"/>
                <a:ext cx="74406" cy="71795"/>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29"/>
                    </a:lnTo>
                    <a:lnTo>
                      <a:pt x="12" y="27"/>
                    </a:lnTo>
                    <a:lnTo>
                      <a:pt x="14" y="26"/>
                    </a:lnTo>
                    <a:lnTo>
                      <a:pt x="15" y="25"/>
                    </a:lnTo>
                    <a:lnTo>
                      <a:pt x="17" y="23"/>
                    </a:lnTo>
                    <a:lnTo>
                      <a:pt x="19" y="22"/>
                    </a:lnTo>
                    <a:lnTo>
                      <a:pt x="21" y="21"/>
                    </a:lnTo>
                    <a:lnTo>
                      <a:pt x="23" y="20"/>
                    </a:lnTo>
                    <a:lnTo>
                      <a:pt x="25" y="19"/>
                    </a:lnTo>
                    <a:lnTo>
                      <a:pt x="27" y="18"/>
                    </a:lnTo>
                    <a:lnTo>
                      <a:pt x="29" y="18"/>
                    </a:lnTo>
                    <a:lnTo>
                      <a:pt x="31" y="17"/>
                    </a:lnTo>
                    <a:lnTo>
                      <a:pt x="34" y="16"/>
                    </a:lnTo>
                    <a:lnTo>
                      <a:pt x="37" y="16"/>
                    </a:lnTo>
                    <a:lnTo>
                      <a:pt x="40" y="15"/>
                    </a:lnTo>
                    <a:lnTo>
                      <a:pt x="42" y="15"/>
                    </a:lnTo>
                    <a:lnTo>
                      <a:pt x="45" y="15"/>
                    </a:lnTo>
                    <a:lnTo>
                      <a:pt x="48" y="15"/>
                    </a:lnTo>
                    <a:lnTo>
                      <a:pt x="51" y="15"/>
                    </a:lnTo>
                    <a:lnTo>
                      <a:pt x="54" y="15"/>
                    </a:lnTo>
                    <a:lnTo>
                      <a:pt x="57" y="15"/>
                    </a:lnTo>
                    <a:lnTo>
                      <a:pt x="61"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5" y="0"/>
                    </a:lnTo>
                    <a:lnTo>
                      <a:pt x="34" y="0"/>
                    </a:lnTo>
                    <a:lnTo>
                      <a:pt x="32" y="0"/>
                    </a:lnTo>
                    <a:lnTo>
                      <a:pt x="31" y="0"/>
                    </a:lnTo>
                    <a:lnTo>
                      <a:pt x="30" y="0"/>
                    </a:lnTo>
                    <a:lnTo>
                      <a:pt x="28" y="0"/>
                    </a:lnTo>
                    <a:lnTo>
                      <a:pt x="0" y="0"/>
                    </a:lnTo>
                    <a:close/>
                    <a:moveTo>
                      <a:pt x="62" y="17"/>
                    </a:moveTo>
                    <a:lnTo>
                      <a:pt x="61"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5" y="23"/>
                    </a:lnTo>
                    <a:lnTo>
                      <a:pt x="34" y="24"/>
                    </a:lnTo>
                    <a:lnTo>
                      <a:pt x="33" y="25"/>
                    </a:lnTo>
                    <a:lnTo>
                      <a:pt x="32" y="26"/>
                    </a:lnTo>
                    <a:lnTo>
                      <a:pt x="31" y="26"/>
                    </a:lnTo>
                    <a:lnTo>
                      <a:pt x="30" y="27"/>
                    </a:lnTo>
                    <a:lnTo>
                      <a:pt x="29" y="28"/>
                    </a:lnTo>
                    <a:lnTo>
                      <a:pt x="28" y="29"/>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7"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4" y="55"/>
                    </a:lnTo>
                    <a:lnTo>
                      <a:pt x="55" y="55"/>
                    </a:lnTo>
                    <a:lnTo>
                      <a:pt x="56" y="53"/>
                    </a:lnTo>
                    <a:lnTo>
                      <a:pt x="57" y="52"/>
                    </a:lnTo>
                    <a:lnTo>
                      <a:pt x="58" y="51"/>
                    </a:lnTo>
                    <a:lnTo>
                      <a:pt x="59" y="50"/>
                    </a:lnTo>
                    <a:lnTo>
                      <a:pt x="59"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3"/>
                    </a:lnTo>
                    <a:lnTo>
                      <a:pt x="65" y="32"/>
                    </a:lnTo>
                    <a:lnTo>
                      <a:pt x="65" y="31"/>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grpSp>
      </p:grpSp>
      <p:sp>
        <p:nvSpPr>
          <p:cNvPr id="709" name="Freeform 391"/>
          <p:cNvSpPr>
            <a:spLocks/>
          </p:cNvSpPr>
          <p:nvPr/>
        </p:nvSpPr>
        <p:spPr bwMode="gray">
          <a:xfrm>
            <a:off x="7170006" y="2808241"/>
            <a:ext cx="146304" cy="15544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FFD347"/>
          </a:solidFill>
          <a:ln w="9525">
            <a:noFill/>
            <a:round/>
            <a:headEnd/>
            <a:tailEnd/>
          </a:ln>
        </p:spPr>
        <p:txBody>
          <a:bodyPr/>
          <a:lstStyle/>
          <a:p>
            <a:endParaRPr lang="en-US"/>
          </a:p>
        </p:txBody>
      </p:sp>
      <p:grpSp>
        <p:nvGrpSpPr>
          <p:cNvPr id="673" name="Group 672"/>
          <p:cNvGrpSpPr/>
          <p:nvPr/>
        </p:nvGrpSpPr>
        <p:grpSpPr>
          <a:xfrm>
            <a:off x="6752040" y="4146191"/>
            <a:ext cx="197678" cy="155448"/>
            <a:chOff x="3393572" y="4016436"/>
            <a:chExt cx="197678" cy="155448"/>
          </a:xfrm>
        </p:grpSpPr>
        <p:grpSp>
          <p:nvGrpSpPr>
            <p:cNvPr id="674" name="Group 673"/>
            <p:cNvGrpSpPr/>
            <p:nvPr/>
          </p:nvGrpSpPr>
          <p:grpSpPr>
            <a:xfrm>
              <a:off x="3444946" y="4016436"/>
              <a:ext cx="146304" cy="155448"/>
              <a:chOff x="3461637" y="5743574"/>
              <a:chExt cx="146304" cy="155448"/>
            </a:xfrm>
          </p:grpSpPr>
          <p:sp>
            <p:nvSpPr>
              <p:cNvPr id="678" name="Freeform 391"/>
              <p:cNvSpPr>
                <a:spLocks/>
              </p:cNvSpPr>
              <p:nvPr/>
            </p:nvSpPr>
            <p:spPr bwMode="gray">
              <a:xfrm>
                <a:off x="3461637" y="5743574"/>
                <a:ext cx="146304" cy="15544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FFD347"/>
              </a:solidFill>
              <a:ln w="9525">
                <a:noFill/>
                <a:round/>
                <a:headEnd/>
                <a:tailEnd/>
              </a:ln>
            </p:spPr>
            <p:txBody>
              <a:bodyPr/>
              <a:lstStyle/>
              <a:p>
                <a:endParaRPr lang="en-US"/>
              </a:p>
            </p:txBody>
          </p:sp>
          <p:sp>
            <p:nvSpPr>
              <p:cNvPr id="679" name="Freeform 392"/>
              <p:cNvSpPr>
                <a:spLocks noEditPoints="1"/>
              </p:cNvSpPr>
              <p:nvPr/>
            </p:nvSpPr>
            <p:spPr bwMode="gray">
              <a:xfrm>
                <a:off x="3504168" y="5786740"/>
                <a:ext cx="70149" cy="69115"/>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grpSp>
          <p:nvGrpSpPr>
            <p:cNvPr id="675" name="Group 674"/>
            <p:cNvGrpSpPr/>
            <p:nvPr/>
          </p:nvGrpSpPr>
          <p:grpSpPr>
            <a:xfrm>
              <a:off x="3393572" y="4019476"/>
              <a:ext cx="146521" cy="150768"/>
              <a:chOff x="3781807" y="3778376"/>
              <a:chExt cx="146521" cy="150768"/>
            </a:xfrm>
          </p:grpSpPr>
          <p:sp>
            <p:nvSpPr>
              <p:cNvPr id="676" name="Freeform 387"/>
              <p:cNvSpPr>
                <a:spLocks/>
              </p:cNvSpPr>
              <p:nvPr/>
            </p:nvSpPr>
            <p:spPr bwMode="gray">
              <a:xfrm>
                <a:off x="3781807" y="3778376"/>
                <a:ext cx="146521" cy="15076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4" y="126"/>
                    </a:moveTo>
                    <a:lnTo>
                      <a:pt x="60" y="126"/>
                    </a:lnTo>
                    <a:lnTo>
                      <a:pt x="57" y="126"/>
                    </a:lnTo>
                    <a:lnTo>
                      <a:pt x="54" y="125"/>
                    </a:lnTo>
                    <a:lnTo>
                      <a:pt x="51" y="125"/>
                    </a:lnTo>
                    <a:lnTo>
                      <a:pt x="48" y="124"/>
                    </a:lnTo>
                    <a:lnTo>
                      <a:pt x="44" y="123"/>
                    </a:lnTo>
                    <a:lnTo>
                      <a:pt x="41" y="122"/>
                    </a:lnTo>
                    <a:lnTo>
                      <a:pt x="39" y="121"/>
                    </a:lnTo>
                    <a:lnTo>
                      <a:pt x="36" y="120"/>
                    </a:lnTo>
                    <a:lnTo>
                      <a:pt x="33" y="119"/>
                    </a:lnTo>
                    <a:lnTo>
                      <a:pt x="31" y="117"/>
                    </a:lnTo>
                    <a:lnTo>
                      <a:pt x="28" y="116"/>
                    </a:lnTo>
                    <a:lnTo>
                      <a:pt x="26" y="114"/>
                    </a:lnTo>
                    <a:lnTo>
                      <a:pt x="23" y="111"/>
                    </a:lnTo>
                    <a:lnTo>
                      <a:pt x="20" y="109"/>
                    </a:lnTo>
                    <a:lnTo>
                      <a:pt x="18" y="107"/>
                    </a:lnTo>
                    <a:lnTo>
                      <a:pt x="16" y="105"/>
                    </a:lnTo>
                    <a:lnTo>
                      <a:pt x="14" y="103"/>
                    </a:lnTo>
                    <a:lnTo>
                      <a:pt x="12" y="101"/>
                    </a:lnTo>
                    <a:lnTo>
                      <a:pt x="11" y="98"/>
                    </a:lnTo>
                    <a:lnTo>
                      <a:pt x="9" y="96"/>
                    </a:lnTo>
                    <a:lnTo>
                      <a:pt x="7" y="93"/>
                    </a:lnTo>
                    <a:lnTo>
                      <a:pt x="6" y="91"/>
                    </a:lnTo>
                    <a:lnTo>
                      <a:pt x="5" y="87"/>
                    </a:lnTo>
                    <a:lnTo>
                      <a:pt x="4" y="84"/>
                    </a:lnTo>
                    <a:lnTo>
                      <a:pt x="3" y="81"/>
                    </a:lnTo>
                    <a:lnTo>
                      <a:pt x="2" y="79"/>
                    </a:lnTo>
                    <a:lnTo>
                      <a:pt x="1" y="76"/>
                    </a:lnTo>
                    <a:lnTo>
                      <a:pt x="1" y="73"/>
                    </a:lnTo>
                    <a:lnTo>
                      <a:pt x="0" y="70"/>
                    </a:lnTo>
                    <a:lnTo>
                      <a:pt x="0" y="67"/>
                    </a:lnTo>
                    <a:lnTo>
                      <a:pt x="0" y="62"/>
                    </a:lnTo>
                    <a:lnTo>
                      <a:pt x="0" y="59"/>
                    </a:lnTo>
                    <a:lnTo>
                      <a:pt x="0" y="56"/>
                    </a:lnTo>
                    <a:lnTo>
                      <a:pt x="1" y="53"/>
                    </a:lnTo>
                    <a:lnTo>
                      <a:pt x="1" y="50"/>
                    </a:lnTo>
                    <a:lnTo>
                      <a:pt x="2" y="47"/>
                    </a:lnTo>
                    <a:lnTo>
                      <a:pt x="3" y="45"/>
                    </a:lnTo>
                    <a:lnTo>
                      <a:pt x="4" y="42"/>
                    </a:lnTo>
                    <a:lnTo>
                      <a:pt x="5" y="38"/>
                    </a:lnTo>
                    <a:lnTo>
                      <a:pt x="6" y="35"/>
                    </a:lnTo>
                    <a:lnTo>
                      <a:pt x="7" y="33"/>
                    </a:lnTo>
                    <a:lnTo>
                      <a:pt x="9" y="30"/>
                    </a:lnTo>
                    <a:lnTo>
                      <a:pt x="11" y="28"/>
                    </a:lnTo>
                    <a:lnTo>
                      <a:pt x="12" y="25"/>
                    </a:lnTo>
                    <a:lnTo>
                      <a:pt x="14" y="23"/>
                    </a:lnTo>
                    <a:lnTo>
                      <a:pt x="16" y="21"/>
                    </a:lnTo>
                    <a:lnTo>
                      <a:pt x="18" y="19"/>
                    </a:lnTo>
                    <a:lnTo>
                      <a:pt x="20" y="17"/>
                    </a:lnTo>
                    <a:lnTo>
                      <a:pt x="23" y="14"/>
                    </a:lnTo>
                    <a:lnTo>
                      <a:pt x="26" y="12"/>
                    </a:lnTo>
                    <a:lnTo>
                      <a:pt x="28" y="10"/>
                    </a:lnTo>
                    <a:lnTo>
                      <a:pt x="31" y="9"/>
                    </a:lnTo>
                    <a:lnTo>
                      <a:pt x="33" y="7"/>
                    </a:lnTo>
                    <a:lnTo>
                      <a:pt x="36" y="6"/>
                    </a:lnTo>
                    <a:lnTo>
                      <a:pt x="39" y="5"/>
                    </a:lnTo>
                    <a:lnTo>
                      <a:pt x="41" y="4"/>
                    </a:lnTo>
                    <a:lnTo>
                      <a:pt x="44" y="3"/>
                    </a:lnTo>
                    <a:lnTo>
                      <a:pt x="48" y="2"/>
                    </a:lnTo>
                    <a:lnTo>
                      <a:pt x="51" y="1"/>
                    </a:lnTo>
                    <a:lnTo>
                      <a:pt x="54" y="1"/>
                    </a:lnTo>
                    <a:lnTo>
                      <a:pt x="57" y="0"/>
                    </a:lnTo>
                    <a:lnTo>
                      <a:pt x="60" y="0"/>
                    </a:lnTo>
                    <a:lnTo>
                      <a:pt x="64" y="0"/>
                    </a:lnTo>
                    <a:lnTo>
                      <a:pt x="67" y="0"/>
                    </a:lnTo>
                    <a:lnTo>
                      <a:pt x="71" y="0"/>
                    </a:lnTo>
                    <a:lnTo>
                      <a:pt x="74" y="1"/>
                    </a:lnTo>
                    <a:lnTo>
                      <a:pt x="77" y="1"/>
                    </a:lnTo>
                    <a:lnTo>
                      <a:pt x="80" y="2"/>
                    </a:lnTo>
                    <a:lnTo>
                      <a:pt x="83" y="3"/>
                    </a:lnTo>
                    <a:lnTo>
                      <a:pt x="86" y="4"/>
                    </a:lnTo>
                    <a:lnTo>
                      <a:pt x="88" y="5"/>
                    </a:lnTo>
                    <a:lnTo>
                      <a:pt x="91" y="6"/>
                    </a:lnTo>
                    <a:lnTo>
                      <a:pt x="95" y="7"/>
                    </a:lnTo>
                    <a:lnTo>
                      <a:pt x="97" y="9"/>
                    </a:lnTo>
                    <a:lnTo>
                      <a:pt x="100" y="10"/>
                    </a:lnTo>
                    <a:lnTo>
                      <a:pt x="102" y="12"/>
                    </a:lnTo>
                    <a:lnTo>
                      <a:pt x="105" y="14"/>
                    </a:lnTo>
                    <a:lnTo>
                      <a:pt x="107" y="17"/>
                    </a:lnTo>
                    <a:lnTo>
                      <a:pt x="109" y="19"/>
                    </a:lnTo>
                    <a:lnTo>
                      <a:pt x="111" y="21"/>
                    </a:lnTo>
                    <a:lnTo>
                      <a:pt x="113" y="23"/>
                    </a:lnTo>
                    <a:lnTo>
                      <a:pt x="115" y="25"/>
                    </a:lnTo>
                    <a:lnTo>
                      <a:pt x="116" y="28"/>
                    </a:lnTo>
                    <a:lnTo>
                      <a:pt x="118" y="30"/>
                    </a:lnTo>
                    <a:lnTo>
                      <a:pt x="121" y="33"/>
                    </a:lnTo>
                    <a:lnTo>
                      <a:pt x="122" y="35"/>
                    </a:lnTo>
                    <a:lnTo>
                      <a:pt x="123" y="38"/>
                    </a:lnTo>
                    <a:lnTo>
                      <a:pt x="124" y="42"/>
                    </a:lnTo>
                    <a:lnTo>
                      <a:pt x="125" y="45"/>
                    </a:lnTo>
                    <a:lnTo>
                      <a:pt x="126" y="47"/>
                    </a:lnTo>
                    <a:lnTo>
                      <a:pt x="127" y="50"/>
                    </a:lnTo>
                    <a:lnTo>
                      <a:pt x="127" y="53"/>
                    </a:lnTo>
                    <a:lnTo>
                      <a:pt x="128" y="56"/>
                    </a:lnTo>
                    <a:lnTo>
                      <a:pt x="128" y="59"/>
                    </a:lnTo>
                    <a:lnTo>
                      <a:pt x="128" y="62"/>
                    </a:lnTo>
                    <a:lnTo>
                      <a:pt x="128" y="67"/>
                    </a:lnTo>
                    <a:lnTo>
                      <a:pt x="128" y="70"/>
                    </a:lnTo>
                    <a:lnTo>
                      <a:pt x="127" y="73"/>
                    </a:lnTo>
                    <a:lnTo>
                      <a:pt x="127" y="76"/>
                    </a:lnTo>
                    <a:lnTo>
                      <a:pt x="126" y="79"/>
                    </a:lnTo>
                    <a:lnTo>
                      <a:pt x="125" y="81"/>
                    </a:lnTo>
                    <a:lnTo>
                      <a:pt x="124" y="84"/>
                    </a:lnTo>
                    <a:lnTo>
                      <a:pt x="123" y="87"/>
                    </a:lnTo>
                    <a:lnTo>
                      <a:pt x="122" y="91"/>
                    </a:lnTo>
                    <a:lnTo>
                      <a:pt x="121" y="93"/>
                    </a:lnTo>
                    <a:lnTo>
                      <a:pt x="118" y="96"/>
                    </a:lnTo>
                    <a:lnTo>
                      <a:pt x="116" y="98"/>
                    </a:lnTo>
                    <a:lnTo>
                      <a:pt x="115" y="101"/>
                    </a:lnTo>
                    <a:lnTo>
                      <a:pt x="113" y="103"/>
                    </a:lnTo>
                    <a:lnTo>
                      <a:pt x="111" y="105"/>
                    </a:lnTo>
                    <a:lnTo>
                      <a:pt x="109" y="107"/>
                    </a:lnTo>
                    <a:lnTo>
                      <a:pt x="107" y="109"/>
                    </a:lnTo>
                    <a:lnTo>
                      <a:pt x="105" y="111"/>
                    </a:lnTo>
                    <a:lnTo>
                      <a:pt x="102" y="114"/>
                    </a:lnTo>
                    <a:lnTo>
                      <a:pt x="100" y="116"/>
                    </a:lnTo>
                    <a:lnTo>
                      <a:pt x="97" y="117"/>
                    </a:lnTo>
                    <a:lnTo>
                      <a:pt x="95" y="119"/>
                    </a:lnTo>
                    <a:lnTo>
                      <a:pt x="91" y="120"/>
                    </a:lnTo>
                    <a:lnTo>
                      <a:pt x="88" y="121"/>
                    </a:lnTo>
                    <a:lnTo>
                      <a:pt x="86" y="122"/>
                    </a:lnTo>
                    <a:lnTo>
                      <a:pt x="83" y="123"/>
                    </a:lnTo>
                    <a:lnTo>
                      <a:pt x="80" y="124"/>
                    </a:lnTo>
                    <a:lnTo>
                      <a:pt x="77" y="125"/>
                    </a:lnTo>
                    <a:lnTo>
                      <a:pt x="74" y="125"/>
                    </a:lnTo>
                    <a:lnTo>
                      <a:pt x="71" y="126"/>
                    </a:lnTo>
                    <a:lnTo>
                      <a:pt x="67" y="126"/>
                    </a:lnTo>
                    <a:lnTo>
                      <a:pt x="64" y="126"/>
                    </a:lnTo>
                    <a:close/>
                  </a:path>
                </a:pathLst>
              </a:custGeom>
              <a:solidFill>
                <a:srgbClr val="02703F"/>
              </a:solidFill>
              <a:ln w="9525">
                <a:noFill/>
                <a:round/>
                <a:headEnd/>
                <a:tailEnd/>
              </a:ln>
            </p:spPr>
            <p:txBody>
              <a:bodyPr/>
              <a:lstStyle/>
              <a:p>
                <a:endParaRPr lang="en-US"/>
              </a:p>
            </p:txBody>
          </p:sp>
          <p:sp>
            <p:nvSpPr>
              <p:cNvPr id="677" name="Freeform 388"/>
              <p:cNvSpPr>
                <a:spLocks noEditPoints="1"/>
              </p:cNvSpPr>
              <p:nvPr/>
            </p:nvSpPr>
            <p:spPr bwMode="gray">
              <a:xfrm>
                <a:off x="3820727" y="3819060"/>
                <a:ext cx="74406" cy="71795"/>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29"/>
                    </a:lnTo>
                    <a:lnTo>
                      <a:pt x="12" y="27"/>
                    </a:lnTo>
                    <a:lnTo>
                      <a:pt x="14" y="26"/>
                    </a:lnTo>
                    <a:lnTo>
                      <a:pt x="15" y="25"/>
                    </a:lnTo>
                    <a:lnTo>
                      <a:pt x="17" y="23"/>
                    </a:lnTo>
                    <a:lnTo>
                      <a:pt x="19" y="22"/>
                    </a:lnTo>
                    <a:lnTo>
                      <a:pt x="21" y="21"/>
                    </a:lnTo>
                    <a:lnTo>
                      <a:pt x="23" y="20"/>
                    </a:lnTo>
                    <a:lnTo>
                      <a:pt x="25" y="19"/>
                    </a:lnTo>
                    <a:lnTo>
                      <a:pt x="27" y="18"/>
                    </a:lnTo>
                    <a:lnTo>
                      <a:pt x="29" y="18"/>
                    </a:lnTo>
                    <a:lnTo>
                      <a:pt x="31" y="17"/>
                    </a:lnTo>
                    <a:lnTo>
                      <a:pt x="34" y="16"/>
                    </a:lnTo>
                    <a:lnTo>
                      <a:pt x="37" y="16"/>
                    </a:lnTo>
                    <a:lnTo>
                      <a:pt x="40" y="15"/>
                    </a:lnTo>
                    <a:lnTo>
                      <a:pt x="42" y="15"/>
                    </a:lnTo>
                    <a:lnTo>
                      <a:pt x="45" y="15"/>
                    </a:lnTo>
                    <a:lnTo>
                      <a:pt x="48" y="15"/>
                    </a:lnTo>
                    <a:lnTo>
                      <a:pt x="51" y="15"/>
                    </a:lnTo>
                    <a:lnTo>
                      <a:pt x="54" y="15"/>
                    </a:lnTo>
                    <a:lnTo>
                      <a:pt x="57" y="15"/>
                    </a:lnTo>
                    <a:lnTo>
                      <a:pt x="61"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5" y="0"/>
                    </a:lnTo>
                    <a:lnTo>
                      <a:pt x="34" y="0"/>
                    </a:lnTo>
                    <a:lnTo>
                      <a:pt x="32" y="0"/>
                    </a:lnTo>
                    <a:lnTo>
                      <a:pt x="31" y="0"/>
                    </a:lnTo>
                    <a:lnTo>
                      <a:pt x="30" y="0"/>
                    </a:lnTo>
                    <a:lnTo>
                      <a:pt x="28" y="0"/>
                    </a:lnTo>
                    <a:lnTo>
                      <a:pt x="0" y="0"/>
                    </a:lnTo>
                    <a:close/>
                    <a:moveTo>
                      <a:pt x="62" y="17"/>
                    </a:moveTo>
                    <a:lnTo>
                      <a:pt x="61"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5" y="23"/>
                    </a:lnTo>
                    <a:lnTo>
                      <a:pt x="34" y="24"/>
                    </a:lnTo>
                    <a:lnTo>
                      <a:pt x="33" y="25"/>
                    </a:lnTo>
                    <a:lnTo>
                      <a:pt x="32" y="26"/>
                    </a:lnTo>
                    <a:lnTo>
                      <a:pt x="31" y="26"/>
                    </a:lnTo>
                    <a:lnTo>
                      <a:pt x="30" y="27"/>
                    </a:lnTo>
                    <a:lnTo>
                      <a:pt x="29" y="28"/>
                    </a:lnTo>
                    <a:lnTo>
                      <a:pt x="28" y="29"/>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7"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4" y="55"/>
                    </a:lnTo>
                    <a:lnTo>
                      <a:pt x="55" y="55"/>
                    </a:lnTo>
                    <a:lnTo>
                      <a:pt x="56" y="53"/>
                    </a:lnTo>
                    <a:lnTo>
                      <a:pt x="57" y="52"/>
                    </a:lnTo>
                    <a:lnTo>
                      <a:pt x="58" y="51"/>
                    </a:lnTo>
                    <a:lnTo>
                      <a:pt x="59" y="50"/>
                    </a:lnTo>
                    <a:lnTo>
                      <a:pt x="59"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3"/>
                    </a:lnTo>
                    <a:lnTo>
                      <a:pt x="65" y="32"/>
                    </a:lnTo>
                    <a:lnTo>
                      <a:pt x="65" y="31"/>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grpSp>
      </p:grpSp>
      <p:grpSp>
        <p:nvGrpSpPr>
          <p:cNvPr id="680" name="Group 679"/>
          <p:cNvGrpSpPr/>
          <p:nvPr/>
        </p:nvGrpSpPr>
        <p:grpSpPr>
          <a:xfrm>
            <a:off x="7523529" y="4389147"/>
            <a:ext cx="197678" cy="155448"/>
            <a:chOff x="3393572" y="4016436"/>
            <a:chExt cx="197678" cy="155448"/>
          </a:xfrm>
        </p:grpSpPr>
        <p:grpSp>
          <p:nvGrpSpPr>
            <p:cNvPr id="681" name="Group 680"/>
            <p:cNvGrpSpPr/>
            <p:nvPr/>
          </p:nvGrpSpPr>
          <p:grpSpPr>
            <a:xfrm>
              <a:off x="3444946" y="4016436"/>
              <a:ext cx="146304" cy="155448"/>
              <a:chOff x="3461637" y="5743574"/>
              <a:chExt cx="146304" cy="155448"/>
            </a:xfrm>
          </p:grpSpPr>
          <p:sp>
            <p:nvSpPr>
              <p:cNvPr id="685" name="Freeform 391"/>
              <p:cNvSpPr>
                <a:spLocks/>
              </p:cNvSpPr>
              <p:nvPr/>
            </p:nvSpPr>
            <p:spPr bwMode="gray">
              <a:xfrm>
                <a:off x="3461637" y="5743574"/>
                <a:ext cx="146304" cy="15544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FFD347"/>
              </a:solidFill>
              <a:ln w="9525">
                <a:noFill/>
                <a:round/>
                <a:headEnd/>
                <a:tailEnd/>
              </a:ln>
            </p:spPr>
            <p:txBody>
              <a:bodyPr/>
              <a:lstStyle/>
              <a:p>
                <a:endParaRPr lang="en-US"/>
              </a:p>
            </p:txBody>
          </p:sp>
          <p:sp>
            <p:nvSpPr>
              <p:cNvPr id="686" name="Freeform 392"/>
              <p:cNvSpPr>
                <a:spLocks noEditPoints="1"/>
              </p:cNvSpPr>
              <p:nvPr/>
            </p:nvSpPr>
            <p:spPr bwMode="gray">
              <a:xfrm>
                <a:off x="3504168" y="5786740"/>
                <a:ext cx="70149" cy="69115"/>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grpSp>
          <p:nvGrpSpPr>
            <p:cNvPr id="682" name="Group 681"/>
            <p:cNvGrpSpPr/>
            <p:nvPr/>
          </p:nvGrpSpPr>
          <p:grpSpPr>
            <a:xfrm>
              <a:off x="3393572" y="4019476"/>
              <a:ext cx="146521" cy="150768"/>
              <a:chOff x="3781807" y="3778376"/>
              <a:chExt cx="146521" cy="150768"/>
            </a:xfrm>
          </p:grpSpPr>
          <p:sp>
            <p:nvSpPr>
              <p:cNvPr id="683" name="Freeform 387"/>
              <p:cNvSpPr>
                <a:spLocks/>
              </p:cNvSpPr>
              <p:nvPr/>
            </p:nvSpPr>
            <p:spPr bwMode="gray">
              <a:xfrm>
                <a:off x="3781807" y="3778376"/>
                <a:ext cx="146521" cy="15076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4" y="126"/>
                    </a:moveTo>
                    <a:lnTo>
                      <a:pt x="60" y="126"/>
                    </a:lnTo>
                    <a:lnTo>
                      <a:pt x="57" y="126"/>
                    </a:lnTo>
                    <a:lnTo>
                      <a:pt x="54" y="125"/>
                    </a:lnTo>
                    <a:lnTo>
                      <a:pt x="51" y="125"/>
                    </a:lnTo>
                    <a:lnTo>
                      <a:pt x="48" y="124"/>
                    </a:lnTo>
                    <a:lnTo>
                      <a:pt x="44" y="123"/>
                    </a:lnTo>
                    <a:lnTo>
                      <a:pt x="41" y="122"/>
                    </a:lnTo>
                    <a:lnTo>
                      <a:pt x="39" y="121"/>
                    </a:lnTo>
                    <a:lnTo>
                      <a:pt x="36" y="120"/>
                    </a:lnTo>
                    <a:lnTo>
                      <a:pt x="33" y="119"/>
                    </a:lnTo>
                    <a:lnTo>
                      <a:pt x="31" y="117"/>
                    </a:lnTo>
                    <a:lnTo>
                      <a:pt x="28" y="116"/>
                    </a:lnTo>
                    <a:lnTo>
                      <a:pt x="26" y="114"/>
                    </a:lnTo>
                    <a:lnTo>
                      <a:pt x="23" y="111"/>
                    </a:lnTo>
                    <a:lnTo>
                      <a:pt x="20" y="109"/>
                    </a:lnTo>
                    <a:lnTo>
                      <a:pt x="18" y="107"/>
                    </a:lnTo>
                    <a:lnTo>
                      <a:pt x="16" y="105"/>
                    </a:lnTo>
                    <a:lnTo>
                      <a:pt x="14" y="103"/>
                    </a:lnTo>
                    <a:lnTo>
                      <a:pt x="12" y="101"/>
                    </a:lnTo>
                    <a:lnTo>
                      <a:pt x="11" y="98"/>
                    </a:lnTo>
                    <a:lnTo>
                      <a:pt x="9" y="96"/>
                    </a:lnTo>
                    <a:lnTo>
                      <a:pt x="7" y="93"/>
                    </a:lnTo>
                    <a:lnTo>
                      <a:pt x="6" y="91"/>
                    </a:lnTo>
                    <a:lnTo>
                      <a:pt x="5" y="87"/>
                    </a:lnTo>
                    <a:lnTo>
                      <a:pt x="4" y="84"/>
                    </a:lnTo>
                    <a:lnTo>
                      <a:pt x="3" y="81"/>
                    </a:lnTo>
                    <a:lnTo>
                      <a:pt x="2" y="79"/>
                    </a:lnTo>
                    <a:lnTo>
                      <a:pt x="1" y="76"/>
                    </a:lnTo>
                    <a:lnTo>
                      <a:pt x="1" y="73"/>
                    </a:lnTo>
                    <a:lnTo>
                      <a:pt x="0" y="70"/>
                    </a:lnTo>
                    <a:lnTo>
                      <a:pt x="0" y="67"/>
                    </a:lnTo>
                    <a:lnTo>
                      <a:pt x="0" y="62"/>
                    </a:lnTo>
                    <a:lnTo>
                      <a:pt x="0" y="59"/>
                    </a:lnTo>
                    <a:lnTo>
                      <a:pt x="0" y="56"/>
                    </a:lnTo>
                    <a:lnTo>
                      <a:pt x="1" y="53"/>
                    </a:lnTo>
                    <a:lnTo>
                      <a:pt x="1" y="50"/>
                    </a:lnTo>
                    <a:lnTo>
                      <a:pt x="2" y="47"/>
                    </a:lnTo>
                    <a:lnTo>
                      <a:pt x="3" y="45"/>
                    </a:lnTo>
                    <a:lnTo>
                      <a:pt x="4" y="42"/>
                    </a:lnTo>
                    <a:lnTo>
                      <a:pt x="5" y="38"/>
                    </a:lnTo>
                    <a:lnTo>
                      <a:pt x="6" y="35"/>
                    </a:lnTo>
                    <a:lnTo>
                      <a:pt x="7" y="33"/>
                    </a:lnTo>
                    <a:lnTo>
                      <a:pt x="9" y="30"/>
                    </a:lnTo>
                    <a:lnTo>
                      <a:pt x="11" y="28"/>
                    </a:lnTo>
                    <a:lnTo>
                      <a:pt x="12" y="25"/>
                    </a:lnTo>
                    <a:lnTo>
                      <a:pt x="14" y="23"/>
                    </a:lnTo>
                    <a:lnTo>
                      <a:pt x="16" y="21"/>
                    </a:lnTo>
                    <a:lnTo>
                      <a:pt x="18" y="19"/>
                    </a:lnTo>
                    <a:lnTo>
                      <a:pt x="20" y="17"/>
                    </a:lnTo>
                    <a:lnTo>
                      <a:pt x="23" y="14"/>
                    </a:lnTo>
                    <a:lnTo>
                      <a:pt x="26" y="12"/>
                    </a:lnTo>
                    <a:lnTo>
                      <a:pt x="28" y="10"/>
                    </a:lnTo>
                    <a:lnTo>
                      <a:pt x="31" y="9"/>
                    </a:lnTo>
                    <a:lnTo>
                      <a:pt x="33" y="7"/>
                    </a:lnTo>
                    <a:lnTo>
                      <a:pt x="36" y="6"/>
                    </a:lnTo>
                    <a:lnTo>
                      <a:pt x="39" y="5"/>
                    </a:lnTo>
                    <a:lnTo>
                      <a:pt x="41" y="4"/>
                    </a:lnTo>
                    <a:lnTo>
                      <a:pt x="44" y="3"/>
                    </a:lnTo>
                    <a:lnTo>
                      <a:pt x="48" y="2"/>
                    </a:lnTo>
                    <a:lnTo>
                      <a:pt x="51" y="1"/>
                    </a:lnTo>
                    <a:lnTo>
                      <a:pt x="54" y="1"/>
                    </a:lnTo>
                    <a:lnTo>
                      <a:pt x="57" y="0"/>
                    </a:lnTo>
                    <a:lnTo>
                      <a:pt x="60" y="0"/>
                    </a:lnTo>
                    <a:lnTo>
                      <a:pt x="64" y="0"/>
                    </a:lnTo>
                    <a:lnTo>
                      <a:pt x="67" y="0"/>
                    </a:lnTo>
                    <a:lnTo>
                      <a:pt x="71" y="0"/>
                    </a:lnTo>
                    <a:lnTo>
                      <a:pt x="74" y="1"/>
                    </a:lnTo>
                    <a:lnTo>
                      <a:pt x="77" y="1"/>
                    </a:lnTo>
                    <a:lnTo>
                      <a:pt x="80" y="2"/>
                    </a:lnTo>
                    <a:lnTo>
                      <a:pt x="83" y="3"/>
                    </a:lnTo>
                    <a:lnTo>
                      <a:pt x="86" y="4"/>
                    </a:lnTo>
                    <a:lnTo>
                      <a:pt x="88" y="5"/>
                    </a:lnTo>
                    <a:lnTo>
                      <a:pt x="91" y="6"/>
                    </a:lnTo>
                    <a:lnTo>
                      <a:pt x="95" y="7"/>
                    </a:lnTo>
                    <a:lnTo>
                      <a:pt x="97" y="9"/>
                    </a:lnTo>
                    <a:lnTo>
                      <a:pt x="100" y="10"/>
                    </a:lnTo>
                    <a:lnTo>
                      <a:pt x="102" y="12"/>
                    </a:lnTo>
                    <a:lnTo>
                      <a:pt x="105" y="14"/>
                    </a:lnTo>
                    <a:lnTo>
                      <a:pt x="107" y="17"/>
                    </a:lnTo>
                    <a:lnTo>
                      <a:pt x="109" y="19"/>
                    </a:lnTo>
                    <a:lnTo>
                      <a:pt x="111" y="21"/>
                    </a:lnTo>
                    <a:lnTo>
                      <a:pt x="113" y="23"/>
                    </a:lnTo>
                    <a:lnTo>
                      <a:pt x="115" y="25"/>
                    </a:lnTo>
                    <a:lnTo>
                      <a:pt x="116" y="28"/>
                    </a:lnTo>
                    <a:lnTo>
                      <a:pt x="118" y="30"/>
                    </a:lnTo>
                    <a:lnTo>
                      <a:pt x="121" y="33"/>
                    </a:lnTo>
                    <a:lnTo>
                      <a:pt x="122" y="35"/>
                    </a:lnTo>
                    <a:lnTo>
                      <a:pt x="123" y="38"/>
                    </a:lnTo>
                    <a:lnTo>
                      <a:pt x="124" y="42"/>
                    </a:lnTo>
                    <a:lnTo>
                      <a:pt x="125" y="45"/>
                    </a:lnTo>
                    <a:lnTo>
                      <a:pt x="126" y="47"/>
                    </a:lnTo>
                    <a:lnTo>
                      <a:pt x="127" y="50"/>
                    </a:lnTo>
                    <a:lnTo>
                      <a:pt x="127" y="53"/>
                    </a:lnTo>
                    <a:lnTo>
                      <a:pt x="128" y="56"/>
                    </a:lnTo>
                    <a:lnTo>
                      <a:pt x="128" y="59"/>
                    </a:lnTo>
                    <a:lnTo>
                      <a:pt x="128" y="62"/>
                    </a:lnTo>
                    <a:lnTo>
                      <a:pt x="128" y="67"/>
                    </a:lnTo>
                    <a:lnTo>
                      <a:pt x="128" y="70"/>
                    </a:lnTo>
                    <a:lnTo>
                      <a:pt x="127" y="73"/>
                    </a:lnTo>
                    <a:lnTo>
                      <a:pt x="127" y="76"/>
                    </a:lnTo>
                    <a:lnTo>
                      <a:pt x="126" y="79"/>
                    </a:lnTo>
                    <a:lnTo>
                      <a:pt x="125" y="81"/>
                    </a:lnTo>
                    <a:lnTo>
                      <a:pt x="124" y="84"/>
                    </a:lnTo>
                    <a:lnTo>
                      <a:pt x="123" y="87"/>
                    </a:lnTo>
                    <a:lnTo>
                      <a:pt x="122" y="91"/>
                    </a:lnTo>
                    <a:lnTo>
                      <a:pt x="121" y="93"/>
                    </a:lnTo>
                    <a:lnTo>
                      <a:pt x="118" y="96"/>
                    </a:lnTo>
                    <a:lnTo>
                      <a:pt x="116" y="98"/>
                    </a:lnTo>
                    <a:lnTo>
                      <a:pt x="115" y="101"/>
                    </a:lnTo>
                    <a:lnTo>
                      <a:pt x="113" y="103"/>
                    </a:lnTo>
                    <a:lnTo>
                      <a:pt x="111" y="105"/>
                    </a:lnTo>
                    <a:lnTo>
                      <a:pt x="109" y="107"/>
                    </a:lnTo>
                    <a:lnTo>
                      <a:pt x="107" y="109"/>
                    </a:lnTo>
                    <a:lnTo>
                      <a:pt x="105" y="111"/>
                    </a:lnTo>
                    <a:lnTo>
                      <a:pt x="102" y="114"/>
                    </a:lnTo>
                    <a:lnTo>
                      <a:pt x="100" y="116"/>
                    </a:lnTo>
                    <a:lnTo>
                      <a:pt x="97" y="117"/>
                    </a:lnTo>
                    <a:lnTo>
                      <a:pt x="95" y="119"/>
                    </a:lnTo>
                    <a:lnTo>
                      <a:pt x="91" y="120"/>
                    </a:lnTo>
                    <a:lnTo>
                      <a:pt x="88" y="121"/>
                    </a:lnTo>
                    <a:lnTo>
                      <a:pt x="86" y="122"/>
                    </a:lnTo>
                    <a:lnTo>
                      <a:pt x="83" y="123"/>
                    </a:lnTo>
                    <a:lnTo>
                      <a:pt x="80" y="124"/>
                    </a:lnTo>
                    <a:lnTo>
                      <a:pt x="77" y="125"/>
                    </a:lnTo>
                    <a:lnTo>
                      <a:pt x="74" y="125"/>
                    </a:lnTo>
                    <a:lnTo>
                      <a:pt x="71" y="126"/>
                    </a:lnTo>
                    <a:lnTo>
                      <a:pt x="67" y="126"/>
                    </a:lnTo>
                    <a:lnTo>
                      <a:pt x="64" y="126"/>
                    </a:lnTo>
                    <a:close/>
                  </a:path>
                </a:pathLst>
              </a:custGeom>
              <a:solidFill>
                <a:srgbClr val="02703F"/>
              </a:solidFill>
              <a:ln w="9525">
                <a:noFill/>
                <a:round/>
                <a:headEnd/>
                <a:tailEnd/>
              </a:ln>
            </p:spPr>
            <p:txBody>
              <a:bodyPr/>
              <a:lstStyle/>
              <a:p>
                <a:endParaRPr lang="en-US"/>
              </a:p>
            </p:txBody>
          </p:sp>
          <p:sp>
            <p:nvSpPr>
              <p:cNvPr id="684" name="Freeform 388"/>
              <p:cNvSpPr>
                <a:spLocks noEditPoints="1"/>
              </p:cNvSpPr>
              <p:nvPr/>
            </p:nvSpPr>
            <p:spPr bwMode="gray">
              <a:xfrm>
                <a:off x="3820727" y="3819060"/>
                <a:ext cx="74406" cy="71795"/>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29"/>
                    </a:lnTo>
                    <a:lnTo>
                      <a:pt x="12" y="27"/>
                    </a:lnTo>
                    <a:lnTo>
                      <a:pt x="14" y="26"/>
                    </a:lnTo>
                    <a:lnTo>
                      <a:pt x="15" y="25"/>
                    </a:lnTo>
                    <a:lnTo>
                      <a:pt x="17" y="23"/>
                    </a:lnTo>
                    <a:lnTo>
                      <a:pt x="19" y="22"/>
                    </a:lnTo>
                    <a:lnTo>
                      <a:pt x="21" y="21"/>
                    </a:lnTo>
                    <a:lnTo>
                      <a:pt x="23" y="20"/>
                    </a:lnTo>
                    <a:lnTo>
                      <a:pt x="25" y="19"/>
                    </a:lnTo>
                    <a:lnTo>
                      <a:pt x="27" y="18"/>
                    </a:lnTo>
                    <a:lnTo>
                      <a:pt x="29" y="18"/>
                    </a:lnTo>
                    <a:lnTo>
                      <a:pt x="31" y="17"/>
                    </a:lnTo>
                    <a:lnTo>
                      <a:pt x="34" y="16"/>
                    </a:lnTo>
                    <a:lnTo>
                      <a:pt x="37" y="16"/>
                    </a:lnTo>
                    <a:lnTo>
                      <a:pt x="40" y="15"/>
                    </a:lnTo>
                    <a:lnTo>
                      <a:pt x="42" y="15"/>
                    </a:lnTo>
                    <a:lnTo>
                      <a:pt x="45" y="15"/>
                    </a:lnTo>
                    <a:lnTo>
                      <a:pt x="48" y="15"/>
                    </a:lnTo>
                    <a:lnTo>
                      <a:pt x="51" y="15"/>
                    </a:lnTo>
                    <a:lnTo>
                      <a:pt x="54" y="15"/>
                    </a:lnTo>
                    <a:lnTo>
                      <a:pt x="57" y="15"/>
                    </a:lnTo>
                    <a:lnTo>
                      <a:pt x="61"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5" y="0"/>
                    </a:lnTo>
                    <a:lnTo>
                      <a:pt x="34" y="0"/>
                    </a:lnTo>
                    <a:lnTo>
                      <a:pt x="32" y="0"/>
                    </a:lnTo>
                    <a:lnTo>
                      <a:pt x="31" y="0"/>
                    </a:lnTo>
                    <a:lnTo>
                      <a:pt x="30" y="0"/>
                    </a:lnTo>
                    <a:lnTo>
                      <a:pt x="28" y="0"/>
                    </a:lnTo>
                    <a:lnTo>
                      <a:pt x="0" y="0"/>
                    </a:lnTo>
                    <a:close/>
                    <a:moveTo>
                      <a:pt x="62" y="17"/>
                    </a:moveTo>
                    <a:lnTo>
                      <a:pt x="61"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5" y="23"/>
                    </a:lnTo>
                    <a:lnTo>
                      <a:pt x="34" y="24"/>
                    </a:lnTo>
                    <a:lnTo>
                      <a:pt x="33" y="25"/>
                    </a:lnTo>
                    <a:lnTo>
                      <a:pt x="32" y="26"/>
                    </a:lnTo>
                    <a:lnTo>
                      <a:pt x="31" y="26"/>
                    </a:lnTo>
                    <a:lnTo>
                      <a:pt x="30" y="27"/>
                    </a:lnTo>
                    <a:lnTo>
                      <a:pt x="29" y="28"/>
                    </a:lnTo>
                    <a:lnTo>
                      <a:pt x="28" y="29"/>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7"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4" y="55"/>
                    </a:lnTo>
                    <a:lnTo>
                      <a:pt x="55" y="55"/>
                    </a:lnTo>
                    <a:lnTo>
                      <a:pt x="56" y="53"/>
                    </a:lnTo>
                    <a:lnTo>
                      <a:pt x="57" y="52"/>
                    </a:lnTo>
                    <a:lnTo>
                      <a:pt x="58" y="51"/>
                    </a:lnTo>
                    <a:lnTo>
                      <a:pt x="59" y="50"/>
                    </a:lnTo>
                    <a:lnTo>
                      <a:pt x="59"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3"/>
                    </a:lnTo>
                    <a:lnTo>
                      <a:pt x="65" y="32"/>
                    </a:lnTo>
                    <a:lnTo>
                      <a:pt x="65" y="31"/>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grpSp>
      </p:grpSp>
      <p:sp>
        <p:nvSpPr>
          <p:cNvPr id="694" name="Rectangle 508"/>
          <p:cNvSpPr>
            <a:spLocks noChangeArrowheads="1"/>
          </p:cNvSpPr>
          <p:nvPr/>
        </p:nvSpPr>
        <p:spPr bwMode="gray">
          <a:xfrm>
            <a:off x="6120260" y="3075105"/>
            <a:ext cx="458459" cy="92333"/>
          </a:xfrm>
          <a:prstGeom prst="rect">
            <a:avLst/>
          </a:prstGeom>
          <a:noFill/>
          <a:ln w="9525">
            <a:noFill/>
            <a:miter lim="800000"/>
            <a:headEnd/>
            <a:tailEnd/>
          </a:ln>
        </p:spPr>
        <p:txBody>
          <a:bodyPr wrap="none" lIns="0" tIns="0" rIns="0" bIns="0">
            <a:spAutoFit/>
          </a:bodyPr>
          <a:lstStyle/>
          <a:p>
            <a:r>
              <a:rPr lang="en-US" sz="600" b="1" dirty="0" smtClean="0">
                <a:solidFill>
                  <a:srgbClr val="000000"/>
                </a:solidFill>
              </a:rPr>
              <a:t>St. Louis (1) </a:t>
            </a:r>
            <a:endParaRPr lang="en-US" sz="600" b="1" dirty="0">
              <a:solidFill>
                <a:srgbClr val="000000"/>
              </a:solidFill>
            </a:endParaRPr>
          </a:p>
        </p:txBody>
      </p:sp>
      <p:sp>
        <p:nvSpPr>
          <p:cNvPr id="687" name="Rectangle 483"/>
          <p:cNvSpPr>
            <a:spLocks noChangeArrowheads="1"/>
          </p:cNvSpPr>
          <p:nvPr/>
        </p:nvSpPr>
        <p:spPr bwMode="gray">
          <a:xfrm>
            <a:off x="7449038" y="2597029"/>
            <a:ext cx="490519" cy="184666"/>
          </a:xfrm>
          <a:prstGeom prst="rect">
            <a:avLst/>
          </a:prstGeom>
          <a:noFill/>
          <a:ln w="9525">
            <a:noFill/>
            <a:miter lim="800000"/>
            <a:headEnd/>
            <a:tailEnd/>
          </a:ln>
        </p:spPr>
        <p:txBody>
          <a:bodyPr wrap="none" lIns="0" tIns="0" rIns="0" bIns="0">
            <a:spAutoFit/>
          </a:bodyPr>
          <a:lstStyle/>
          <a:p>
            <a:r>
              <a:rPr lang="en-US" sz="600" b="1" dirty="0" smtClean="0">
                <a:solidFill>
                  <a:srgbClr val="000000"/>
                </a:solidFill>
              </a:rPr>
              <a:t>Columbus (1)</a:t>
            </a:r>
            <a:endParaRPr lang="en-US" sz="600" b="1" dirty="0">
              <a:solidFill>
                <a:srgbClr val="547BCD"/>
              </a:solidFill>
            </a:endParaRPr>
          </a:p>
          <a:p>
            <a:endParaRPr lang="en-US" sz="600" b="1" dirty="0">
              <a:solidFill>
                <a:srgbClr val="000000"/>
              </a:solidFill>
            </a:endParaRPr>
          </a:p>
        </p:txBody>
      </p:sp>
      <p:cxnSp>
        <p:nvCxnSpPr>
          <p:cNvPr id="688" name="Straight Connector 604"/>
          <p:cNvCxnSpPr>
            <a:cxnSpLocks noChangeShapeType="1"/>
          </p:cNvCxnSpPr>
          <p:nvPr/>
        </p:nvCxnSpPr>
        <p:spPr bwMode="auto">
          <a:xfrm flipV="1">
            <a:off x="7301680" y="2690712"/>
            <a:ext cx="270377" cy="155971"/>
          </a:xfrm>
          <a:prstGeom prst="line">
            <a:avLst/>
          </a:prstGeom>
          <a:noFill/>
          <a:ln w="9525" algn="ctr">
            <a:solidFill>
              <a:schemeClr val="tx1"/>
            </a:solidFill>
            <a:round/>
            <a:headEnd/>
            <a:tailEnd/>
          </a:ln>
        </p:spPr>
      </p:cxnSp>
      <p:grpSp>
        <p:nvGrpSpPr>
          <p:cNvPr id="691" name="Group 690"/>
          <p:cNvGrpSpPr/>
          <p:nvPr/>
        </p:nvGrpSpPr>
        <p:grpSpPr>
          <a:xfrm>
            <a:off x="4762347" y="3020161"/>
            <a:ext cx="197678" cy="155448"/>
            <a:chOff x="3393572" y="4016436"/>
            <a:chExt cx="197678" cy="155448"/>
          </a:xfrm>
        </p:grpSpPr>
        <p:grpSp>
          <p:nvGrpSpPr>
            <p:cNvPr id="692" name="Group 691"/>
            <p:cNvGrpSpPr/>
            <p:nvPr/>
          </p:nvGrpSpPr>
          <p:grpSpPr>
            <a:xfrm>
              <a:off x="3444946" y="4016436"/>
              <a:ext cx="146304" cy="155448"/>
              <a:chOff x="3461637" y="5743574"/>
              <a:chExt cx="146304" cy="155448"/>
            </a:xfrm>
          </p:grpSpPr>
          <p:sp>
            <p:nvSpPr>
              <p:cNvPr id="698" name="Freeform 391"/>
              <p:cNvSpPr>
                <a:spLocks/>
              </p:cNvSpPr>
              <p:nvPr/>
            </p:nvSpPr>
            <p:spPr bwMode="gray">
              <a:xfrm>
                <a:off x="3461637" y="5743574"/>
                <a:ext cx="146304" cy="15544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FFD347"/>
              </a:solidFill>
              <a:ln w="9525">
                <a:noFill/>
                <a:round/>
                <a:headEnd/>
                <a:tailEnd/>
              </a:ln>
            </p:spPr>
            <p:txBody>
              <a:bodyPr/>
              <a:lstStyle/>
              <a:p>
                <a:endParaRPr lang="en-US"/>
              </a:p>
            </p:txBody>
          </p:sp>
          <p:sp>
            <p:nvSpPr>
              <p:cNvPr id="699" name="Freeform 392"/>
              <p:cNvSpPr>
                <a:spLocks noEditPoints="1"/>
              </p:cNvSpPr>
              <p:nvPr/>
            </p:nvSpPr>
            <p:spPr bwMode="gray">
              <a:xfrm>
                <a:off x="3504168" y="5786740"/>
                <a:ext cx="70149" cy="69115"/>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grpSp>
          <p:nvGrpSpPr>
            <p:cNvPr id="693" name="Group 692"/>
            <p:cNvGrpSpPr/>
            <p:nvPr/>
          </p:nvGrpSpPr>
          <p:grpSpPr>
            <a:xfrm>
              <a:off x="3393572" y="4019476"/>
              <a:ext cx="146521" cy="150768"/>
              <a:chOff x="3781807" y="3778376"/>
              <a:chExt cx="146521" cy="150768"/>
            </a:xfrm>
          </p:grpSpPr>
          <p:sp>
            <p:nvSpPr>
              <p:cNvPr id="696" name="Freeform 387"/>
              <p:cNvSpPr>
                <a:spLocks/>
              </p:cNvSpPr>
              <p:nvPr/>
            </p:nvSpPr>
            <p:spPr bwMode="gray">
              <a:xfrm>
                <a:off x="3781807" y="3778376"/>
                <a:ext cx="146521" cy="15076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4" y="126"/>
                    </a:moveTo>
                    <a:lnTo>
                      <a:pt x="60" y="126"/>
                    </a:lnTo>
                    <a:lnTo>
                      <a:pt x="57" y="126"/>
                    </a:lnTo>
                    <a:lnTo>
                      <a:pt x="54" y="125"/>
                    </a:lnTo>
                    <a:lnTo>
                      <a:pt x="51" y="125"/>
                    </a:lnTo>
                    <a:lnTo>
                      <a:pt x="48" y="124"/>
                    </a:lnTo>
                    <a:lnTo>
                      <a:pt x="44" y="123"/>
                    </a:lnTo>
                    <a:lnTo>
                      <a:pt x="41" y="122"/>
                    </a:lnTo>
                    <a:lnTo>
                      <a:pt x="39" y="121"/>
                    </a:lnTo>
                    <a:lnTo>
                      <a:pt x="36" y="120"/>
                    </a:lnTo>
                    <a:lnTo>
                      <a:pt x="33" y="119"/>
                    </a:lnTo>
                    <a:lnTo>
                      <a:pt x="31" y="117"/>
                    </a:lnTo>
                    <a:lnTo>
                      <a:pt x="28" y="116"/>
                    </a:lnTo>
                    <a:lnTo>
                      <a:pt x="26" y="114"/>
                    </a:lnTo>
                    <a:lnTo>
                      <a:pt x="23" y="111"/>
                    </a:lnTo>
                    <a:lnTo>
                      <a:pt x="20" y="109"/>
                    </a:lnTo>
                    <a:lnTo>
                      <a:pt x="18" y="107"/>
                    </a:lnTo>
                    <a:lnTo>
                      <a:pt x="16" y="105"/>
                    </a:lnTo>
                    <a:lnTo>
                      <a:pt x="14" y="103"/>
                    </a:lnTo>
                    <a:lnTo>
                      <a:pt x="12" y="101"/>
                    </a:lnTo>
                    <a:lnTo>
                      <a:pt x="11" y="98"/>
                    </a:lnTo>
                    <a:lnTo>
                      <a:pt x="9" y="96"/>
                    </a:lnTo>
                    <a:lnTo>
                      <a:pt x="7" y="93"/>
                    </a:lnTo>
                    <a:lnTo>
                      <a:pt x="6" y="91"/>
                    </a:lnTo>
                    <a:lnTo>
                      <a:pt x="5" y="87"/>
                    </a:lnTo>
                    <a:lnTo>
                      <a:pt x="4" y="84"/>
                    </a:lnTo>
                    <a:lnTo>
                      <a:pt x="3" y="81"/>
                    </a:lnTo>
                    <a:lnTo>
                      <a:pt x="2" y="79"/>
                    </a:lnTo>
                    <a:lnTo>
                      <a:pt x="1" y="76"/>
                    </a:lnTo>
                    <a:lnTo>
                      <a:pt x="1" y="73"/>
                    </a:lnTo>
                    <a:lnTo>
                      <a:pt x="0" y="70"/>
                    </a:lnTo>
                    <a:lnTo>
                      <a:pt x="0" y="67"/>
                    </a:lnTo>
                    <a:lnTo>
                      <a:pt x="0" y="62"/>
                    </a:lnTo>
                    <a:lnTo>
                      <a:pt x="0" y="59"/>
                    </a:lnTo>
                    <a:lnTo>
                      <a:pt x="0" y="56"/>
                    </a:lnTo>
                    <a:lnTo>
                      <a:pt x="1" y="53"/>
                    </a:lnTo>
                    <a:lnTo>
                      <a:pt x="1" y="50"/>
                    </a:lnTo>
                    <a:lnTo>
                      <a:pt x="2" y="47"/>
                    </a:lnTo>
                    <a:lnTo>
                      <a:pt x="3" y="45"/>
                    </a:lnTo>
                    <a:lnTo>
                      <a:pt x="4" y="42"/>
                    </a:lnTo>
                    <a:lnTo>
                      <a:pt x="5" y="38"/>
                    </a:lnTo>
                    <a:lnTo>
                      <a:pt x="6" y="35"/>
                    </a:lnTo>
                    <a:lnTo>
                      <a:pt x="7" y="33"/>
                    </a:lnTo>
                    <a:lnTo>
                      <a:pt x="9" y="30"/>
                    </a:lnTo>
                    <a:lnTo>
                      <a:pt x="11" y="28"/>
                    </a:lnTo>
                    <a:lnTo>
                      <a:pt x="12" y="25"/>
                    </a:lnTo>
                    <a:lnTo>
                      <a:pt x="14" y="23"/>
                    </a:lnTo>
                    <a:lnTo>
                      <a:pt x="16" y="21"/>
                    </a:lnTo>
                    <a:lnTo>
                      <a:pt x="18" y="19"/>
                    </a:lnTo>
                    <a:lnTo>
                      <a:pt x="20" y="17"/>
                    </a:lnTo>
                    <a:lnTo>
                      <a:pt x="23" y="14"/>
                    </a:lnTo>
                    <a:lnTo>
                      <a:pt x="26" y="12"/>
                    </a:lnTo>
                    <a:lnTo>
                      <a:pt x="28" y="10"/>
                    </a:lnTo>
                    <a:lnTo>
                      <a:pt x="31" y="9"/>
                    </a:lnTo>
                    <a:lnTo>
                      <a:pt x="33" y="7"/>
                    </a:lnTo>
                    <a:lnTo>
                      <a:pt x="36" y="6"/>
                    </a:lnTo>
                    <a:lnTo>
                      <a:pt x="39" y="5"/>
                    </a:lnTo>
                    <a:lnTo>
                      <a:pt x="41" y="4"/>
                    </a:lnTo>
                    <a:lnTo>
                      <a:pt x="44" y="3"/>
                    </a:lnTo>
                    <a:lnTo>
                      <a:pt x="48" y="2"/>
                    </a:lnTo>
                    <a:lnTo>
                      <a:pt x="51" y="1"/>
                    </a:lnTo>
                    <a:lnTo>
                      <a:pt x="54" y="1"/>
                    </a:lnTo>
                    <a:lnTo>
                      <a:pt x="57" y="0"/>
                    </a:lnTo>
                    <a:lnTo>
                      <a:pt x="60" y="0"/>
                    </a:lnTo>
                    <a:lnTo>
                      <a:pt x="64" y="0"/>
                    </a:lnTo>
                    <a:lnTo>
                      <a:pt x="67" y="0"/>
                    </a:lnTo>
                    <a:lnTo>
                      <a:pt x="71" y="0"/>
                    </a:lnTo>
                    <a:lnTo>
                      <a:pt x="74" y="1"/>
                    </a:lnTo>
                    <a:lnTo>
                      <a:pt x="77" y="1"/>
                    </a:lnTo>
                    <a:lnTo>
                      <a:pt x="80" y="2"/>
                    </a:lnTo>
                    <a:lnTo>
                      <a:pt x="83" y="3"/>
                    </a:lnTo>
                    <a:lnTo>
                      <a:pt x="86" y="4"/>
                    </a:lnTo>
                    <a:lnTo>
                      <a:pt x="88" y="5"/>
                    </a:lnTo>
                    <a:lnTo>
                      <a:pt x="91" y="6"/>
                    </a:lnTo>
                    <a:lnTo>
                      <a:pt x="95" y="7"/>
                    </a:lnTo>
                    <a:lnTo>
                      <a:pt x="97" y="9"/>
                    </a:lnTo>
                    <a:lnTo>
                      <a:pt x="100" y="10"/>
                    </a:lnTo>
                    <a:lnTo>
                      <a:pt x="102" y="12"/>
                    </a:lnTo>
                    <a:lnTo>
                      <a:pt x="105" y="14"/>
                    </a:lnTo>
                    <a:lnTo>
                      <a:pt x="107" y="17"/>
                    </a:lnTo>
                    <a:lnTo>
                      <a:pt x="109" y="19"/>
                    </a:lnTo>
                    <a:lnTo>
                      <a:pt x="111" y="21"/>
                    </a:lnTo>
                    <a:lnTo>
                      <a:pt x="113" y="23"/>
                    </a:lnTo>
                    <a:lnTo>
                      <a:pt x="115" y="25"/>
                    </a:lnTo>
                    <a:lnTo>
                      <a:pt x="116" y="28"/>
                    </a:lnTo>
                    <a:lnTo>
                      <a:pt x="118" y="30"/>
                    </a:lnTo>
                    <a:lnTo>
                      <a:pt x="121" y="33"/>
                    </a:lnTo>
                    <a:lnTo>
                      <a:pt x="122" y="35"/>
                    </a:lnTo>
                    <a:lnTo>
                      <a:pt x="123" y="38"/>
                    </a:lnTo>
                    <a:lnTo>
                      <a:pt x="124" y="42"/>
                    </a:lnTo>
                    <a:lnTo>
                      <a:pt x="125" y="45"/>
                    </a:lnTo>
                    <a:lnTo>
                      <a:pt x="126" y="47"/>
                    </a:lnTo>
                    <a:lnTo>
                      <a:pt x="127" y="50"/>
                    </a:lnTo>
                    <a:lnTo>
                      <a:pt x="127" y="53"/>
                    </a:lnTo>
                    <a:lnTo>
                      <a:pt x="128" y="56"/>
                    </a:lnTo>
                    <a:lnTo>
                      <a:pt x="128" y="59"/>
                    </a:lnTo>
                    <a:lnTo>
                      <a:pt x="128" y="62"/>
                    </a:lnTo>
                    <a:lnTo>
                      <a:pt x="128" y="67"/>
                    </a:lnTo>
                    <a:lnTo>
                      <a:pt x="128" y="70"/>
                    </a:lnTo>
                    <a:lnTo>
                      <a:pt x="127" y="73"/>
                    </a:lnTo>
                    <a:lnTo>
                      <a:pt x="127" y="76"/>
                    </a:lnTo>
                    <a:lnTo>
                      <a:pt x="126" y="79"/>
                    </a:lnTo>
                    <a:lnTo>
                      <a:pt x="125" y="81"/>
                    </a:lnTo>
                    <a:lnTo>
                      <a:pt x="124" y="84"/>
                    </a:lnTo>
                    <a:lnTo>
                      <a:pt x="123" y="87"/>
                    </a:lnTo>
                    <a:lnTo>
                      <a:pt x="122" y="91"/>
                    </a:lnTo>
                    <a:lnTo>
                      <a:pt x="121" y="93"/>
                    </a:lnTo>
                    <a:lnTo>
                      <a:pt x="118" y="96"/>
                    </a:lnTo>
                    <a:lnTo>
                      <a:pt x="116" y="98"/>
                    </a:lnTo>
                    <a:lnTo>
                      <a:pt x="115" y="101"/>
                    </a:lnTo>
                    <a:lnTo>
                      <a:pt x="113" y="103"/>
                    </a:lnTo>
                    <a:lnTo>
                      <a:pt x="111" y="105"/>
                    </a:lnTo>
                    <a:lnTo>
                      <a:pt x="109" y="107"/>
                    </a:lnTo>
                    <a:lnTo>
                      <a:pt x="107" y="109"/>
                    </a:lnTo>
                    <a:lnTo>
                      <a:pt x="105" y="111"/>
                    </a:lnTo>
                    <a:lnTo>
                      <a:pt x="102" y="114"/>
                    </a:lnTo>
                    <a:lnTo>
                      <a:pt x="100" y="116"/>
                    </a:lnTo>
                    <a:lnTo>
                      <a:pt x="97" y="117"/>
                    </a:lnTo>
                    <a:lnTo>
                      <a:pt x="95" y="119"/>
                    </a:lnTo>
                    <a:lnTo>
                      <a:pt x="91" y="120"/>
                    </a:lnTo>
                    <a:lnTo>
                      <a:pt x="88" y="121"/>
                    </a:lnTo>
                    <a:lnTo>
                      <a:pt x="86" y="122"/>
                    </a:lnTo>
                    <a:lnTo>
                      <a:pt x="83" y="123"/>
                    </a:lnTo>
                    <a:lnTo>
                      <a:pt x="80" y="124"/>
                    </a:lnTo>
                    <a:lnTo>
                      <a:pt x="77" y="125"/>
                    </a:lnTo>
                    <a:lnTo>
                      <a:pt x="74" y="125"/>
                    </a:lnTo>
                    <a:lnTo>
                      <a:pt x="71" y="126"/>
                    </a:lnTo>
                    <a:lnTo>
                      <a:pt x="67" y="126"/>
                    </a:lnTo>
                    <a:lnTo>
                      <a:pt x="64" y="126"/>
                    </a:lnTo>
                    <a:close/>
                  </a:path>
                </a:pathLst>
              </a:custGeom>
              <a:solidFill>
                <a:srgbClr val="02703F"/>
              </a:solidFill>
              <a:ln w="9525">
                <a:noFill/>
                <a:round/>
                <a:headEnd/>
                <a:tailEnd/>
              </a:ln>
            </p:spPr>
            <p:txBody>
              <a:bodyPr/>
              <a:lstStyle/>
              <a:p>
                <a:endParaRPr lang="en-US"/>
              </a:p>
            </p:txBody>
          </p:sp>
          <p:sp>
            <p:nvSpPr>
              <p:cNvPr id="697" name="Freeform 388"/>
              <p:cNvSpPr>
                <a:spLocks noEditPoints="1"/>
              </p:cNvSpPr>
              <p:nvPr/>
            </p:nvSpPr>
            <p:spPr bwMode="gray">
              <a:xfrm>
                <a:off x="3820727" y="3819060"/>
                <a:ext cx="74406" cy="71795"/>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29"/>
                    </a:lnTo>
                    <a:lnTo>
                      <a:pt x="12" y="27"/>
                    </a:lnTo>
                    <a:lnTo>
                      <a:pt x="14" y="26"/>
                    </a:lnTo>
                    <a:lnTo>
                      <a:pt x="15" y="25"/>
                    </a:lnTo>
                    <a:lnTo>
                      <a:pt x="17" y="23"/>
                    </a:lnTo>
                    <a:lnTo>
                      <a:pt x="19" y="22"/>
                    </a:lnTo>
                    <a:lnTo>
                      <a:pt x="21" y="21"/>
                    </a:lnTo>
                    <a:lnTo>
                      <a:pt x="23" y="20"/>
                    </a:lnTo>
                    <a:lnTo>
                      <a:pt x="25" y="19"/>
                    </a:lnTo>
                    <a:lnTo>
                      <a:pt x="27" y="18"/>
                    </a:lnTo>
                    <a:lnTo>
                      <a:pt x="29" y="18"/>
                    </a:lnTo>
                    <a:lnTo>
                      <a:pt x="31" y="17"/>
                    </a:lnTo>
                    <a:lnTo>
                      <a:pt x="34" y="16"/>
                    </a:lnTo>
                    <a:lnTo>
                      <a:pt x="37" y="16"/>
                    </a:lnTo>
                    <a:lnTo>
                      <a:pt x="40" y="15"/>
                    </a:lnTo>
                    <a:lnTo>
                      <a:pt x="42" y="15"/>
                    </a:lnTo>
                    <a:lnTo>
                      <a:pt x="45" y="15"/>
                    </a:lnTo>
                    <a:lnTo>
                      <a:pt x="48" y="15"/>
                    </a:lnTo>
                    <a:lnTo>
                      <a:pt x="51" y="15"/>
                    </a:lnTo>
                    <a:lnTo>
                      <a:pt x="54" y="15"/>
                    </a:lnTo>
                    <a:lnTo>
                      <a:pt x="57" y="15"/>
                    </a:lnTo>
                    <a:lnTo>
                      <a:pt x="61"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5" y="0"/>
                    </a:lnTo>
                    <a:lnTo>
                      <a:pt x="34" y="0"/>
                    </a:lnTo>
                    <a:lnTo>
                      <a:pt x="32" y="0"/>
                    </a:lnTo>
                    <a:lnTo>
                      <a:pt x="31" y="0"/>
                    </a:lnTo>
                    <a:lnTo>
                      <a:pt x="30" y="0"/>
                    </a:lnTo>
                    <a:lnTo>
                      <a:pt x="28" y="0"/>
                    </a:lnTo>
                    <a:lnTo>
                      <a:pt x="0" y="0"/>
                    </a:lnTo>
                    <a:close/>
                    <a:moveTo>
                      <a:pt x="62" y="17"/>
                    </a:moveTo>
                    <a:lnTo>
                      <a:pt x="61"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5" y="23"/>
                    </a:lnTo>
                    <a:lnTo>
                      <a:pt x="34" y="24"/>
                    </a:lnTo>
                    <a:lnTo>
                      <a:pt x="33" y="25"/>
                    </a:lnTo>
                    <a:lnTo>
                      <a:pt x="32" y="26"/>
                    </a:lnTo>
                    <a:lnTo>
                      <a:pt x="31" y="26"/>
                    </a:lnTo>
                    <a:lnTo>
                      <a:pt x="30" y="27"/>
                    </a:lnTo>
                    <a:lnTo>
                      <a:pt x="29" y="28"/>
                    </a:lnTo>
                    <a:lnTo>
                      <a:pt x="28" y="29"/>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7"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4" y="55"/>
                    </a:lnTo>
                    <a:lnTo>
                      <a:pt x="55" y="55"/>
                    </a:lnTo>
                    <a:lnTo>
                      <a:pt x="56" y="53"/>
                    </a:lnTo>
                    <a:lnTo>
                      <a:pt x="57" y="52"/>
                    </a:lnTo>
                    <a:lnTo>
                      <a:pt x="58" y="51"/>
                    </a:lnTo>
                    <a:lnTo>
                      <a:pt x="59" y="50"/>
                    </a:lnTo>
                    <a:lnTo>
                      <a:pt x="59"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3"/>
                    </a:lnTo>
                    <a:lnTo>
                      <a:pt x="65" y="32"/>
                    </a:lnTo>
                    <a:lnTo>
                      <a:pt x="65" y="31"/>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grpSp>
      </p:grpSp>
      <p:sp>
        <p:nvSpPr>
          <p:cNvPr id="689" name="Content Placeholder 4"/>
          <p:cNvSpPr txBox="1">
            <a:spLocks/>
          </p:cNvSpPr>
          <p:nvPr/>
        </p:nvSpPr>
        <p:spPr bwMode="auto">
          <a:xfrm>
            <a:off x="26048" y="753230"/>
            <a:ext cx="8519095" cy="1740440"/>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lvl1pPr marL="342900" indent="-342900" algn="l" rtl="0" eaLnBrk="0" fontAlgn="base" hangingPunct="0">
              <a:spcBef>
                <a:spcPts val="900"/>
              </a:spcBef>
              <a:spcAft>
                <a:spcPct val="0"/>
              </a:spcAft>
              <a:buClr>
                <a:schemeClr val="tx2"/>
              </a:buClr>
              <a:buSzPct val="150000"/>
              <a:buFont typeface="Wingdings" pitchFamily="2" charset="2"/>
              <a:buBlip>
                <a:blip r:embed="rId4"/>
              </a:buBlip>
              <a:defRPr sz="2000">
                <a:solidFill>
                  <a:schemeClr val="tx1"/>
                </a:solidFill>
                <a:latin typeface="+mn-lt"/>
                <a:ea typeface="+mn-ea"/>
                <a:cs typeface="+mn-cs"/>
              </a:defRPr>
            </a:lvl1pPr>
            <a:lvl2pPr marL="800100" indent="-342900" algn="l" rtl="0" eaLnBrk="0" fontAlgn="base" hangingPunct="0">
              <a:spcBef>
                <a:spcPts val="900"/>
              </a:spcBef>
              <a:spcAft>
                <a:spcPct val="0"/>
              </a:spcAft>
              <a:buClr>
                <a:schemeClr val="tx2"/>
              </a:buClr>
              <a:buFont typeface="Arial" charset="0"/>
              <a:buChar char="―"/>
              <a:defRPr sz="2000">
                <a:solidFill>
                  <a:schemeClr val="tx1"/>
                </a:solidFill>
                <a:latin typeface="+mn-lt"/>
                <a:ea typeface="+mn-ea"/>
                <a:cs typeface="+mn-cs"/>
              </a:defRPr>
            </a:lvl2pPr>
            <a:lvl3pPr marL="1143000" indent="-228600" algn="l" rtl="0" eaLnBrk="0" fontAlgn="base" hangingPunct="0">
              <a:spcBef>
                <a:spcPts val="900"/>
              </a:spcBef>
              <a:spcAft>
                <a:spcPct val="0"/>
              </a:spcAft>
              <a:buClr>
                <a:schemeClr val="tx2"/>
              </a:buClr>
              <a:buFont typeface="Symbol" pitchFamily="18" charset="2"/>
              <a:buChar char="-"/>
              <a:defRPr sz="2000">
                <a:solidFill>
                  <a:schemeClr val="tx1"/>
                </a:solidFill>
                <a:latin typeface="+mn-lt"/>
                <a:ea typeface="+mn-ea"/>
                <a:cs typeface="+mn-cs"/>
              </a:defRPr>
            </a:lvl3pPr>
            <a:lvl4pPr marL="1600200" indent="-228600" algn="l" rtl="0" eaLnBrk="0" fontAlgn="base" hangingPunct="0">
              <a:spcBef>
                <a:spcPts val="900"/>
              </a:spcBef>
              <a:spcAft>
                <a:spcPct val="0"/>
              </a:spcAft>
              <a:buClr>
                <a:schemeClr val="tx2"/>
              </a:buClr>
              <a:buFont typeface="Symbol" pitchFamily="18" charset="2"/>
              <a:buChar char="·"/>
              <a:defRPr sz="2000">
                <a:solidFill>
                  <a:schemeClr val="tx1"/>
                </a:solidFill>
                <a:latin typeface="+mn-lt"/>
                <a:ea typeface="+mn-ea"/>
                <a:cs typeface="+mn-cs"/>
              </a:defRPr>
            </a:lvl4pPr>
            <a:lvl5pPr marL="2057400" indent="-228600" algn="l" rtl="0" eaLnBrk="0" fontAlgn="base" hangingPunct="0">
              <a:spcBef>
                <a:spcPts val="900"/>
              </a:spcBef>
              <a:spcAft>
                <a:spcPct val="0"/>
              </a:spcAft>
              <a:buClr>
                <a:schemeClr val="tx2"/>
              </a:buClr>
              <a:buFont typeface="Symbol" pitchFamily="18" charset="2"/>
              <a:buChar char="·"/>
              <a:defRPr sz="2000">
                <a:solidFill>
                  <a:schemeClr val="tx1"/>
                </a:solidFill>
                <a:latin typeface="+mn-lt"/>
                <a:ea typeface="+mn-ea"/>
                <a:cs typeface="+mn-cs"/>
              </a:defRPr>
            </a:lvl5pPr>
            <a:lvl6pPr marL="2514600" indent="-228600" algn="l" rtl="0" eaLnBrk="0" fontAlgn="base" hangingPunct="0">
              <a:spcBef>
                <a:spcPts val="900"/>
              </a:spcBef>
              <a:spcAft>
                <a:spcPct val="0"/>
              </a:spcAft>
              <a:buClr>
                <a:schemeClr val="tx2"/>
              </a:buClr>
              <a:buFont typeface="Symbol" pitchFamily="18" charset="2"/>
              <a:buChar char="·"/>
              <a:defRPr sz="2000">
                <a:solidFill>
                  <a:schemeClr val="tx1"/>
                </a:solidFill>
                <a:latin typeface="+mn-lt"/>
                <a:ea typeface="+mn-ea"/>
                <a:cs typeface="+mn-cs"/>
              </a:defRPr>
            </a:lvl6pPr>
            <a:lvl7pPr marL="2971800" indent="-228600" algn="l" rtl="0" eaLnBrk="0" fontAlgn="base" hangingPunct="0">
              <a:spcBef>
                <a:spcPts val="900"/>
              </a:spcBef>
              <a:spcAft>
                <a:spcPct val="0"/>
              </a:spcAft>
              <a:buClr>
                <a:schemeClr val="tx2"/>
              </a:buClr>
              <a:buFont typeface="Symbol" pitchFamily="18" charset="2"/>
              <a:buChar char="·"/>
              <a:defRPr sz="2000">
                <a:solidFill>
                  <a:schemeClr val="tx1"/>
                </a:solidFill>
                <a:latin typeface="+mn-lt"/>
                <a:ea typeface="+mn-ea"/>
                <a:cs typeface="+mn-cs"/>
              </a:defRPr>
            </a:lvl7pPr>
            <a:lvl8pPr marL="3429000" indent="-228600" algn="l" rtl="0" eaLnBrk="0" fontAlgn="base" hangingPunct="0">
              <a:spcBef>
                <a:spcPts val="900"/>
              </a:spcBef>
              <a:spcAft>
                <a:spcPct val="0"/>
              </a:spcAft>
              <a:buClr>
                <a:schemeClr val="tx2"/>
              </a:buClr>
              <a:buFont typeface="Symbol" pitchFamily="18" charset="2"/>
              <a:buChar char="·"/>
              <a:defRPr sz="2000">
                <a:solidFill>
                  <a:schemeClr val="tx1"/>
                </a:solidFill>
                <a:latin typeface="+mn-lt"/>
                <a:ea typeface="+mn-ea"/>
                <a:cs typeface="+mn-cs"/>
              </a:defRPr>
            </a:lvl8pPr>
            <a:lvl9pPr marL="3886200" indent="-228600" algn="l" rtl="0" eaLnBrk="0" fontAlgn="base" hangingPunct="0">
              <a:spcBef>
                <a:spcPts val="900"/>
              </a:spcBef>
              <a:spcAft>
                <a:spcPct val="0"/>
              </a:spcAft>
              <a:buClr>
                <a:schemeClr val="tx2"/>
              </a:buClr>
              <a:buFont typeface="Symbol" pitchFamily="18" charset="2"/>
              <a:buChar char="·"/>
              <a:defRPr sz="2000">
                <a:solidFill>
                  <a:schemeClr val="tx1"/>
                </a:solidFill>
                <a:latin typeface="+mn-lt"/>
                <a:ea typeface="+mn-ea"/>
                <a:cs typeface="+mn-cs"/>
              </a:defRPr>
            </a:lvl9pPr>
          </a:lstStyle>
          <a:p>
            <a:pPr>
              <a:spcBef>
                <a:spcPts val="1200"/>
              </a:spcBef>
              <a:spcAft>
                <a:spcPts val="1200"/>
              </a:spcAft>
            </a:pPr>
            <a:r>
              <a:rPr lang="en-US" sz="1200" dirty="0" smtClean="0"/>
              <a:t>Dealerships located in 47 metropolitan areas in 19 states</a:t>
            </a:r>
          </a:p>
          <a:p>
            <a:pPr marL="514350" lvl="1" indent="-171450">
              <a:spcBef>
                <a:spcPts val="300"/>
              </a:spcBef>
              <a:spcAft>
                <a:spcPts val="0"/>
              </a:spcAft>
              <a:buSzPct val="150000"/>
              <a:buFont typeface="Arial" pitchFamily="34" charset="0"/>
              <a:buChar char="–"/>
            </a:pPr>
            <a:r>
              <a:rPr lang="en-US" sz="1200" dirty="0"/>
              <a:t>All Company owned</a:t>
            </a:r>
          </a:p>
        </p:txBody>
      </p:sp>
      <p:pic>
        <p:nvPicPr>
          <p:cNvPr id="1945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02163" y="4606610"/>
            <a:ext cx="14605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0" name="Freeform 426"/>
          <p:cNvSpPr>
            <a:spLocks noEditPoints="1"/>
          </p:cNvSpPr>
          <p:nvPr/>
        </p:nvSpPr>
        <p:spPr bwMode="gray">
          <a:xfrm>
            <a:off x="7635122" y="4644824"/>
            <a:ext cx="73261" cy="70598"/>
          </a:xfrm>
          <a:custGeom>
            <a:avLst/>
            <a:gdLst>
              <a:gd name="T0" fmla="*/ 2147483647 w 64"/>
              <a:gd name="T1" fmla="*/ 2147483647 h 59"/>
              <a:gd name="T2" fmla="*/ 2147483647 w 64"/>
              <a:gd name="T3" fmla="*/ 2147483647 h 59"/>
              <a:gd name="T4" fmla="*/ 2147483647 w 64"/>
              <a:gd name="T5" fmla="*/ 2147483647 h 59"/>
              <a:gd name="T6" fmla="*/ 2147483647 w 64"/>
              <a:gd name="T7" fmla="*/ 2147483647 h 59"/>
              <a:gd name="T8" fmla="*/ 2147483647 w 64"/>
              <a:gd name="T9" fmla="*/ 2147483647 h 59"/>
              <a:gd name="T10" fmla="*/ 2147483647 w 64"/>
              <a:gd name="T11" fmla="*/ 2147483647 h 59"/>
              <a:gd name="T12" fmla="*/ 2147483647 w 64"/>
              <a:gd name="T13" fmla="*/ 2147483647 h 59"/>
              <a:gd name="T14" fmla="*/ 2147483647 w 64"/>
              <a:gd name="T15" fmla="*/ 2147483647 h 59"/>
              <a:gd name="T16" fmla="*/ 2147483647 w 64"/>
              <a:gd name="T17" fmla="*/ 2147483647 h 59"/>
              <a:gd name="T18" fmla="*/ 2147483647 w 64"/>
              <a:gd name="T19" fmla="*/ 2147483647 h 59"/>
              <a:gd name="T20" fmla="*/ 2147483647 w 64"/>
              <a:gd name="T21" fmla="*/ 2147483647 h 59"/>
              <a:gd name="T22" fmla="*/ 2147483647 w 64"/>
              <a:gd name="T23" fmla="*/ 2147483647 h 59"/>
              <a:gd name="T24" fmla="*/ 2147483647 w 64"/>
              <a:gd name="T25" fmla="*/ 2147483647 h 59"/>
              <a:gd name="T26" fmla="*/ 2147483647 w 64"/>
              <a:gd name="T27" fmla="*/ 2147483647 h 59"/>
              <a:gd name="T28" fmla="*/ 2147483647 w 64"/>
              <a:gd name="T29" fmla="*/ 0 h 59"/>
              <a:gd name="T30" fmla="*/ 2147483647 w 64"/>
              <a:gd name="T31" fmla="*/ 0 h 59"/>
              <a:gd name="T32" fmla="*/ 0 w 64"/>
              <a:gd name="T33" fmla="*/ 0 h 59"/>
              <a:gd name="T34" fmla="*/ 2147483647 w 64"/>
              <a:gd name="T35" fmla="*/ 2147483647 h 59"/>
              <a:gd name="T36" fmla="*/ 2147483647 w 64"/>
              <a:gd name="T37" fmla="*/ 2147483647 h 59"/>
              <a:gd name="T38" fmla="*/ 2147483647 w 64"/>
              <a:gd name="T39" fmla="*/ 2147483647 h 59"/>
              <a:gd name="T40" fmla="*/ 2147483647 w 64"/>
              <a:gd name="T41" fmla="*/ 2147483647 h 59"/>
              <a:gd name="T42" fmla="*/ 2147483647 w 64"/>
              <a:gd name="T43" fmla="*/ 2147483647 h 59"/>
              <a:gd name="T44" fmla="*/ 2147483647 w 64"/>
              <a:gd name="T45" fmla="*/ 2147483647 h 59"/>
              <a:gd name="T46" fmla="*/ 2147483647 w 64"/>
              <a:gd name="T47" fmla="*/ 2147483647 h 59"/>
              <a:gd name="T48" fmla="*/ 2147483647 w 64"/>
              <a:gd name="T49" fmla="*/ 2147483647 h 59"/>
              <a:gd name="T50" fmla="*/ 2147483647 w 64"/>
              <a:gd name="T51" fmla="*/ 2147483647 h 59"/>
              <a:gd name="T52" fmla="*/ 2147483647 w 64"/>
              <a:gd name="T53" fmla="*/ 2147483647 h 59"/>
              <a:gd name="T54" fmla="*/ 2147483647 w 64"/>
              <a:gd name="T55" fmla="*/ 2147483647 h 59"/>
              <a:gd name="T56" fmla="*/ 2147483647 w 64"/>
              <a:gd name="T57" fmla="*/ 2147483647 h 59"/>
              <a:gd name="T58" fmla="*/ 2147483647 w 64"/>
              <a:gd name="T59" fmla="*/ 2147483647 h 59"/>
              <a:gd name="T60" fmla="*/ 2147483647 w 64"/>
              <a:gd name="T61" fmla="*/ 2147483647 h 59"/>
              <a:gd name="T62" fmla="*/ 2147483647 w 64"/>
              <a:gd name="T63" fmla="*/ 2147483647 h 59"/>
              <a:gd name="T64" fmla="*/ 2147483647 w 64"/>
              <a:gd name="T65" fmla="*/ 2147483647 h 59"/>
              <a:gd name="T66" fmla="*/ 2147483647 w 64"/>
              <a:gd name="T67" fmla="*/ 2147483647 h 59"/>
              <a:gd name="T68" fmla="*/ 2147483647 w 64"/>
              <a:gd name="T69" fmla="*/ 2147483647 h 59"/>
              <a:gd name="T70" fmla="*/ 2147483647 w 64"/>
              <a:gd name="T71" fmla="*/ 2147483647 h 59"/>
              <a:gd name="T72" fmla="*/ 2147483647 w 64"/>
              <a:gd name="T73" fmla="*/ 2147483647 h 59"/>
              <a:gd name="T74" fmla="*/ 2147483647 w 64"/>
              <a:gd name="T75" fmla="*/ 2147483647 h 59"/>
              <a:gd name="T76" fmla="*/ 2147483647 w 64"/>
              <a:gd name="T77" fmla="*/ 2147483647 h 59"/>
              <a:gd name="T78" fmla="*/ 2147483647 w 64"/>
              <a:gd name="T79" fmla="*/ 2147483647 h 59"/>
              <a:gd name="T80" fmla="*/ 2147483647 w 64"/>
              <a:gd name="T81" fmla="*/ 2147483647 h 59"/>
              <a:gd name="T82" fmla="*/ 2147483647 w 64"/>
              <a:gd name="T83" fmla="*/ 2147483647 h 59"/>
              <a:gd name="T84" fmla="*/ 2147483647 w 64"/>
              <a:gd name="T85" fmla="*/ 2147483647 h 59"/>
              <a:gd name="T86" fmla="*/ 2147483647 w 64"/>
              <a:gd name="T87" fmla="*/ 2147483647 h 59"/>
              <a:gd name="T88" fmla="*/ 2147483647 w 64"/>
              <a:gd name="T89" fmla="*/ 2147483647 h 59"/>
              <a:gd name="T90" fmla="*/ 2147483647 w 64"/>
              <a:gd name="T91" fmla="*/ 2147483647 h 59"/>
              <a:gd name="T92" fmla="*/ 2147483647 w 64"/>
              <a:gd name="T93" fmla="*/ 2147483647 h 59"/>
              <a:gd name="T94" fmla="*/ 2147483647 w 64"/>
              <a:gd name="T95" fmla="*/ 2147483647 h 59"/>
              <a:gd name="T96" fmla="*/ 2147483647 w 64"/>
              <a:gd name="T97" fmla="*/ 214748364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59"/>
              <a:gd name="T149" fmla="*/ 64 w 64"/>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59">
                <a:moveTo>
                  <a:pt x="0" y="0"/>
                </a:moveTo>
                <a:lnTo>
                  <a:pt x="0" y="47"/>
                </a:lnTo>
                <a:lnTo>
                  <a:pt x="1" y="45"/>
                </a:lnTo>
                <a:lnTo>
                  <a:pt x="1" y="44"/>
                </a:lnTo>
                <a:lnTo>
                  <a:pt x="2" y="42"/>
                </a:lnTo>
                <a:lnTo>
                  <a:pt x="2" y="40"/>
                </a:lnTo>
                <a:lnTo>
                  <a:pt x="3" y="39"/>
                </a:lnTo>
                <a:lnTo>
                  <a:pt x="4" y="36"/>
                </a:lnTo>
                <a:lnTo>
                  <a:pt x="5" y="35"/>
                </a:lnTo>
                <a:lnTo>
                  <a:pt x="6" y="33"/>
                </a:lnTo>
                <a:lnTo>
                  <a:pt x="7" y="31"/>
                </a:lnTo>
                <a:lnTo>
                  <a:pt x="9" y="30"/>
                </a:lnTo>
                <a:lnTo>
                  <a:pt x="10" y="29"/>
                </a:lnTo>
                <a:lnTo>
                  <a:pt x="11" y="27"/>
                </a:lnTo>
                <a:lnTo>
                  <a:pt x="13" y="26"/>
                </a:lnTo>
                <a:lnTo>
                  <a:pt x="14" y="25"/>
                </a:lnTo>
                <a:lnTo>
                  <a:pt x="16" y="23"/>
                </a:lnTo>
                <a:lnTo>
                  <a:pt x="19" y="22"/>
                </a:lnTo>
                <a:lnTo>
                  <a:pt x="21" y="21"/>
                </a:lnTo>
                <a:lnTo>
                  <a:pt x="23" y="20"/>
                </a:lnTo>
                <a:lnTo>
                  <a:pt x="25" y="19"/>
                </a:lnTo>
                <a:lnTo>
                  <a:pt x="27" y="18"/>
                </a:lnTo>
                <a:lnTo>
                  <a:pt x="29" y="18"/>
                </a:lnTo>
                <a:lnTo>
                  <a:pt x="31" y="17"/>
                </a:lnTo>
                <a:lnTo>
                  <a:pt x="34" y="16"/>
                </a:lnTo>
                <a:lnTo>
                  <a:pt x="36" y="16"/>
                </a:lnTo>
                <a:lnTo>
                  <a:pt x="39" y="15"/>
                </a:lnTo>
                <a:lnTo>
                  <a:pt x="41" y="15"/>
                </a:lnTo>
                <a:lnTo>
                  <a:pt x="45" y="15"/>
                </a:lnTo>
                <a:lnTo>
                  <a:pt x="48" y="15"/>
                </a:lnTo>
                <a:lnTo>
                  <a:pt x="51" y="15"/>
                </a:lnTo>
                <a:lnTo>
                  <a:pt x="54" y="15"/>
                </a:lnTo>
                <a:lnTo>
                  <a:pt x="57" y="15"/>
                </a:lnTo>
                <a:lnTo>
                  <a:pt x="60" y="15"/>
                </a:lnTo>
                <a:lnTo>
                  <a:pt x="59" y="13"/>
                </a:lnTo>
                <a:lnTo>
                  <a:pt x="59" y="12"/>
                </a:lnTo>
                <a:lnTo>
                  <a:pt x="58" y="11"/>
                </a:lnTo>
                <a:lnTo>
                  <a:pt x="57" y="10"/>
                </a:lnTo>
                <a:lnTo>
                  <a:pt x="56" y="10"/>
                </a:lnTo>
                <a:lnTo>
                  <a:pt x="56" y="9"/>
                </a:lnTo>
                <a:lnTo>
                  <a:pt x="55" y="8"/>
                </a:lnTo>
                <a:lnTo>
                  <a:pt x="54" y="7"/>
                </a:lnTo>
                <a:lnTo>
                  <a:pt x="53" y="7"/>
                </a:lnTo>
                <a:lnTo>
                  <a:pt x="53" y="6"/>
                </a:lnTo>
                <a:lnTo>
                  <a:pt x="52" y="6"/>
                </a:lnTo>
                <a:lnTo>
                  <a:pt x="51" y="5"/>
                </a:lnTo>
                <a:lnTo>
                  <a:pt x="50" y="5"/>
                </a:lnTo>
                <a:lnTo>
                  <a:pt x="49" y="4"/>
                </a:lnTo>
                <a:lnTo>
                  <a:pt x="48" y="4"/>
                </a:lnTo>
                <a:lnTo>
                  <a:pt x="47" y="3"/>
                </a:lnTo>
                <a:lnTo>
                  <a:pt x="46" y="3"/>
                </a:lnTo>
                <a:lnTo>
                  <a:pt x="45" y="2"/>
                </a:lnTo>
                <a:lnTo>
                  <a:pt x="44" y="2"/>
                </a:lnTo>
                <a:lnTo>
                  <a:pt x="43"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7"/>
                </a:lnTo>
                <a:lnTo>
                  <a:pt x="29" y="28"/>
                </a:lnTo>
                <a:lnTo>
                  <a:pt x="28" y="29"/>
                </a:lnTo>
                <a:lnTo>
                  <a:pt x="27" y="30"/>
                </a:lnTo>
                <a:lnTo>
                  <a:pt x="26" y="31"/>
                </a:lnTo>
                <a:lnTo>
                  <a:pt x="26" y="32"/>
                </a:lnTo>
                <a:lnTo>
                  <a:pt x="25" y="33"/>
                </a:lnTo>
                <a:lnTo>
                  <a:pt x="24" y="34"/>
                </a:lnTo>
                <a:lnTo>
                  <a:pt x="24" y="35"/>
                </a:lnTo>
                <a:lnTo>
                  <a:pt x="23" y="36"/>
                </a:lnTo>
                <a:lnTo>
                  <a:pt x="23" y="37"/>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4"/>
                </a:lnTo>
                <a:lnTo>
                  <a:pt x="26" y="54"/>
                </a:lnTo>
                <a:lnTo>
                  <a:pt x="27" y="55"/>
                </a:lnTo>
                <a:lnTo>
                  <a:pt x="28" y="56"/>
                </a:lnTo>
                <a:lnTo>
                  <a:pt x="29" y="57"/>
                </a:lnTo>
                <a:lnTo>
                  <a:pt x="30" y="57"/>
                </a:lnTo>
                <a:lnTo>
                  <a:pt x="31" y="57"/>
                </a:lnTo>
                <a:lnTo>
                  <a:pt x="32" y="58"/>
                </a:lnTo>
                <a:lnTo>
                  <a:pt x="33" y="58"/>
                </a:lnTo>
                <a:lnTo>
                  <a:pt x="34" y="58"/>
                </a:lnTo>
                <a:lnTo>
                  <a:pt x="35" y="59"/>
                </a:lnTo>
                <a:lnTo>
                  <a:pt x="36" y="59"/>
                </a:lnTo>
                <a:lnTo>
                  <a:pt x="37" y="59"/>
                </a:lnTo>
                <a:lnTo>
                  <a:pt x="38" y="59"/>
                </a:lnTo>
                <a:lnTo>
                  <a:pt x="39" y="59"/>
                </a:lnTo>
                <a:lnTo>
                  <a:pt x="40" y="59"/>
                </a:lnTo>
                <a:lnTo>
                  <a:pt x="41" y="59"/>
                </a:lnTo>
                <a:lnTo>
                  <a:pt x="43" y="59"/>
                </a:lnTo>
                <a:lnTo>
                  <a:pt x="44" y="59"/>
                </a:lnTo>
                <a:lnTo>
                  <a:pt x="45" y="58"/>
                </a:lnTo>
                <a:lnTo>
                  <a:pt x="46" y="58"/>
                </a:lnTo>
                <a:lnTo>
                  <a:pt x="47" y="58"/>
                </a:lnTo>
                <a:lnTo>
                  <a:pt x="48" y="58"/>
                </a:lnTo>
                <a:lnTo>
                  <a:pt x="49" y="57"/>
                </a:lnTo>
                <a:lnTo>
                  <a:pt x="50" y="57"/>
                </a:lnTo>
                <a:lnTo>
                  <a:pt x="51" y="56"/>
                </a:lnTo>
                <a:lnTo>
                  <a:pt x="52" y="56"/>
                </a:lnTo>
                <a:lnTo>
                  <a:pt x="53" y="55"/>
                </a:lnTo>
                <a:lnTo>
                  <a:pt x="54" y="54"/>
                </a:lnTo>
                <a:lnTo>
                  <a:pt x="55" y="54"/>
                </a:lnTo>
                <a:lnTo>
                  <a:pt x="56" y="53"/>
                </a:lnTo>
                <a:lnTo>
                  <a:pt x="57" y="52"/>
                </a:lnTo>
                <a:lnTo>
                  <a:pt x="58" y="51"/>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7"/>
                </a:lnTo>
                <a:lnTo>
                  <a:pt x="64" y="36"/>
                </a:lnTo>
                <a:lnTo>
                  <a:pt x="64" y="35"/>
                </a:lnTo>
                <a:lnTo>
                  <a:pt x="64" y="34"/>
                </a:lnTo>
                <a:lnTo>
                  <a:pt x="64" y="33"/>
                </a:lnTo>
                <a:lnTo>
                  <a:pt x="64" y="32"/>
                </a:lnTo>
                <a:lnTo>
                  <a:pt x="64" y="31"/>
                </a:lnTo>
                <a:lnTo>
                  <a:pt x="64" y="30"/>
                </a:lnTo>
                <a:lnTo>
                  <a:pt x="64" y="29"/>
                </a:lnTo>
                <a:lnTo>
                  <a:pt x="64" y="28"/>
                </a:lnTo>
                <a:lnTo>
                  <a:pt x="64" y="27"/>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700" name="Rectangle 367"/>
          <p:cNvSpPr>
            <a:spLocks noChangeArrowheads="1"/>
          </p:cNvSpPr>
          <p:nvPr/>
        </p:nvSpPr>
        <p:spPr bwMode="gray">
          <a:xfrm>
            <a:off x="7210435" y="4739115"/>
            <a:ext cx="437620" cy="92333"/>
          </a:xfrm>
          <a:prstGeom prst="rect">
            <a:avLst/>
          </a:prstGeom>
          <a:noFill/>
          <a:ln w="9525">
            <a:noFill/>
            <a:miter lim="800000"/>
            <a:headEnd/>
            <a:tailEnd/>
          </a:ln>
        </p:spPr>
        <p:txBody>
          <a:bodyPr wrap="none" lIns="0" tIns="0" rIns="0" bIns="0">
            <a:spAutoFit/>
          </a:bodyPr>
          <a:lstStyle/>
          <a:p>
            <a:r>
              <a:rPr lang="en-US" sz="600" b="1" dirty="0" smtClean="0">
                <a:solidFill>
                  <a:srgbClr val="000000"/>
                </a:solidFill>
              </a:rPr>
              <a:t>Fort Meyers</a:t>
            </a:r>
            <a:endParaRPr lang="en-US" sz="600" b="1" dirty="0">
              <a:solidFill>
                <a:srgbClr val="000000"/>
              </a:solidFill>
            </a:endParaRPr>
          </a:p>
        </p:txBody>
      </p:sp>
      <p:sp>
        <p:nvSpPr>
          <p:cNvPr id="701" name="Footer Placeholder 2"/>
          <p:cNvSpPr txBox="1">
            <a:spLocks/>
          </p:cNvSpPr>
          <p:nvPr/>
        </p:nvSpPr>
        <p:spPr>
          <a:xfrm>
            <a:off x="0" y="6618288"/>
            <a:ext cx="3036481" cy="239712"/>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smtClean="0">
                <a:solidFill>
                  <a:schemeClr val="bg1"/>
                </a:solidFill>
              </a:rPr>
              <a:t>We Bring People and Cars Together.</a:t>
            </a:r>
            <a:endParaRPr lang="en-US" b="1" dirty="0">
              <a:solidFill>
                <a:schemeClr val="bg1"/>
              </a:solidFill>
            </a:endParaRPr>
          </a:p>
        </p:txBody>
      </p:sp>
      <p:grpSp>
        <p:nvGrpSpPr>
          <p:cNvPr id="695" name="Group 694"/>
          <p:cNvGrpSpPr/>
          <p:nvPr/>
        </p:nvGrpSpPr>
        <p:grpSpPr>
          <a:xfrm>
            <a:off x="7134736" y="3866896"/>
            <a:ext cx="146304" cy="155448"/>
            <a:chOff x="3461637" y="5743574"/>
            <a:chExt cx="146304" cy="155448"/>
          </a:xfrm>
        </p:grpSpPr>
        <p:sp>
          <p:nvSpPr>
            <p:cNvPr id="702" name="Freeform 391"/>
            <p:cNvSpPr>
              <a:spLocks/>
            </p:cNvSpPr>
            <p:nvPr/>
          </p:nvSpPr>
          <p:spPr bwMode="gray">
            <a:xfrm>
              <a:off x="3461637" y="5743574"/>
              <a:ext cx="146304" cy="15544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02703F"/>
            </a:solidFill>
            <a:ln w="9525">
              <a:noFill/>
              <a:round/>
              <a:headEnd/>
              <a:tailEnd/>
            </a:ln>
          </p:spPr>
          <p:txBody>
            <a:bodyPr/>
            <a:lstStyle/>
            <a:p>
              <a:endParaRPr lang="en-US"/>
            </a:p>
          </p:txBody>
        </p:sp>
        <p:sp>
          <p:nvSpPr>
            <p:cNvPr id="703" name="Freeform 392"/>
            <p:cNvSpPr>
              <a:spLocks noEditPoints="1"/>
            </p:cNvSpPr>
            <p:nvPr/>
          </p:nvSpPr>
          <p:spPr bwMode="gray">
            <a:xfrm>
              <a:off x="3504168" y="5786740"/>
              <a:ext cx="70149" cy="69115"/>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sp>
        <p:nvSpPr>
          <p:cNvPr id="707" name="Rectangle 373"/>
          <p:cNvSpPr>
            <a:spLocks noChangeArrowheads="1"/>
          </p:cNvSpPr>
          <p:nvPr/>
        </p:nvSpPr>
        <p:spPr bwMode="gray">
          <a:xfrm>
            <a:off x="7759320" y="4146191"/>
            <a:ext cx="440708" cy="92333"/>
          </a:xfrm>
          <a:prstGeom prst="rect">
            <a:avLst/>
          </a:prstGeom>
          <a:noFill/>
          <a:ln w="9525">
            <a:noFill/>
            <a:miter lim="800000"/>
            <a:headEnd/>
            <a:tailEnd/>
          </a:ln>
        </p:spPr>
        <p:txBody>
          <a:bodyPr lIns="0" tIns="0" rIns="0" bIns="0">
            <a:spAutoFit/>
          </a:bodyPr>
          <a:lstStyle/>
          <a:p>
            <a:r>
              <a:rPr lang="en-US" sz="600" b="1" dirty="0" smtClean="0">
                <a:solidFill>
                  <a:srgbClr val="000000"/>
                </a:solidFill>
              </a:rPr>
              <a:t>Columbus</a:t>
            </a:r>
            <a:endParaRPr lang="en-US" sz="600" b="1" dirty="0">
              <a:solidFill>
                <a:srgbClr val="000000"/>
              </a:solidFill>
            </a:endParaRPr>
          </a:p>
        </p:txBody>
      </p:sp>
      <p:cxnSp>
        <p:nvCxnSpPr>
          <p:cNvPr id="708" name="Straight Connector 696"/>
          <p:cNvCxnSpPr>
            <a:cxnSpLocks noChangeShapeType="1"/>
          </p:cNvCxnSpPr>
          <p:nvPr/>
        </p:nvCxnSpPr>
        <p:spPr bwMode="auto">
          <a:xfrm>
            <a:off x="7283472" y="3974084"/>
            <a:ext cx="458716" cy="200859"/>
          </a:xfrm>
          <a:prstGeom prst="line">
            <a:avLst/>
          </a:prstGeom>
          <a:noFill/>
          <a:ln w="9525" algn="ctr">
            <a:solidFill>
              <a:schemeClr val="tx1"/>
            </a:solidFill>
            <a:round/>
            <a:headEnd/>
            <a:tailEnd/>
          </a:ln>
        </p:spPr>
      </p:cxnSp>
      <p:sp>
        <p:nvSpPr>
          <p:cNvPr id="527" name="Freeform 383"/>
          <p:cNvSpPr>
            <a:spLocks/>
          </p:cNvSpPr>
          <p:nvPr/>
        </p:nvSpPr>
        <p:spPr bwMode="gray">
          <a:xfrm>
            <a:off x="7143731" y="2824522"/>
            <a:ext cx="145949" cy="150814"/>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0" y="126"/>
                </a:lnTo>
                <a:lnTo>
                  <a:pt x="57" y="126"/>
                </a:lnTo>
                <a:lnTo>
                  <a:pt x="54" y="125"/>
                </a:lnTo>
                <a:lnTo>
                  <a:pt x="51" y="125"/>
                </a:lnTo>
                <a:lnTo>
                  <a:pt x="48" y="124"/>
                </a:lnTo>
                <a:lnTo>
                  <a:pt x="45" y="123"/>
                </a:lnTo>
                <a:lnTo>
                  <a:pt x="42" y="122"/>
                </a:lnTo>
                <a:lnTo>
                  <a:pt x="40" y="121"/>
                </a:lnTo>
                <a:lnTo>
                  <a:pt x="36" y="120"/>
                </a:lnTo>
                <a:lnTo>
                  <a:pt x="33" y="119"/>
                </a:lnTo>
                <a:lnTo>
                  <a:pt x="31" y="117"/>
                </a:lnTo>
                <a:lnTo>
                  <a:pt x="28" y="116"/>
                </a:lnTo>
                <a:lnTo>
                  <a:pt x="26" y="114"/>
                </a:lnTo>
                <a:lnTo>
                  <a:pt x="23" y="112"/>
                </a:lnTo>
                <a:lnTo>
                  <a:pt x="21" y="110"/>
                </a:lnTo>
                <a:lnTo>
                  <a:pt x="19" y="108"/>
                </a:lnTo>
                <a:lnTo>
                  <a:pt x="17" y="106"/>
                </a:lnTo>
                <a:lnTo>
                  <a:pt x="15" y="103"/>
                </a:lnTo>
                <a:lnTo>
                  <a:pt x="12" y="101"/>
                </a:lnTo>
                <a:lnTo>
                  <a:pt x="11" y="98"/>
                </a:lnTo>
                <a:lnTo>
                  <a:pt x="9" y="96"/>
                </a:lnTo>
                <a:lnTo>
                  <a:pt x="7" y="93"/>
                </a:lnTo>
                <a:lnTo>
                  <a:pt x="6" y="91"/>
                </a:lnTo>
                <a:lnTo>
                  <a:pt x="5" y="88"/>
                </a:lnTo>
                <a:lnTo>
                  <a:pt x="4" y="85"/>
                </a:lnTo>
                <a:lnTo>
                  <a:pt x="3" y="82"/>
                </a:lnTo>
                <a:lnTo>
                  <a:pt x="2" y="79"/>
                </a:lnTo>
                <a:lnTo>
                  <a:pt x="1" y="76"/>
                </a:lnTo>
                <a:lnTo>
                  <a:pt x="1" y="73"/>
                </a:lnTo>
                <a:lnTo>
                  <a:pt x="0" y="70"/>
                </a:lnTo>
                <a:lnTo>
                  <a:pt x="0" y="67"/>
                </a:lnTo>
                <a:lnTo>
                  <a:pt x="0" y="63"/>
                </a:lnTo>
                <a:lnTo>
                  <a:pt x="0" y="60"/>
                </a:lnTo>
                <a:lnTo>
                  <a:pt x="0" y="56"/>
                </a:lnTo>
                <a:lnTo>
                  <a:pt x="1" y="53"/>
                </a:lnTo>
                <a:lnTo>
                  <a:pt x="1" y="50"/>
                </a:lnTo>
                <a:lnTo>
                  <a:pt x="2" y="47"/>
                </a:lnTo>
                <a:lnTo>
                  <a:pt x="3" y="45"/>
                </a:lnTo>
                <a:lnTo>
                  <a:pt x="4" y="42"/>
                </a:lnTo>
                <a:lnTo>
                  <a:pt x="5" y="39"/>
                </a:lnTo>
                <a:lnTo>
                  <a:pt x="6" y="36"/>
                </a:lnTo>
                <a:lnTo>
                  <a:pt x="7" y="34"/>
                </a:lnTo>
                <a:lnTo>
                  <a:pt x="9" y="30"/>
                </a:lnTo>
                <a:lnTo>
                  <a:pt x="11" y="28"/>
                </a:lnTo>
                <a:lnTo>
                  <a:pt x="12" y="25"/>
                </a:lnTo>
                <a:lnTo>
                  <a:pt x="15" y="23"/>
                </a:lnTo>
                <a:lnTo>
                  <a:pt x="17" y="21"/>
                </a:lnTo>
                <a:lnTo>
                  <a:pt x="19" y="19"/>
                </a:lnTo>
                <a:lnTo>
                  <a:pt x="21" y="17"/>
                </a:lnTo>
                <a:lnTo>
                  <a:pt x="23" y="15"/>
                </a:lnTo>
                <a:lnTo>
                  <a:pt x="26" y="13"/>
                </a:lnTo>
                <a:lnTo>
                  <a:pt x="28" y="11"/>
                </a:lnTo>
                <a:lnTo>
                  <a:pt x="31" y="10"/>
                </a:lnTo>
                <a:lnTo>
                  <a:pt x="33" y="7"/>
                </a:lnTo>
                <a:lnTo>
                  <a:pt x="36" y="6"/>
                </a:lnTo>
                <a:lnTo>
                  <a:pt x="40" y="5"/>
                </a:lnTo>
                <a:lnTo>
                  <a:pt x="42" y="4"/>
                </a:lnTo>
                <a:lnTo>
                  <a:pt x="45" y="3"/>
                </a:lnTo>
                <a:lnTo>
                  <a:pt x="48" y="2"/>
                </a:lnTo>
                <a:lnTo>
                  <a:pt x="51" y="1"/>
                </a:lnTo>
                <a:lnTo>
                  <a:pt x="54" y="1"/>
                </a:lnTo>
                <a:lnTo>
                  <a:pt x="57" y="0"/>
                </a:lnTo>
                <a:lnTo>
                  <a:pt x="60" y="0"/>
                </a:lnTo>
                <a:lnTo>
                  <a:pt x="65" y="0"/>
                </a:lnTo>
                <a:lnTo>
                  <a:pt x="68" y="0"/>
                </a:lnTo>
                <a:lnTo>
                  <a:pt x="71" y="0"/>
                </a:lnTo>
                <a:lnTo>
                  <a:pt x="74" y="1"/>
                </a:lnTo>
                <a:lnTo>
                  <a:pt x="77" y="1"/>
                </a:lnTo>
                <a:lnTo>
                  <a:pt x="80" y="2"/>
                </a:lnTo>
                <a:lnTo>
                  <a:pt x="83" y="3"/>
                </a:lnTo>
                <a:lnTo>
                  <a:pt x="86" y="4"/>
                </a:lnTo>
                <a:lnTo>
                  <a:pt x="89" y="5"/>
                </a:lnTo>
                <a:lnTo>
                  <a:pt x="92" y="6"/>
                </a:lnTo>
                <a:lnTo>
                  <a:pt x="95" y="7"/>
                </a:lnTo>
                <a:lnTo>
                  <a:pt x="97" y="10"/>
                </a:lnTo>
                <a:lnTo>
                  <a:pt x="100" y="11"/>
                </a:lnTo>
                <a:lnTo>
                  <a:pt x="102" y="13"/>
                </a:lnTo>
                <a:lnTo>
                  <a:pt x="105" y="15"/>
                </a:lnTo>
                <a:lnTo>
                  <a:pt x="107" y="17"/>
                </a:lnTo>
                <a:lnTo>
                  <a:pt x="109" y="19"/>
                </a:lnTo>
                <a:lnTo>
                  <a:pt x="112" y="21"/>
                </a:lnTo>
                <a:lnTo>
                  <a:pt x="114" y="23"/>
                </a:lnTo>
                <a:lnTo>
                  <a:pt x="116" y="25"/>
                </a:lnTo>
                <a:lnTo>
                  <a:pt x="117" y="28"/>
                </a:lnTo>
                <a:lnTo>
                  <a:pt x="119" y="30"/>
                </a:lnTo>
                <a:lnTo>
                  <a:pt x="121" y="34"/>
                </a:lnTo>
                <a:lnTo>
                  <a:pt x="122" y="36"/>
                </a:lnTo>
                <a:lnTo>
                  <a:pt x="123" y="39"/>
                </a:lnTo>
                <a:lnTo>
                  <a:pt x="124" y="42"/>
                </a:lnTo>
                <a:lnTo>
                  <a:pt x="125" y="45"/>
                </a:lnTo>
                <a:lnTo>
                  <a:pt x="126" y="47"/>
                </a:lnTo>
                <a:lnTo>
                  <a:pt x="127" y="50"/>
                </a:lnTo>
                <a:lnTo>
                  <a:pt x="127" y="53"/>
                </a:lnTo>
                <a:lnTo>
                  <a:pt x="128" y="56"/>
                </a:lnTo>
                <a:lnTo>
                  <a:pt x="128" y="60"/>
                </a:lnTo>
                <a:lnTo>
                  <a:pt x="128" y="63"/>
                </a:lnTo>
                <a:lnTo>
                  <a:pt x="128" y="67"/>
                </a:lnTo>
                <a:lnTo>
                  <a:pt x="128" y="70"/>
                </a:lnTo>
                <a:lnTo>
                  <a:pt x="127" y="73"/>
                </a:lnTo>
                <a:lnTo>
                  <a:pt x="127" y="76"/>
                </a:lnTo>
                <a:lnTo>
                  <a:pt x="126" y="79"/>
                </a:lnTo>
                <a:lnTo>
                  <a:pt x="125" y="82"/>
                </a:lnTo>
                <a:lnTo>
                  <a:pt x="124" y="85"/>
                </a:lnTo>
                <a:lnTo>
                  <a:pt x="123" y="88"/>
                </a:lnTo>
                <a:lnTo>
                  <a:pt x="122" y="91"/>
                </a:lnTo>
                <a:lnTo>
                  <a:pt x="121" y="93"/>
                </a:lnTo>
                <a:lnTo>
                  <a:pt x="119" y="96"/>
                </a:lnTo>
                <a:lnTo>
                  <a:pt x="117" y="98"/>
                </a:lnTo>
                <a:lnTo>
                  <a:pt x="116" y="101"/>
                </a:lnTo>
                <a:lnTo>
                  <a:pt x="114" y="103"/>
                </a:lnTo>
                <a:lnTo>
                  <a:pt x="112" y="106"/>
                </a:lnTo>
                <a:lnTo>
                  <a:pt x="109" y="108"/>
                </a:lnTo>
                <a:lnTo>
                  <a:pt x="107" y="110"/>
                </a:lnTo>
                <a:lnTo>
                  <a:pt x="105" y="112"/>
                </a:lnTo>
                <a:lnTo>
                  <a:pt x="102" y="114"/>
                </a:lnTo>
                <a:lnTo>
                  <a:pt x="100" y="116"/>
                </a:lnTo>
                <a:lnTo>
                  <a:pt x="97" y="117"/>
                </a:lnTo>
                <a:lnTo>
                  <a:pt x="95" y="119"/>
                </a:lnTo>
                <a:lnTo>
                  <a:pt x="92" y="120"/>
                </a:lnTo>
                <a:lnTo>
                  <a:pt x="89" y="121"/>
                </a:lnTo>
                <a:lnTo>
                  <a:pt x="86" y="122"/>
                </a:lnTo>
                <a:lnTo>
                  <a:pt x="83" y="123"/>
                </a:lnTo>
                <a:lnTo>
                  <a:pt x="80" y="124"/>
                </a:lnTo>
                <a:lnTo>
                  <a:pt x="77" y="125"/>
                </a:lnTo>
                <a:lnTo>
                  <a:pt x="74" y="125"/>
                </a:lnTo>
                <a:lnTo>
                  <a:pt x="71" y="126"/>
                </a:lnTo>
                <a:lnTo>
                  <a:pt x="68" y="126"/>
                </a:lnTo>
                <a:lnTo>
                  <a:pt x="65" y="126"/>
                </a:lnTo>
                <a:close/>
              </a:path>
            </a:pathLst>
          </a:custGeom>
          <a:solidFill>
            <a:srgbClr val="007A37"/>
          </a:solidFill>
          <a:ln w="9525">
            <a:noFill/>
            <a:round/>
            <a:headEnd/>
            <a:tailEnd/>
          </a:ln>
        </p:spPr>
        <p:txBody>
          <a:bodyPr/>
          <a:lstStyle/>
          <a:p>
            <a:pPr>
              <a:defRPr/>
            </a:pPr>
            <a:endParaRPr lang="en-US" sz="1000" dirty="0">
              <a:solidFill>
                <a:srgbClr val="000000"/>
              </a:solidFill>
              <a:latin typeface="+mn-lt"/>
              <a:ea typeface="+mn-ea"/>
              <a:cs typeface="+mn-cs"/>
            </a:endParaRPr>
          </a:p>
        </p:txBody>
      </p:sp>
      <p:sp>
        <p:nvSpPr>
          <p:cNvPr id="528" name="Freeform 384"/>
          <p:cNvSpPr>
            <a:spLocks noEditPoints="1"/>
          </p:cNvSpPr>
          <p:nvPr/>
        </p:nvSpPr>
        <p:spPr bwMode="gray">
          <a:xfrm>
            <a:off x="7171670" y="2866199"/>
            <a:ext cx="74190" cy="70542"/>
          </a:xfrm>
          <a:custGeom>
            <a:avLst/>
            <a:gdLst>
              <a:gd name="T0" fmla="*/ 2147483647 w 65"/>
              <a:gd name="T1" fmla="*/ 2147483647 h 59"/>
              <a:gd name="T2" fmla="*/ 2147483647 w 65"/>
              <a:gd name="T3" fmla="*/ 2147483647 h 59"/>
              <a:gd name="T4" fmla="*/ 2147483647 w 65"/>
              <a:gd name="T5" fmla="*/ 2147483647 h 59"/>
              <a:gd name="T6" fmla="*/ 2147483647 w 65"/>
              <a:gd name="T7" fmla="*/ 2147483647 h 59"/>
              <a:gd name="T8" fmla="*/ 2147483647 w 65"/>
              <a:gd name="T9" fmla="*/ 2147483647 h 59"/>
              <a:gd name="T10" fmla="*/ 2147483647 w 65"/>
              <a:gd name="T11" fmla="*/ 2147483647 h 59"/>
              <a:gd name="T12" fmla="*/ 2147483647 w 65"/>
              <a:gd name="T13" fmla="*/ 2147483647 h 59"/>
              <a:gd name="T14" fmla="*/ 2147483647 w 65"/>
              <a:gd name="T15" fmla="*/ 2147483647 h 59"/>
              <a:gd name="T16" fmla="*/ 2147483647 w 65"/>
              <a:gd name="T17" fmla="*/ 2147483647 h 59"/>
              <a:gd name="T18" fmla="*/ 2147483647 w 65"/>
              <a:gd name="T19" fmla="*/ 2147483647 h 59"/>
              <a:gd name="T20" fmla="*/ 2147483647 w 65"/>
              <a:gd name="T21" fmla="*/ 2147483647 h 59"/>
              <a:gd name="T22" fmla="*/ 2147483647 w 65"/>
              <a:gd name="T23" fmla="*/ 2147483647 h 59"/>
              <a:gd name="T24" fmla="*/ 2147483647 w 65"/>
              <a:gd name="T25" fmla="*/ 2147483647 h 59"/>
              <a:gd name="T26" fmla="*/ 2147483647 w 65"/>
              <a:gd name="T27" fmla="*/ 2147483647 h 59"/>
              <a:gd name="T28" fmla="*/ 2147483647 w 65"/>
              <a:gd name="T29" fmla="*/ 0 h 59"/>
              <a:gd name="T30" fmla="*/ 2147483647 w 65"/>
              <a:gd name="T31" fmla="*/ 0 h 59"/>
              <a:gd name="T32" fmla="*/ 0 w 65"/>
              <a:gd name="T33" fmla="*/ 0 h 59"/>
              <a:gd name="T34" fmla="*/ 2147483647 w 65"/>
              <a:gd name="T35" fmla="*/ 2147483647 h 59"/>
              <a:gd name="T36" fmla="*/ 2147483647 w 65"/>
              <a:gd name="T37" fmla="*/ 2147483647 h 59"/>
              <a:gd name="T38" fmla="*/ 2147483647 w 65"/>
              <a:gd name="T39" fmla="*/ 2147483647 h 59"/>
              <a:gd name="T40" fmla="*/ 2147483647 w 65"/>
              <a:gd name="T41" fmla="*/ 2147483647 h 59"/>
              <a:gd name="T42" fmla="*/ 2147483647 w 65"/>
              <a:gd name="T43" fmla="*/ 2147483647 h 59"/>
              <a:gd name="T44" fmla="*/ 2147483647 w 65"/>
              <a:gd name="T45" fmla="*/ 2147483647 h 59"/>
              <a:gd name="T46" fmla="*/ 2147483647 w 65"/>
              <a:gd name="T47" fmla="*/ 2147483647 h 59"/>
              <a:gd name="T48" fmla="*/ 2147483647 w 65"/>
              <a:gd name="T49" fmla="*/ 2147483647 h 59"/>
              <a:gd name="T50" fmla="*/ 2147483647 w 65"/>
              <a:gd name="T51" fmla="*/ 2147483647 h 59"/>
              <a:gd name="T52" fmla="*/ 2147483647 w 65"/>
              <a:gd name="T53" fmla="*/ 2147483647 h 59"/>
              <a:gd name="T54" fmla="*/ 2147483647 w 65"/>
              <a:gd name="T55" fmla="*/ 2147483647 h 59"/>
              <a:gd name="T56" fmla="*/ 2147483647 w 65"/>
              <a:gd name="T57" fmla="*/ 2147483647 h 59"/>
              <a:gd name="T58" fmla="*/ 2147483647 w 65"/>
              <a:gd name="T59" fmla="*/ 2147483647 h 59"/>
              <a:gd name="T60" fmla="*/ 2147483647 w 65"/>
              <a:gd name="T61" fmla="*/ 2147483647 h 59"/>
              <a:gd name="T62" fmla="*/ 2147483647 w 65"/>
              <a:gd name="T63" fmla="*/ 2147483647 h 59"/>
              <a:gd name="T64" fmla="*/ 2147483647 w 65"/>
              <a:gd name="T65" fmla="*/ 2147483647 h 59"/>
              <a:gd name="T66" fmla="*/ 2147483647 w 65"/>
              <a:gd name="T67" fmla="*/ 2147483647 h 59"/>
              <a:gd name="T68" fmla="*/ 2147483647 w 65"/>
              <a:gd name="T69" fmla="*/ 2147483647 h 59"/>
              <a:gd name="T70" fmla="*/ 2147483647 w 65"/>
              <a:gd name="T71" fmla="*/ 2147483647 h 59"/>
              <a:gd name="T72" fmla="*/ 2147483647 w 65"/>
              <a:gd name="T73" fmla="*/ 2147483647 h 59"/>
              <a:gd name="T74" fmla="*/ 2147483647 w 65"/>
              <a:gd name="T75" fmla="*/ 2147483647 h 59"/>
              <a:gd name="T76" fmla="*/ 2147483647 w 65"/>
              <a:gd name="T77" fmla="*/ 2147483647 h 59"/>
              <a:gd name="T78" fmla="*/ 2147483647 w 65"/>
              <a:gd name="T79" fmla="*/ 2147483647 h 59"/>
              <a:gd name="T80" fmla="*/ 2147483647 w 65"/>
              <a:gd name="T81" fmla="*/ 2147483647 h 59"/>
              <a:gd name="T82" fmla="*/ 2147483647 w 65"/>
              <a:gd name="T83" fmla="*/ 2147483647 h 59"/>
              <a:gd name="T84" fmla="*/ 2147483647 w 65"/>
              <a:gd name="T85" fmla="*/ 2147483647 h 59"/>
              <a:gd name="T86" fmla="*/ 2147483647 w 65"/>
              <a:gd name="T87" fmla="*/ 2147483647 h 59"/>
              <a:gd name="T88" fmla="*/ 2147483647 w 65"/>
              <a:gd name="T89" fmla="*/ 2147483647 h 59"/>
              <a:gd name="T90" fmla="*/ 2147483647 w 65"/>
              <a:gd name="T91" fmla="*/ 2147483647 h 59"/>
              <a:gd name="T92" fmla="*/ 2147483647 w 65"/>
              <a:gd name="T93" fmla="*/ 2147483647 h 59"/>
              <a:gd name="T94" fmla="*/ 2147483647 w 65"/>
              <a:gd name="T95" fmla="*/ 2147483647 h 59"/>
              <a:gd name="T96" fmla="*/ 2147483647 w 65"/>
              <a:gd name="T97" fmla="*/ 2147483647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59"/>
              <a:gd name="T149" fmla="*/ 65 w 65"/>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59">
                <a:moveTo>
                  <a:pt x="0" y="0"/>
                </a:moveTo>
                <a:lnTo>
                  <a:pt x="0" y="47"/>
                </a:lnTo>
                <a:lnTo>
                  <a:pt x="1" y="44"/>
                </a:lnTo>
                <a:lnTo>
                  <a:pt x="1" y="43"/>
                </a:lnTo>
                <a:lnTo>
                  <a:pt x="2" y="41"/>
                </a:lnTo>
                <a:lnTo>
                  <a:pt x="2" y="39"/>
                </a:lnTo>
                <a:lnTo>
                  <a:pt x="3" y="38"/>
                </a:lnTo>
                <a:lnTo>
                  <a:pt x="5" y="36"/>
                </a:lnTo>
                <a:lnTo>
                  <a:pt x="6" y="35"/>
                </a:lnTo>
                <a:lnTo>
                  <a:pt x="7" y="33"/>
                </a:lnTo>
                <a:lnTo>
                  <a:pt x="8" y="31"/>
                </a:lnTo>
                <a:lnTo>
                  <a:pt x="10" y="30"/>
                </a:lnTo>
                <a:lnTo>
                  <a:pt x="11" y="29"/>
                </a:lnTo>
                <a:lnTo>
                  <a:pt x="12" y="27"/>
                </a:lnTo>
                <a:lnTo>
                  <a:pt x="14" y="26"/>
                </a:lnTo>
                <a:lnTo>
                  <a:pt x="15" y="25"/>
                </a:lnTo>
                <a:lnTo>
                  <a:pt x="17" y="23"/>
                </a:lnTo>
                <a:lnTo>
                  <a:pt x="19" y="21"/>
                </a:lnTo>
                <a:lnTo>
                  <a:pt x="21" y="20"/>
                </a:lnTo>
                <a:lnTo>
                  <a:pt x="23" y="19"/>
                </a:lnTo>
                <a:lnTo>
                  <a:pt x="25" y="18"/>
                </a:lnTo>
                <a:lnTo>
                  <a:pt x="27" y="17"/>
                </a:lnTo>
                <a:lnTo>
                  <a:pt x="30" y="17"/>
                </a:lnTo>
                <a:lnTo>
                  <a:pt x="32" y="16"/>
                </a:lnTo>
                <a:lnTo>
                  <a:pt x="35" y="15"/>
                </a:lnTo>
                <a:lnTo>
                  <a:pt x="37" y="15"/>
                </a:lnTo>
                <a:lnTo>
                  <a:pt x="40" y="14"/>
                </a:lnTo>
                <a:lnTo>
                  <a:pt x="42" y="14"/>
                </a:lnTo>
                <a:lnTo>
                  <a:pt x="45" y="14"/>
                </a:lnTo>
                <a:lnTo>
                  <a:pt x="48" y="14"/>
                </a:lnTo>
                <a:lnTo>
                  <a:pt x="51" y="14"/>
                </a:lnTo>
                <a:lnTo>
                  <a:pt x="55" y="14"/>
                </a:lnTo>
                <a:lnTo>
                  <a:pt x="58" y="14"/>
                </a:lnTo>
                <a:lnTo>
                  <a:pt x="61" y="14"/>
                </a:lnTo>
                <a:lnTo>
                  <a:pt x="60" y="13"/>
                </a:lnTo>
                <a:lnTo>
                  <a:pt x="60" y="12"/>
                </a:lnTo>
                <a:lnTo>
                  <a:pt x="59" y="11"/>
                </a:lnTo>
                <a:lnTo>
                  <a:pt x="58" y="10"/>
                </a:lnTo>
                <a:lnTo>
                  <a:pt x="57" y="10"/>
                </a:lnTo>
                <a:lnTo>
                  <a:pt x="57" y="9"/>
                </a:lnTo>
                <a:lnTo>
                  <a:pt x="56" y="8"/>
                </a:lnTo>
                <a:lnTo>
                  <a:pt x="55" y="7"/>
                </a:lnTo>
                <a:lnTo>
                  <a:pt x="54" y="7"/>
                </a:lnTo>
                <a:lnTo>
                  <a:pt x="54" y="6"/>
                </a:lnTo>
                <a:lnTo>
                  <a:pt x="52" y="6"/>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6" y="0"/>
                </a:lnTo>
                <a:lnTo>
                  <a:pt x="35" y="0"/>
                </a:lnTo>
                <a:lnTo>
                  <a:pt x="33" y="0"/>
                </a:lnTo>
                <a:lnTo>
                  <a:pt x="32" y="0"/>
                </a:lnTo>
                <a:lnTo>
                  <a:pt x="31" y="0"/>
                </a:lnTo>
                <a:lnTo>
                  <a:pt x="29" y="0"/>
                </a:lnTo>
                <a:lnTo>
                  <a:pt x="0" y="0"/>
                </a:lnTo>
                <a:close/>
                <a:moveTo>
                  <a:pt x="62" y="16"/>
                </a:moveTo>
                <a:lnTo>
                  <a:pt x="61" y="16"/>
                </a:lnTo>
                <a:lnTo>
                  <a:pt x="60" y="16"/>
                </a:lnTo>
                <a:lnTo>
                  <a:pt x="59" y="16"/>
                </a:lnTo>
                <a:lnTo>
                  <a:pt x="58" y="16"/>
                </a:lnTo>
                <a:lnTo>
                  <a:pt x="57" y="16"/>
                </a:lnTo>
                <a:lnTo>
                  <a:pt x="56" y="16"/>
                </a:lnTo>
                <a:lnTo>
                  <a:pt x="55" y="16"/>
                </a:lnTo>
                <a:lnTo>
                  <a:pt x="54" y="16"/>
                </a:lnTo>
                <a:lnTo>
                  <a:pt x="52" y="16"/>
                </a:lnTo>
                <a:lnTo>
                  <a:pt x="50" y="16"/>
                </a:lnTo>
                <a:lnTo>
                  <a:pt x="49" y="17"/>
                </a:lnTo>
                <a:lnTo>
                  <a:pt x="48" y="17"/>
                </a:lnTo>
                <a:lnTo>
                  <a:pt x="47" y="17"/>
                </a:lnTo>
                <a:lnTo>
                  <a:pt x="46" y="18"/>
                </a:lnTo>
                <a:lnTo>
                  <a:pt x="45" y="18"/>
                </a:lnTo>
                <a:lnTo>
                  <a:pt x="44" y="18"/>
                </a:lnTo>
                <a:lnTo>
                  <a:pt x="43" y="19"/>
                </a:lnTo>
                <a:lnTo>
                  <a:pt x="42" y="19"/>
                </a:lnTo>
                <a:lnTo>
                  <a:pt x="41" y="19"/>
                </a:lnTo>
                <a:lnTo>
                  <a:pt x="40" y="20"/>
                </a:lnTo>
                <a:lnTo>
                  <a:pt x="39" y="20"/>
                </a:lnTo>
                <a:lnTo>
                  <a:pt x="38" y="21"/>
                </a:lnTo>
                <a:lnTo>
                  <a:pt x="37" y="21"/>
                </a:lnTo>
                <a:lnTo>
                  <a:pt x="36" y="23"/>
                </a:lnTo>
                <a:lnTo>
                  <a:pt x="35" y="24"/>
                </a:lnTo>
                <a:lnTo>
                  <a:pt x="34" y="25"/>
                </a:lnTo>
                <a:lnTo>
                  <a:pt x="33" y="26"/>
                </a:lnTo>
                <a:lnTo>
                  <a:pt x="32" y="26"/>
                </a:lnTo>
                <a:lnTo>
                  <a:pt x="31" y="27"/>
                </a:lnTo>
                <a:lnTo>
                  <a:pt x="30" y="28"/>
                </a:lnTo>
                <a:lnTo>
                  <a:pt x="29" y="29"/>
                </a:lnTo>
                <a:lnTo>
                  <a:pt x="27" y="30"/>
                </a:lnTo>
                <a:lnTo>
                  <a:pt x="26" y="31"/>
                </a:lnTo>
                <a:lnTo>
                  <a:pt x="26" y="32"/>
                </a:lnTo>
                <a:lnTo>
                  <a:pt x="25" y="33"/>
                </a:lnTo>
                <a:lnTo>
                  <a:pt x="24" y="34"/>
                </a:lnTo>
                <a:lnTo>
                  <a:pt x="24" y="35"/>
                </a:lnTo>
                <a:lnTo>
                  <a:pt x="23" y="36"/>
                </a:lnTo>
                <a:lnTo>
                  <a:pt x="23" y="37"/>
                </a:lnTo>
                <a:lnTo>
                  <a:pt x="23" y="38"/>
                </a:lnTo>
                <a:lnTo>
                  <a:pt x="22" y="38"/>
                </a:lnTo>
                <a:lnTo>
                  <a:pt x="22" y="39"/>
                </a:lnTo>
                <a:lnTo>
                  <a:pt x="22" y="40"/>
                </a:lnTo>
                <a:lnTo>
                  <a:pt x="21" y="41"/>
                </a:lnTo>
                <a:lnTo>
                  <a:pt x="21" y="42"/>
                </a:lnTo>
                <a:lnTo>
                  <a:pt x="21" y="43"/>
                </a:lnTo>
                <a:lnTo>
                  <a:pt x="21" y="44"/>
                </a:lnTo>
                <a:lnTo>
                  <a:pt x="22" y="45"/>
                </a:lnTo>
                <a:lnTo>
                  <a:pt x="22" y="48"/>
                </a:lnTo>
                <a:lnTo>
                  <a:pt x="22" y="49"/>
                </a:lnTo>
                <a:lnTo>
                  <a:pt x="23" y="50"/>
                </a:lnTo>
                <a:lnTo>
                  <a:pt x="23" y="51"/>
                </a:lnTo>
                <a:lnTo>
                  <a:pt x="24" y="52"/>
                </a:lnTo>
                <a:lnTo>
                  <a:pt x="24" y="53"/>
                </a:lnTo>
                <a:lnTo>
                  <a:pt x="25" y="54"/>
                </a:lnTo>
                <a:lnTo>
                  <a:pt x="26" y="54"/>
                </a:lnTo>
                <a:lnTo>
                  <a:pt x="27" y="55"/>
                </a:lnTo>
                <a:lnTo>
                  <a:pt x="29" y="56"/>
                </a:lnTo>
                <a:lnTo>
                  <a:pt x="30" y="57"/>
                </a:lnTo>
                <a:lnTo>
                  <a:pt x="31" y="57"/>
                </a:lnTo>
                <a:lnTo>
                  <a:pt x="32" y="57"/>
                </a:lnTo>
                <a:lnTo>
                  <a:pt x="33" y="58"/>
                </a:lnTo>
                <a:lnTo>
                  <a:pt x="34" y="58"/>
                </a:lnTo>
                <a:lnTo>
                  <a:pt x="35" y="58"/>
                </a:lnTo>
                <a:lnTo>
                  <a:pt x="36" y="59"/>
                </a:lnTo>
                <a:lnTo>
                  <a:pt x="37" y="59"/>
                </a:lnTo>
                <a:lnTo>
                  <a:pt x="38" y="59"/>
                </a:lnTo>
                <a:lnTo>
                  <a:pt x="39" y="59"/>
                </a:lnTo>
                <a:lnTo>
                  <a:pt x="40" y="59"/>
                </a:lnTo>
                <a:lnTo>
                  <a:pt x="41" y="59"/>
                </a:lnTo>
                <a:lnTo>
                  <a:pt x="42" y="59"/>
                </a:lnTo>
                <a:lnTo>
                  <a:pt x="43" y="59"/>
                </a:lnTo>
                <a:lnTo>
                  <a:pt x="44" y="59"/>
                </a:lnTo>
                <a:lnTo>
                  <a:pt x="45" y="58"/>
                </a:lnTo>
                <a:lnTo>
                  <a:pt x="46" y="58"/>
                </a:lnTo>
                <a:lnTo>
                  <a:pt x="47" y="58"/>
                </a:lnTo>
                <a:lnTo>
                  <a:pt x="48" y="58"/>
                </a:lnTo>
                <a:lnTo>
                  <a:pt x="49" y="57"/>
                </a:lnTo>
                <a:lnTo>
                  <a:pt x="50" y="57"/>
                </a:lnTo>
                <a:lnTo>
                  <a:pt x="51" y="56"/>
                </a:lnTo>
                <a:lnTo>
                  <a:pt x="52" y="56"/>
                </a:lnTo>
                <a:lnTo>
                  <a:pt x="54" y="55"/>
                </a:lnTo>
                <a:lnTo>
                  <a:pt x="55" y="54"/>
                </a:lnTo>
                <a:lnTo>
                  <a:pt x="56" y="54"/>
                </a:lnTo>
                <a:lnTo>
                  <a:pt x="57" y="53"/>
                </a:lnTo>
                <a:lnTo>
                  <a:pt x="58" y="52"/>
                </a:lnTo>
                <a:lnTo>
                  <a:pt x="59" y="51"/>
                </a:lnTo>
                <a:lnTo>
                  <a:pt x="60" y="50"/>
                </a:lnTo>
                <a:lnTo>
                  <a:pt x="60" y="49"/>
                </a:lnTo>
                <a:lnTo>
                  <a:pt x="61" y="48"/>
                </a:lnTo>
                <a:lnTo>
                  <a:pt x="62" y="47"/>
                </a:lnTo>
                <a:lnTo>
                  <a:pt x="62" y="45"/>
                </a:lnTo>
                <a:lnTo>
                  <a:pt x="63" y="44"/>
                </a:lnTo>
                <a:lnTo>
                  <a:pt x="63" y="43"/>
                </a:lnTo>
                <a:lnTo>
                  <a:pt x="63" y="42"/>
                </a:lnTo>
                <a:lnTo>
                  <a:pt x="64" y="41"/>
                </a:lnTo>
                <a:lnTo>
                  <a:pt x="64" y="40"/>
                </a:lnTo>
                <a:lnTo>
                  <a:pt x="64" y="39"/>
                </a:lnTo>
                <a:lnTo>
                  <a:pt x="64" y="38"/>
                </a:lnTo>
                <a:lnTo>
                  <a:pt x="65" y="37"/>
                </a:lnTo>
                <a:lnTo>
                  <a:pt x="65" y="36"/>
                </a:lnTo>
                <a:lnTo>
                  <a:pt x="65" y="35"/>
                </a:lnTo>
                <a:lnTo>
                  <a:pt x="65" y="34"/>
                </a:lnTo>
                <a:lnTo>
                  <a:pt x="65" y="33"/>
                </a:lnTo>
                <a:lnTo>
                  <a:pt x="65" y="32"/>
                </a:lnTo>
                <a:lnTo>
                  <a:pt x="65" y="31"/>
                </a:lnTo>
                <a:lnTo>
                  <a:pt x="65" y="30"/>
                </a:lnTo>
                <a:lnTo>
                  <a:pt x="65" y="29"/>
                </a:lnTo>
                <a:lnTo>
                  <a:pt x="65" y="28"/>
                </a:lnTo>
                <a:lnTo>
                  <a:pt x="65" y="27"/>
                </a:lnTo>
                <a:lnTo>
                  <a:pt x="64" y="26"/>
                </a:lnTo>
                <a:lnTo>
                  <a:pt x="64" y="25"/>
                </a:lnTo>
                <a:lnTo>
                  <a:pt x="64" y="24"/>
                </a:lnTo>
                <a:lnTo>
                  <a:pt x="64" y="23"/>
                </a:lnTo>
                <a:lnTo>
                  <a:pt x="64" y="21"/>
                </a:lnTo>
                <a:lnTo>
                  <a:pt x="63" y="20"/>
                </a:lnTo>
                <a:lnTo>
                  <a:pt x="63" y="19"/>
                </a:lnTo>
                <a:lnTo>
                  <a:pt x="62" y="18"/>
                </a:lnTo>
                <a:lnTo>
                  <a:pt x="62" y="17"/>
                </a:lnTo>
                <a:lnTo>
                  <a:pt x="62" y="16"/>
                </a:lnTo>
                <a:close/>
              </a:path>
            </a:pathLst>
          </a:custGeom>
          <a:solidFill>
            <a:srgbClr val="FFFFFF"/>
          </a:solidFill>
          <a:ln w="9525">
            <a:noFill/>
            <a:round/>
            <a:headEnd/>
            <a:tailEnd/>
          </a:ln>
        </p:spPr>
        <p:txBody>
          <a:bodyPr/>
          <a:lstStyle/>
          <a:p>
            <a:endParaRPr lang="en-US"/>
          </a:p>
        </p:txBody>
      </p:sp>
      <p:sp>
        <p:nvSpPr>
          <p:cNvPr id="704" name="Freeform 391"/>
          <p:cNvSpPr>
            <a:spLocks/>
          </p:cNvSpPr>
          <p:nvPr/>
        </p:nvSpPr>
        <p:spPr bwMode="gray">
          <a:xfrm>
            <a:off x="4281065" y="5771711"/>
            <a:ext cx="222439" cy="196850"/>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996633"/>
          </a:solidFill>
          <a:ln w="9525">
            <a:noFill/>
            <a:round/>
            <a:headEnd/>
            <a:tailEnd/>
          </a:ln>
        </p:spPr>
        <p:txBody>
          <a:bodyPr/>
          <a:lstStyle/>
          <a:p>
            <a:endParaRPr lang="en-US"/>
          </a:p>
        </p:txBody>
      </p:sp>
      <p:sp>
        <p:nvSpPr>
          <p:cNvPr id="705" name="Freeform 392"/>
          <p:cNvSpPr>
            <a:spLocks noEditPoints="1"/>
          </p:cNvSpPr>
          <p:nvPr/>
        </p:nvSpPr>
        <p:spPr bwMode="gray">
          <a:xfrm>
            <a:off x="4341777" y="5823304"/>
            <a:ext cx="111219" cy="93663"/>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sp>
        <p:nvSpPr>
          <p:cNvPr id="706" name="TextBox 1"/>
          <p:cNvSpPr txBox="1">
            <a:spLocks noChangeArrowheads="1"/>
          </p:cNvSpPr>
          <p:nvPr/>
        </p:nvSpPr>
        <p:spPr bwMode="auto">
          <a:xfrm>
            <a:off x="4509723" y="5760712"/>
            <a:ext cx="1898699" cy="230832"/>
          </a:xfrm>
          <a:prstGeom prst="rect">
            <a:avLst/>
          </a:prstGeom>
          <a:noFill/>
          <a:ln w="9525">
            <a:noFill/>
            <a:miter lim="800000"/>
            <a:headEnd/>
            <a:tailEnd/>
          </a:ln>
        </p:spPr>
        <p:txBody>
          <a:bodyPr wrap="square" anchor="ctr">
            <a:spAutoFit/>
          </a:bodyPr>
          <a:lstStyle/>
          <a:p>
            <a:r>
              <a:rPr lang="en-US" sz="900" dirty="0" smtClean="0">
                <a:solidFill>
                  <a:srgbClr val="000000"/>
                </a:solidFill>
              </a:rPr>
              <a:t>Collection Centers (2 Total)</a:t>
            </a:r>
            <a:endParaRPr lang="en-US" sz="900" dirty="0">
              <a:solidFill>
                <a:srgbClr val="000000"/>
              </a:solidFill>
            </a:endParaRPr>
          </a:p>
        </p:txBody>
      </p:sp>
      <p:sp>
        <p:nvSpPr>
          <p:cNvPr id="718" name="Freeform 391"/>
          <p:cNvSpPr>
            <a:spLocks/>
          </p:cNvSpPr>
          <p:nvPr/>
        </p:nvSpPr>
        <p:spPr bwMode="gray">
          <a:xfrm>
            <a:off x="4153232" y="3744908"/>
            <a:ext cx="146315" cy="152400"/>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996633"/>
          </a:solidFill>
          <a:ln w="9525">
            <a:noFill/>
            <a:round/>
            <a:headEnd/>
            <a:tailEnd/>
          </a:ln>
        </p:spPr>
        <p:txBody>
          <a:bodyPr/>
          <a:lstStyle/>
          <a:p>
            <a:endParaRPr lang="en-US"/>
          </a:p>
        </p:txBody>
      </p:sp>
      <p:grpSp>
        <p:nvGrpSpPr>
          <p:cNvPr id="719" name="Group 718"/>
          <p:cNvGrpSpPr/>
          <p:nvPr/>
        </p:nvGrpSpPr>
        <p:grpSpPr>
          <a:xfrm>
            <a:off x="4064653" y="3753249"/>
            <a:ext cx="197678" cy="155448"/>
            <a:chOff x="3393572" y="4016436"/>
            <a:chExt cx="197678" cy="155448"/>
          </a:xfrm>
        </p:grpSpPr>
        <p:grpSp>
          <p:nvGrpSpPr>
            <p:cNvPr id="720" name="Group 719"/>
            <p:cNvGrpSpPr/>
            <p:nvPr/>
          </p:nvGrpSpPr>
          <p:grpSpPr>
            <a:xfrm>
              <a:off x="3444946" y="4016436"/>
              <a:ext cx="146304" cy="155448"/>
              <a:chOff x="3461637" y="5743574"/>
              <a:chExt cx="146304" cy="155448"/>
            </a:xfrm>
          </p:grpSpPr>
          <p:sp>
            <p:nvSpPr>
              <p:cNvPr id="724" name="Freeform 391"/>
              <p:cNvSpPr>
                <a:spLocks/>
              </p:cNvSpPr>
              <p:nvPr/>
            </p:nvSpPr>
            <p:spPr bwMode="gray">
              <a:xfrm>
                <a:off x="3461637" y="5743574"/>
                <a:ext cx="146304" cy="15544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FFD347"/>
              </a:solidFill>
              <a:ln w="9525">
                <a:noFill/>
                <a:round/>
                <a:headEnd/>
                <a:tailEnd/>
              </a:ln>
            </p:spPr>
            <p:txBody>
              <a:bodyPr/>
              <a:lstStyle/>
              <a:p>
                <a:endParaRPr lang="en-US"/>
              </a:p>
            </p:txBody>
          </p:sp>
          <p:sp>
            <p:nvSpPr>
              <p:cNvPr id="725" name="Freeform 392"/>
              <p:cNvSpPr>
                <a:spLocks noEditPoints="1"/>
              </p:cNvSpPr>
              <p:nvPr/>
            </p:nvSpPr>
            <p:spPr bwMode="gray">
              <a:xfrm>
                <a:off x="3504168" y="5786740"/>
                <a:ext cx="70149" cy="69115"/>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grpSp>
          <p:nvGrpSpPr>
            <p:cNvPr id="721" name="Group 720"/>
            <p:cNvGrpSpPr/>
            <p:nvPr/>
          </p:nvGrpSpPr>
          <p:grpSpPr>
            <a:xfrm>
              <a:off x="3393572" y="4019476"/>
              <a:ext cx="146521" cy="150768"/>
              <a:chOff x="3781807" y="3778376"/>
              <a:chExt cx="146521" cy="150768"/>
            </a:xfrm>
          </p:grpSpPr>
          <p:sp>
            <p:nvSpPr>
              <p:cNvPr id="722" name="Freeform 387"/>
              <p:cNvSpPr>
                <a:spLocks/>
              </p:cNvSpPr>
              <p:nvPr/>
            </p:nvSpPr>
            <p:spPr bwMode="gray">
              <a:xfrm>
                <a:off x="3781807" y="3778376"/>
                <a:ext cx="146521" cy="15076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4" y="126"/>
                    </a:moveTo>
                    <a:lnTo>
                      <a:pt x="60" y="126"/>
                    </a:lnTo>
                    <a:lnTo>
                      <a:pt x="57" y="126"/>
                    </a:lnTo>
                    <a:lnTo>
                      <a:pt x="54" y="125"/>
                    </a:lnTo>
                    <a:lnTo>
                      <a:pt x="51" y="125"/>
                    </a:lnTo>
                    <a:lnTo>
                      <a:pt x="48" y="124"/>
                    </a:lnTo>
                    <a:lnTo>
                      <a:pt x="44" y="123"/>
                    </a:lnTo>
                    <a:lnTo>
                      <a:pt x="41" y="122"/>
                    </a:lnTo>
                    <a:lnTo>
                      <a:pt x="39" y="121"/>
                    </a:lnTo>
                    <a:lnTo>
                      <a:pt x="36" y="120"/>
                    </a:lnTo>
                    <a:lnTo>
                      <a:pt x="33" y="119"/>
                    </a:lnTo>
                    <a:lnTo>
                      <a:pt x="31" y="117"/>
                    </a:lnTo>
                    <a:lnTo>
                      <a:pt x="28" y="116"/>
                    </a:lnTo>
                    <a:lnTo>
                      <a:pt x="26" y="114"/>
                    </a:lnTo>
                    <a:lnTo>
                      <a:pt x="23" y="111"/>
                    </a:lnTo>
                    <a:lnTo>
                      <a:pt x="20" y="109"/>
                    </a:lnTo>
                    <a:lnTo>
                      <a:pt x="18" y="107"/>
                    </a:lnTo>
                    <a:lnTo>
                      <a:pt x="16" y="105"/>
                    </a:lnTo>
                    <a:lnTo>
                      <a:pt x="14" y="103"/>
                    </a:lnTo>
                    <a:lnTo>
                      <a:pt x="12" y="101"/>
                    </a:lnTo>
                    <a:lnTo>
                      <a:pt x="11" y="98"/>
                    </a:lnTo>
                    <a:lnTo>
                      <a:pt x="9" y="96"/>
                    </a:lnTo>
                    <a:lnTo>
                      <a:pt x="7" y="93"/>
                    </a:lnTo>
                    <a:lnTo>
                      <a:pt x="6" y="91"/>
                    </a:lnTo>
                    <a:lnTo>
                      <a:pt x="5" y="87"/>
                    </a:lnTo>
                    <a:lnTo>
                      <a:pt x="4" y="84"/>
                    </a:lnTo>
                    <a:lnTo>
                      <a:pt x="3" y="81"/>
                    </a:lnTo>
                    <a:lnTo>
                      <a:pt x="2" y="79"/>
                    </a:lnTo>
                    <a:lnTo>
                      <a:pt x="1" y="76"/>
                    </a:lnTo>
                    <a:lnTo>
                      <a:pt x="1" y="73"/>
                    </a:lnTo>
                    <a:lnTo>
                      <a:pt x="0" y="70"/>
                    </a:lnTo>
                    <a:lnTo>
                      <a:pt x="0" y="67"/>
                    </a:lnTo>
                    <a:lnTo>
                      <a:pt x="0" y="62"/>
                    </a:lnTo>
                    <a:lnTo>
                      <a:pt x="0" y="59"/>
                    </a:lnTo>
                    <a:lnTo>
                      <a:pt x="0" y="56"/>
                    </a:lnTo>
                    <a:lnTo>
                      <a:pt x="1" y="53"/>
                    </a:lnTo>
                    <a:lnTo>
                      <a:pt x="1" y="50"/>
                    </a:lnTo>
                    <a:lnTo>
                      <a:pt x="2" y="47"/>
                    </a:lnTo>
                    <a:lnTo>
                      <a:pt x="3" y="45"/>
                    </a:lnTo>
                    <a:lnTo>
                      <a:pt x="4" y="42"/>
                    </a:lnTo>
                    <a:lnTo>
                      <a:pt x="5" y="38"/>
                    </a:lnTo>
                    <a:lnTo>
                      <a:pt x="6" y="35"/>
                    </a:lnTo>
                    <a:lnTo>
                      <a:pt x="7" y="33"/>
                    </a:lnTo>
                    <a:lnTo>
                      <a:pt x="9" y="30"/>
                    </a:lnTo>
                    <a:lnTo>
                      <a:pt x="11" y="28"/>
                    </a:lnTo>
                    <a:lnTo>
                      <a:pt x="12" y="25"/>
                    </a:lnTo>
                    <a:lnTo>
                      <a:pt x="14" y="23"/>
                    </a:lnTo>
                    <a:lnTo>
                      <a:pt x="16" y="21"/>
                    </a:lnTo>
                    <a:lnTo>
                      <a:pt x="18" y="19"/>
                    </a:lnTo>
                    <a:lnTo>
                      <a:pt x="20" y="17"/>
                    </a:lnTo>
                    <a:lnTo>
                      <a:pt x="23" y="14"/>
                    </a:lnTo>
                    <a:lnTo>
                      <a:pt x="26" y="12"/>
                    </a:lnTo>
                    <a:lnTo>
                      <a:pt x="28" y="10"/>
                    </a:lnTo>
                    <a:lnTo>
                      <a:pt x="31" y="9"/>
                    </a:lnTo>
                    <a:lnTo>
                      <a:pt x="33" y="7"/>
                    </a:lnTo>
                    <a:lnTo>
                      <a:pt x="36" y="6"/>
                    </a:lnTo>
                    <a:lnTo>
                      <a:pt x="39" y="5"/>
                    </a:lnTo>
                    <a:lnTo>
                      <a:pt x="41" y="4"/>
                    </a:lnTo>
                    <a:lnTo>
                      <a:pt x="44" y="3"/>
                    </a:lnTo>
                    <a:lnTo>
                      <a:pt x="48" y="2"/>
                    </a:lnTo>
                    <a:lnTo>
                      <a:pt x="51" y="1"/>
                    </a:lnTo>
                    <a:lnTo>
                      <a:pt x="54" y="1"/>
                    </a:lnTo>
                    <a:lnTo>
                      <a:pt x="57" y="0"/>
                    </a:lnTo>
                    <a:lnTo>
                      <a:pt x="60" y="0"/>
                    </a:lnTo>
                    <a:lnTo>
                      <a:pt x="64" y="0"/>
                    </a:lnTo>
                    <a:lnTo>
                      <a:pt x="67" y="0"/>
                    </a:lnTo>
                    <a:lnTo>
                      <a:pt x="71" y="0"/>
                    </a:lnTo>
                    <a:lnTo>
                      <a:pt x="74" y="1"/>
                    </a:lnTo>
                    <a:lnTo>
                      <a:pt x="77" y="1"/>
                    </a:lnTo>
                    <a:lnTo>
                      <a:pt x="80" y="2"/>
                    </a:lnTo>
                    <a:lnTo>
                      <a:pt x="83" y="3"/>
                    </a:lnTo>
                    <a:lnTo>
                      <a:pt x="86" y="4"/>
                    </a:lnTo>
                    <a:lnTo>
                      <a:pt x="88" y="5"/>
                    </a:lnTo>
                    <a:lnTo>
                      <a:pt x="91" y="6"/>
                    </a:lnTo>
                    <a:lnTo>
                      <a:pt x="95" y="7"/>
                    </a:lnTo>
                    <a:lnTo>
                      <a:pt x="97" y="9"/>
                    </a:lnTo>
                    <a:lnTo>
                      <a:pt x="100" y="10"/>
                    </a:lnTo>
                    <a:lnTo>
                      <a:pt x="102" y="12"/>
                    </a:lnTo>
                    <a:lnTo>
                      <a:pt x="105" y="14"/>
                    </a:lnTo>
                    <a:lnTo>
                      <a:pt x="107" y="17"/>
                    </a:lnTo>
                    <a:lnTo>
                      <a:pt x="109" y="19"/>
                    </a:lnTo>
                    <a:lnTo>
                      <a:pt x="111" y="21"/>
                    </a:lnTo>
                    <a:lnTo>
                      <a:pt x="113" y="23"/>
                    </a:lnTo>
                    <a:lnTo>
                      <a:pt x="115" y="25"/>
                    </a:lnTo>
                    <a:lnTo>
                      <a:pt x="116" y="28"/>
                    </a:lnTo>
                    <a:lnTo>
                      <a:pt x="118" y="30"/>
                    </a:lnTo>
                    <a:lnTo>
                      <a:pt x="121" y="33"/>
                    </a:lnTo>
                    <a:lnTo>
                      <a:pt x="122" y="35"/>
                    </a:lnTo>
                    <a:lnTo>
                      <a:pt x="123" y="38"/>
                    </a:lnTo>
                    <a:lnTo>
                      <a:pt x="124" y="42"/>
                    </a:lnTo>
                    <a:lnTo>
                      <a:pt x="125" y="45"/>
                    </a:lnTo>
                    <a:lnTo>
                      <a:pt x="126" y="47"/>
                    </a:lnTo>
                    <a:lnTo>
                      <a:pt x="127" y="50"/>
                    </a:lnTo>
                    <a:lnTo>
                      <a:pt x="127" y="53"/>
                    </a:lnTo>
                    <a:lnTo>
                      <a:pt x="128" y="56"/>
                    </a:lnTo>
                    <a:lnTo>
                      <a:pt x="128" y="59"/>
                    </a:lnTo>
                    <a:lnTo>
                      <a:pt x="128" y="62"/>
                    </a:lnTo>
                    <a:lnTo>
                      <a:pt x="128" y="67"/>
                    </a:lnTo>
                    <a:lnTo>
                      <a:pt x="128" y="70"/>
                    </a:lnTo>
                    <a:lnTo>
                      <a:pt x="127" y="73"/>
                    </a:lnTo>
                    <a:lnTo>
                      <a:pt x="127" y="76"/>
                    </a:lnTo>
                    <a:lnTo>
                      <a:pt x="126" y="79"/>
                    </a:lnTo>
                    <a:lnTo>
                      <a:pt x="125" y="81"/>
                    </a:lnTo>
                    <a:lnTo>
                      <a:pt x="124" y="84"/>
                    </a:lnTo>
                    <a:lnTo>
                      <a:pt x="123" y="87"/>
                    </a:lnTo>
                    <a:lnTo>
                      <a:pt x="122" y="91"/>
                    </a:lnTo>
                    <a:lnTo>
                      <a:pt x="121" y="93"/>
                    </a:lnTo>
                    <a:lnTo>
                      <a:pt x="118" y="96"/>
                    </a:lnTo>
                    <a:lnTo>
                      <a:pt x="116" y="98"/>
                    </a:lnTo>
                    <a:lnTo>
                      <a:pt x="115" y="101"/>
                    </a:lnTo>
                    <a:lnTo>
                      <a:pt x="113" y="103"/>
                    </a:lnTo>
                    <a:lnTo>
                      <a:pt x="111" y="105"/>
                    </a:lnTo>
                    <a:lnTo>
                      <a:pt x="109" y="107"/>
                    </a:lnTo>
                    <a:lnTo>
                      <a:pt x="107" y="109"/>
                    </a:lnTo>
                    <a:lnTo>
                      <a:pt x="105" y="111"/>
                    </a:lnTo>
                    <a:lnTo>
                      <a:pt x="102" y="114"/>
                    </a:lnTo>
                    <a:lnTo>
                      <a:pt x="100" y="116"/>
                    </a:lnTo>
                    <a:lnTo>
                      <a:pt x="97" y="117"/>
                    </a:lnTo>
                    <a:lnTo>
                      <a:pt x="95" y="119"/>
                    </a:lnTo>
                    <a:lnTo>
                      <a:pt x="91" y="120"/>
                    </a:lnTo>
                    <a:lnTo>
                      <a:pt x="88" y="121"/>
                    </a:lnTo>
                    <a:lnTo>
                      <a:pt x="86" y="122"/>
                    </a:lnTo>
                    <a:lnTo>
                      <a:pt x="83" y="123"/>
                    </a:lnTo>
                    <a:lnTo>
                      <a:pt x="80" y="124"/>
                    </a:lnTo>
                    <a:lnTo>
                      <a:pt x="77" y="125"/>
                    </a:lnTo>
                    <a:lnTo>
                      <a:pt x="74" y="125"/>
                    </a:lnTo>
                    <a:lnTo>
                      <a:pt x="71" y="126"/>
                    </a:lnTo>
                    <a:lnTo>
                      <a:pt x="67" y="126"/>
                    </a:lnTo>
                    <a:lnTo>
                      <a:pt x="64" y="126"/>
                    </a:lnTo>
                    <a:close/>
                  </a:path>
                </a:pathLst>
              </a:custGeom>
              <a:solidFill>
                <a:srgbClr val="02703F"/>
              </a:solidFill>
              <a:ln w="9525">
                <a:noFill/>
                <a:round/>
                <a:headEnd/>
                <a:tailEnd/>
              </a:ln>
            </p:spPr>
            <p:txBody>
              <a:bodyPr/>
              <a:lstStyle/>
              <a:p>
                <a:endParaRPr lang="en-US"/>
              </a:p>
            </p:txBody>
          </p:sp>
          <p:sp>
            <p:nvSpPr>
              <p:cNvPr id="723" name="Freeform 388"/>
              <p:cNvSpPr>
                <a:spLocks noEditPoints="1"/>
              </p:cNvSpPr>
              <p:nvPr/>
            </p:nvSpPr>
            <p:spPr bwMode="gray">
              <a:xfrm>
                <a:off x="3820727" y="3819060"/>
                <a:ext cx="74406" cy="71795"/>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29"/>
                    </a:lnTo>
                    <a:lnTo>
                      <a:pt x="12" y="27"/>
                    </a:lnTo>
                    <a:lnTo>
                      <a:pt x="14" y="26"/>
                    </a:lnTo>
                    <a:lnTo>
                      <a:pt x="15" y="25"/>
                    </a:lnTo>
                    <a:lnTo>
                      <a:pt x="17" y="23"/>
                    </a:lnTo>
                    <a:lnTo>
                      <a:pt x="19" y="22"/>
                    </a:lnTo>
                    <a:lnTo>
                      <a:pt x="21" y="21"/>
                    </a:lnTo>
                    <a:lnTo>
                      <a:pt x="23" y="20"/>
                    </a:lnTo>
                    <a:lnTo>
                      <a:pt x="25" y="19"/>
                    </a:lnTo>
                    <a:lnTo>
                      <a:pt x="27" y="18"/>
                    </a:lnTo>
                    <a:lnTo>
                      <a:pt x="29" y="18"/>
                    </a:lnTo>
                    <a:lnTo>
                      <a:pt x="31" y="17"/>
                    </a:lnTo>
                    <a:lnTo>
                      <a:pt x="34" y="16"/>
                    </a:lnTo>
                    <a:lnTo>
                      <a:pt x="37" y="16"/>
                    </a:lnTo>
                    <a:lnTo>
                      <a:pt x="40" y="15"/>
                    </a:lnTo>
                    <a:lnTo>
                      <a:pt x="42" y="15"/>
                    </a:lnTo>
                    <a:lnTo>
                      <a:pt x="45" y="15"/>
                    </a:lnTo>
                    <a:lnTo>
                      <a:pt x="48" y="15"/>
                    </a:lnTo>
                    <a:lnTo>
                      <a:pt x="51" y="15"/>
                    </a:lnTo>
                    <a:lnTo>
                      <a:pt x="54" y="15"/>
                    </a:lnTo>
                    <a:lnTo>
                      <a:pt x="57" y="15"/>
                    </a:lnTo>
                    <a:lnTo>
                      <a:pt x="61"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5" y="0"/>
                    </a:lnTo>
                    <a:lnTo>
                      <a:pt x="34" y="0"/>
                    </a:lnTo>
                    <a:lnTo>
                      <a:pt x="32" y="0"/>
                    </a:lnTo>
                    <a:lnTo>
                      <a:pt x="31" y="0"/>
                    </a:lnTo>
                    <a:lnTo>
                      <a:pt x="30" y="0"/>
                    </a:lnTo>
                    <a:lnTo>
                      <a:pt x="28" y="0"/>
                    </a:lnTo>
                    <a:lnTo>
                      <a:pt x="0" y="0"/>
                    </a:lnTo>
                    <a:close/>
                    <a:moveTo>
                      <a:pt x="62" y="17"/>
                    </a:moveTo>
                    <a:lnTo>
                      <a:pt x="61"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5" y="23"/>
                    </a:lnTo>
                    <a:lnTo>
                      <a:pt x="34" y="24"/>
                    </a:lnTo>
                    <a:lnTo>
                      <a:pt x="33" y="25"/>
                    </a:lnTo>
                    <a:lnTo>
                      <a:pt x="32" y="26"/>
                    </a:lnTo>
                    <a:lnTo>
                      <a:pt x="31" y="26"/>
                    </a:lnTo>
                    <a:lnTo>
                      <a:pt x="30" y="27"/>
                    </a:lnTo>
                    <a:lnTo>
                      <a:pt x="29" y="28"/>
                    </a:lnTo>
                    <a:lnTo>
                      <a:pt x="28" y="29"/>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7"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4" y="55"/>
                    </a:lnTo>
                    <a:lnTo>
                      <a:pt x="55" y="55"/>
                    </a:lnTo>
                    <a:lnTo>
                      <a:pt x="56" y="53"/>
                    </a:lnTo>
                    <a:lnTo>
                      <a:pt x="57" y="52"/>
                    </a:lnTo>
                    <a:lnTo>
                      <a:pt x="58" y="51"/>
                    </a:lnTo>
                    <a:lnTo>
                      <a:pt x="59" y="50"/>
                    </a:lnTo>
                    <a:lnTo>
                      <a:pt x="59"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3"/>
                    </a:lnTo>
                    <a:lnTo>
                      <a:pt x="65" y="32"/>
                    </a:lnTo>
                    <a:lnTo>
                      <a:pt x="65" y="31"/>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grpSp>
      </p:grpSp>
      <p:sp>
        <p:nvSpPr>
          <p:cNvPr id="727" name="Freeform 391"/>
          <p:cNvSpPr>
            <a:spLocks/>
          </p:cNvSpPr>
          <p:nvPr/>
        </p:nvSpPr>
        <p:spPr bwMode="gray">
          <a:xfrm>
            <a:off x="5895420" y="4024332"/>
            <a:ext cx="146315" cy="152400"/>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996633"/>
          </a:solidFill>
          <a:ln w="9525">
            <a:noFill/>
            <a:round/>
            <a:headEnd/>
            <a:tailEnd/>
          </a:ln>
        </p:spPr>
        <p:txBody>
          <a:bodyPr/>
          <a:lstStyle/>
          <a:p>
            <a:endParaRPr lang="en-US"/>
          </a:p>
        </p:txBody>
      </p:sp>
      <p:grpSp>
        <p:nvGrpSpPr>
          <p:cNvPr id="728" name="Group 727"/>
          <p:cNvGrpSpPr/>
          <p:nvPr/>
        </p:nvGrpSpPr>
        <p:grpSpPr>
          <a:xfrm>
            <a:off x="5799265" y="4024603"/>
            <a:ext cx="197678" cy="155448"/>
            <a:chOff x="3393572" y="4016436"/>
            <a:chExt cx="197678" cy="155448"/>
          </a:xfrm>
        </p:grpSpPr>
        <p:grpSp>
          <p:nvGrpSpPr>
            <p:cNvPr id="729" name="Group 728"/>
            <p:cNvGrpSpPr/>
            <p:nvPr/>
          </p:nvGrpSpPr>
          <p:grpSpPr>
            <a:xfrm>
              <a:off x="3444946" y="4016436"/>
              <a:ext cx="146304" cy="155448"/>
              <a:chOff x="3461637" y="5743574"/>
              <a:chExt cx="146304" cy="155448"/>
            </a:xfrm>
          </p:grpSpPr>
          <p:sp>
            <p:nvSpPr>
              <p:cNvPr id="733" name="Freeform 391"/>
              <p:cNvSpPr>
                <a:spLocks/>
              </p:cNvSpPr>
              <p:nvPr/>
            </p:nvSpPr>
            <p:spPr bwMode="gray">
              <a:xfrm>
                <a:off x="3461637" y="5743574"/>
                <a:ext cx="146304" cy="15544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5" y="126"/>
                    </a:moveTo>
                    <a:lnTo>
                      <a:pt x="61" y="126"/>
                    </a:lnTo>
                    <a:lnTo>
                      <a:pt x="58" y="126"/>
                    </a:lnTo>
                    <a:lnTo>
                      <a:pt x="54" y="125"/>
                    </a:lnTo>
                    <a:lnTo>
                      <a:pt x="51" y="125"/>
                    </a:lnTo>
                    <a:lnTo>
                      <a:pt x="48" y="124"/>
                    </a:lnTo>
                    <a:lnTo>
                      <a:pt x="45" y="123"/>
                    </a:lnTo>
                    <a:lnTo>
                      <a:pt x="42" y="122"/>
                    </a:lnTo>
                    <a:lnTo>
                      <a:pt x="40" y="121"/>
                    </a:lnTo>
                    <a:lnTo>
                      <a:pt x="37" y="120"/>
                    </a:lnTo>
                    <a:lnTo>
                      <a:pt x="34" y="119"/>
                    </a:lnTo>
                    <a:lnTo>
                      <a:pt x="31" y="117"/>
                    </a:lnTo>
                    <a:lnTo>
                      <a:pt x="28" y="116"/>
                    </a:lnTo>
                    <a:lnTo>
                      <a:pt x="26" y="114"/>
                    </a:lnTo>
                    <a:lnTo>
                      <a:pt x="23" y="112"/>
                    </a:lnTo>
                    <a:lnTo>
                      <a:pt x="21" y="110"/>
                    </a:lnTo>
                    <a:lnTo>
                      <a:pt x="19" y="107"/>
                    </a:lnTo>
                    <a:lnTo>
                      <a:pt x="17" y="105"/>
                    </a:lnTo>
                    <a:lnTo>
                      <a:pt x="15" y="103"/>
                    </a:lnTo>
                    <a:lnTo>
                      <a:pt x="13" y="101"/>
                    </a:lnTo>
                    <a:lnTo>
                      <a:pt x="12" y="98"/>
                    </a:lnTo>
                    <a:lnTo>
                      <a:pt x="10" y="96"/>
                    </a:lnTo>
                    <a:lnTo>
                      <a:pt x="8" y="93"/>
                    </a:lnTo>
                    <a:lnTo>
                      <a:pt x="6" y="91"/>
                    </a:lnTo>
                    <a:lnTo>
                      <a:pt x="5" y="88"/>
                    </a:lnTo>
                    <a:lnTo>
                      <a:pt x="4" y="84"/>
                    </a:lnTo>
                    <a:lnTo>
                      <a:pt x="3" y="81"/>
                    </a:lnTo>
                    <a:lnTo>
                      <a:pt x="2" y="79"/>
                    </a:lnTo>
                    <a:lnTo>
                      <a:pt x="1" y="76"/>
                    </a:lnTo>
                    <a:lnTo>
                      <a:pt x="1" y="73"/>
                    </a:lnTo>
                    <a:lnTo>
                      <a:pt x="0" y="70"/>
                    </a:lnTo>
                    <a:lnTo>
                      <a:pt x="0" y="67"/>
                    </a:lnTo>
                    <a:lnTo>
                      <a:pt x="0" y="63"/>
                    </a:lnTo>
                    <a:lnTo>
                      <a:pt x="0" y="59"/>
                    </a:lnTo>
                    <a:lnTo>
                      <a:pt x="0" y="56"/>
                    </a:lnTo>
                    <a:lnTo>
                      <a:pt x="1" y="53"/>
                    </a:lnTo>
                    <a:lnTo>
                      <a:pt x="1" y="50"/>
                    </a:lnTo>
                    <a:lnTo>
                      <a:pt x="2" y="47"/>
                    </a:lnTo>
                    <a:lnTo>
                      <a:pt x="3" y="45"/>
                    </a:lnTo>
                    <a:lnTo>
                      <a:pt x="4" y="42"/>
                    </a:lnTo>
                    <a:lnTo>
                      <a:pt x="5" y="39"/>
                    </a:lnTo>
                    <a:lnTo>
                      <a:pt x="6" y="35"/>
                    </a:lnTo>
                    <a:lnTo>
                      <a:pt x="8" y="33"/>
                    </a:lnTo>
                    <a:lnTo>
                      <a:pt x="10" y="30"/>
                    </a:lnTo>
                    <a:lnTo>
                      <a:pt x="12" y="28"/>
                    </a:lnTo>
                    <a:lnTo>
                      <a:pt x="13" y="25"/>
                    </a:lnTo>
                    <a:lnTo>
                      <a:pt x="15" y="23"/>
                    </a:lnTo>
                    <a:lnTo>
                      <a:pt x="17" y="21"/>
                    </a:lnTo>
                    <a:lnTo>
                      <a:pt x="19" y="19"/>
                    </a:lnTo>
                    <a:lnTo>
                      <a:pt x="21" y="17"/>
                    </a:lnTo>
                    <a:lnTo>
                      <a:pt x="23" y="15"/>
                    </a:lnTo>
                    <a:lnTo>
                      <a:pt x="26" y="12"/>
                    </a:lnTo>
                    <a:lnTo>
                      <a:pt x="28" y="10"/>
                    </a:lnTo>
                    <a:lnTo>
                      <a:pt x="31" y="9"/>
                    </a:lnTo>
                    <a:lnTo>
                      <a:pt x="34" y="7"/>
                    </a:lnTo>
                    <a:lnTo>
                      <a:pt x="37" y="6"/>
                    </a:lnTo>
                    <a:lnTo>
                      <a:pt x="40" y="5"/>
                    </a:lnTo>
                    <a:lnTo>
                      <a:pt x="42" y="4"/>
                    </a:lnTo>
                    <a:lnTo>
                      <a:pt x="45" y="3"/>
                    </a:lnTo>
                    <a:lnTo>
                      <a:pt x="48" y="2"/>
                    </a:lnTo>
                    <a:lnTo>
                      <a:pt x="51" y="1"/>
                    </a:lnTo>
                    <a:lnTo>
                      <a:pt x="54" y="1"/>
                    </a:lnTo>
                    <a:lnTo>
                      <a:pt x="58" y="0"/>
                    </a:lnTo>
                    <a:lnTo>
                      <a:pt x="61" y="0"/>
                    </a:lnTo>
                    <a:lnTo>
                      <a:pt x="65" y="0"/>
                    </a:lnTo>
                    <a:lnTo>
                      <a:pt x="68" y="0"/>
                    </a:lnTo>
                    <a:lnTo>
                      <a:pt x="71" y="0"/>
                    </a:lnTo>
                    <a:lnTo>
                      <a:pt x="74" y="1"/>
                    </a:lnTo>
                    <a:lnTo>
                      <a:pt x="77" y="1"/>
                    </a:lnTo>
                    <a:lnTo>
                      <a:pt x="80" y="2"/>
                    </a:lnTo>
                    <a:lnTo>
                      <a:pt x="84" y="3"/>
                    </a:lnTo>
                    <a:lnTo>
                      <a:pt x="87" y="4"/>
                    </a:lnTo>
                    <a:lnTo>
                      <a:pt x="89" y="5"/>
                    </a:lnTo>
                    <a:lnTo>
                      <a:pt x="92" y="6"/>
                    </a:lnTo>
                    <a:lnTo>
                      <a:pt x="95" y="7"/>
                    </a:lnTo>
                    <a:lnTo>
                      <a:pt x="97" y="9"/>
                    </a:lnTo>
                    <a:lnTo>
                      <a:pt x="100" y="10"/>
                    </a:lnTo>
                    <a:lnTo>
                      <a:pt x="102" y="12"/>
                    </a:lnTo>
                    <a:lnTo>
                      <a:pt x="106" y="15"/>
                    </a:lnTo>
                    <a:lnTo>
                      <a:pt x="108" y="17"/>
                    </a:lnTo>
                    <a:lnTo>
                      <a:pt x="110" y="19"/>
                    </a:lnTo>
                    <a:lnTo>
                      <a:pt x="112" y="21"/>
                    </a:lnTo>
                    <a:lnTo>
                      <a:pt x="114" y="23"/>
                    </a:lnTo>
                    <a:lnTo>
                      <a:pt x="116" y="25"/>
                    </a:lnTo>
                    <a:lnTo>
                      <a:pt x="117" y="28"/>
                    </a:lnTo>
                    <a:lnTo>
                      <a:pt x="119" y="30"/>
                    </a:lnTo>
                    <a:lnTo>
                      <a:pt x="121" y="33"/>
                    </a:lnTo>
                    <a:lnTo>
                      <a:pt x="122" y="35"/>
                    </a:lnTo>
                    <a:lnTo>
                      <a:pt x="123" y="39"/>
                    </a:lnTo>
                    <a:lnTo>
                      <a:pt x="124" y="42"/>
                    </a:lnTo>
                    <a:lnTo>
                      <a:pt x="125" y="45"/>
                    </a:lnTo>
                    <a:lnTo>
                      <a:pt x="126" y="47"/>
                    </a:lnTo>
                    <a:lnTo>
                      <a:pt x="127" y="50"/>
                    </a:lnTo>
                    <a:lnTo>
                      <a:pt x="127" y="53"/>
                    </a:lnTo>
                    <a:lnTo>
                      <a:pt x="128" y="56"/>
                    </a:lnTo>
                    <a:lnTo>
                      <a:pt x="128" y="59"/>
                    </a:lnTo>
                    <a:lnTo>
                      <a:pt x="128" y="63"/>
                    </a:lnTo>
                    <a:lnTo>
                      <a:pt x="128" y="67"/>
                    </a:lnTo>
                    <a:lnTo>
                      <a:pt x="128" y="70"/>
                    </a:lnTo>
                    <a:lnTo>
                      <a:pt x="127" y="73"/>
                    </a:lnTo>
                    <a:lnTo>
                      <a:pt x="127" y="76"/>
                    </a:lnTo>
                    <a:lnTo>
                      <a:pt x="126" y="79"/>
                    </a:lnTo>
                    <a:lnTo>
                      <a:pt x="125" y="81"/>
                    </a:lnTo>
                    <a:lnTo>
                      <a:pt x="124" y="84"/>
                    </a:lnTo>
                    <a:lnTo>
                      <a:pt x="123" y="88"/>
                    </a:lnTo>
                    <a:lnTo>
                      <a:pt x="122" y="91"/>
                    </a:lnTo>
                    <a:lnTo>
                      <a:pt x="121" y="93"/>
                    </a:lnTo>
                    <a:lnTo>
                      <a:pt x="119" y="96"/>
                    </a:lnTo>
                    <a:lnTo>
                      <a:pt x="117" y="98"/>
                    </a:lnTo>
                    <a:lnTo>
                      <a:pt x="116" y="101"/>
                    </a:lnTo>
                    <a:lnTo>
                      <a:pt x="114" y="103"/>
                    </a:lnTo>
                    <a:lnTo>
                      <a:pt x="112" y="105"/>
                    </a:lnTo>
                    <a:lnTo>
                      <a:pt x="110" y="107"/>
                    </a:lnTo>
                    <a:lnTo>
                      <a:pt x="108" y="110"/>
                    </a:lnTo>
                    <a:lnTo>
                      <a:pt x="106" y="112"/>
                    </a:lnTo>
                    <a:lnTo>
                      <a:pt x="102" y="114"/>
                    </a:lnTo>
                    <a:lnTo>
                      <a:pt x="100" y="116"/>
                    </a:lnTo>
                    <a:lnTo>
                      <a:pt x="97" y="117"/>
                    </a:lnTo>
                    <a:lnTo>
                      <a:pt x="95" y="119"/>
                    </a:lnTo>
                    <a:lnTo>
                      <a:pt x="92" y="120"/>
                    </a:lnTo>
                    <a:lnTo>
                      <a:pt x="89" y="121"/>
                    </a:lnTo>
                    <a:lnTo>
                      <a:pt x="87" y="122"/>
                    </a:lnTo>
                    <a:lnTo>
                      <a:pt x="84" y="123"/>
                    </a:lnTo>
                    <a:lnTo>
                      <a:pt x="80" y="124"/>
                    </a:lnTo>
                    <a:lnTo>
                      <a:pt x="77" y="125"/>
                    </a:lnTo>
                    <a:lnTo>
                      <a:pt x="74" y="125"/>
                    </a:lnTo>
                    <a:lnTo>
                      <a:pt x="71" y="126"/>
                    </a:lnTo>
                    <a:lnTo>
                      <a:pt x="68" y="126"/>
                    </a:lnTo>
                    <a:lnTo>
                      <a:pt x="65" y="126"/>
                    </a:lnTo>
                    <a:close/>
                  </a:path>
                </a:pathLst>
              </a:custGeom>
              <a:solidFill>
                <a:srgbClr val="FFD347"/>
              </a:solidFill>
              <a:ln w="9525">
                <a:noFill/>
                <a:round/>
                <a:headEnd/>
                <a:tailEnd/>
              </a:ln>
            </p:spPr>
            <p:txBody>
              <a:bodyPr/>
              <a:lstStyle/>
              <a:p>
                <a:endParaRPr lang="en-US"/>
              </a:p>
            </p:txBody>
          </p:sp>
          <p:sp>
            <p:nvSpPr>
              <p:cNvPr id="734" name="Freeform 392"/>
              <p:cNvSpPr>
                <a:spLocks noEditPoints="1"/>
              </p:cNvSpPr>
              <p:nvPr/>
            </p:nvSpPr>
            <p:spPr bwMode="gray">
              <a:xfrm>
                <a:off x="3504168" y="5786740"/>
                <a:ext cx="70149" cy="69115"/>
              </a:xfrm>
              <a:custGeom>
                <a:avLst/>
                <a:gdLst>
                  <a:gd name="T0" fmla="*/ 2147483647 w 64"/>
                  <a:gd name="T1" fmla="*/ 2147483647 h 60"/>
                  <a:gd name="T2" fmla="*/ 2147483647 w 64"/>
                  <a:gd name="T3" fmla="*/ 2147483647 h 60"/>
                  <a:gd name="T4" fmla="*/ 2147483647 w 64"/>
                  <a:gd name="T5" fmla="*/ 2147483647 h 60"/>
                  <a:gd name="T6" fmla="*/ 2147483647 w 64"/>
                  <a:gd name="T7" fmla="*/ 2147483647 h 60"/>
                  <a:gd name="T8" fmla="*/ 2147483647 w 64"/>
                  <a:gd name="T9" fmla="*/ 2147483647 h 60"/>
                  <a:gd name="T10" fmla="*/ 2147483647 w 64"/>
                  <a:gd name="T11" fmla="*/ 2147483647 h 60"/>
                  <a:gd name="T12" fmla="*/ 2147483647 w 64"/>
                  <a:gd name="T13" fmla="*/ 2147483647 h 60"/>
                  <a:gd name="T14" fmla="*/ 2147483647 w 64"/>
                  <a:gd name="T15" fmla="*/ 2147483647 h 60"/>
                  <a:gd name="T16" fmla="*/ 2147483647 w 64"/>
                  <a:gd name="T17" fmla="*/ 2147483647 h 60"/>
                  <a:gd name="T18" fmla="*/ 2147483647 w 64"/>
                  <a:gd name="T19" fmla="*/ 2147483647 h 60"/>
                  <a:gd name="T20" fmla="*/ 2147483647 w 64"/>
                  <a:gd name="T21" fmla="*/ 2147483647 h 60"/>
                  <a:gd name="T22" fmla="*/ 2147483647 w 64"/>
                  <a:gd name="T23" fmla="*/ 2147483647 h 60"/>
                  <a:gd name="T24" fmla="*/ 2147483647 w 64"/>
                  <a:gd name="T25" fmla="*/ 2147483647 h 60"/>
                  <a:gd name="T26" fmla="*/ 2147483647 w 64"/>
                  <a:gd name="T27" fmla="*/ 2147483647 h 60"/>
                  <a:gd name="T28" fmla="*/ 2147483647 w 64"/>
                  <a:gd name="T29" fmla="*/ 0 h 60"/>
                  <a:gd name="T30" fmla="*/ 2147483647 w 64"/>
                  <a:gd name="T31" fmla="*/ 0 h 60"/>
                  <a:gd name="T32" fmla="*/ 0 w 64"/>
                  <a:gd name="T33" fmla="*/ 0 h 60"/>
                  <a:gd name="T34" fmla="*/ 2147483647 w 64"/>
                  <a:gd name="T35" fmla="*/ 2147483647 h 60"/>
                  <a:gd name="T36" fmla="*/ 2147483647 w 64"/>
                  <a:gd name="T37" fmla="*/ 2147483647 h 60"/>
                  <a:gd name="T38" fmla="*/ 2147483647 w 64"/>
                  <a:gd name="T39" fmla="*/ 2147483647 h 60"/>
                  <a:gd name="T40" fmla="*/ 2147483647 w 64"/>
                  <a:gd name="T41" fmla="*/ 2147483647 h 60"/>
                  <a:gd name="T42" fmla="*/ 2147483647 w 64"/>
                  <a:gd name="T43" fmla="*/ 2147483647 h 60"/>
                  <a:gd name="T44" fmla="*/ 2147483647 w 64"/>
                  <a:gd name="T45" fmla="*/ 2147483647 h 60"/>
                  <a:gd name="T46" fmla="*/ 2147483647 w 64"/>
                  <a:gd name="T47" fmla="*/ 2147483647 h 60"/>
                  <a:gd name="T48" fmla="*/ 2147483647 w 64"/>
                  <a:gd name="T49" fmla="*/ 2147483647 h 60"/>
                  <a:gd name="T50" fmla="*/ 2147483647 w 64"/>
                  <a:gd name="T51" fmla="*/ 2147483647 h 60"/>
                  <a:gd name="T52" fmla="*/ 2147483647 w 64"/>
                  <a:gd name="T53" fmla="*/ 2147483647 h 60"/>
                  <a:gd name="T54" fmla="*/ 2147483647 w 64"/>
                  <a:gd name="T55" fmla="*/ 2147483647 h 60"/>
                  <a:gd name="T56" fmla="*/ 2147483647 w 64"/>
                  <a:gd name="T57" fmla="*/ 2147483647 h 60"/>
                  <a:gd name="T58" fmla="*/ 2147483647 w 64"/>
                  <a:gd name="T59" fmla="*/ 2147483647 h 60"/>
                  <a:gd name="T60" fmla="*/ 2147483647 w 64"/>
                  <a:gd name="T61" fmla="*/ 2147483647 h 60"/>
                  <a:gd name="T62" fmla="*/ 2147483647 w 64"/>
                  <a:gd name="T63" fmla="*/ 2147483647 h 60"/>
                  <a:gd name="T64" fmla="*/ 2147483647 w 64"/>
                  <a:gd name="T65" fmla="*/ 2147483647 h 60"/>
                  <a:gd name="T66" fmla="*/ 2147483647 w 64"/>
                  <a:gd name="T67" fmla="*/ 2147483647 h 60"/>
                  <a:gd name="T68" fmla="*/ 2147483647 w 64"/>
                  <a:gd name="T69" fmla="*/ 2147483647 h 60"/>
                  <a:gd name="T70" fmla="*/ 2147483647 w 64"/>
                  <a:gd name="T71" fmla="*/ 2147483647 h 60"/>
                  <a:gd name="T72" fmla="*/ 2147483647 w 64"/>
                  <a:gd name="T73" fmla="*/ 2147483647 h 60"/>
                  <a:gd name="T74" fmla="*/ 2147483647 w 64"/>
                  <a:gd name="T75" fmla="*/ 2147483647 h 60"/>
                  <a:gd name="T76" fmla="*/ 2147483647 w 64"/>
                  <a:gd name="T77" fmla="*/ 2147483647 h 60"/>
                  <a:gd name="T78" fmla="*/ 2147483647 w 64"/>
                  <a:gd name="T79" fmla="*/ 2147483647 h 60"/>
                  <a:gd name="T80" fmla="*/ 2147483647 w 64"/>
                  <a:gd name="T81" fmla="*/ 2147483647 h 60"/>
                  <a:gd name="T82" fmla="*/ 2147483647 w 64"/>
                  <a:gd name="T83" fmla="*/ 2147483647 h 60"/>
                  <a:gd name="T84" fmla="*/ 2147483647 w 64"/>
                  <a:gd name="T85" fmla="*/ 2147483647 h 60"/>
                  <a:gd name="T86" fmla="*/ 2147483647 w 64"/>
                  <a:gd name="T87" fmla="*/ 2147483647 h 60"/>
                  <a:gd name="T88" fmla="*/ 2147483647 w 64"/>
                  <a:gd name="T89" fmla="*/ 2147483647 h 60"/>
                  <a:gd name="T90" fmla="*/ 2147483647 w 64"/>
                  <a:gd name="T91" fmla="*/ 2147483647 h 60"/>
                  <a:gd name="T92" fmla="*/ 2147483647 w 64"/>
                  <a:gd name="T93" fmla="*/ 2147483647 h 60"/>
                  <a:gd name="T94" fmla="*/ 2147483647 w 64"/>
                  <a:gd name="T95" fmla="*/ 2147483647 h 60"/>
                  <a:gd name="T96" fmla="*/ 2147483647 w 64"/>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
                  <a:gd name="T148" fmla="*/ 0 h 60"/>
                  <a:gd name="T149" fmla="*/ 64 w 64"/>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30"/>
                    </a:lnTo>
                    <a:lnTo>
                      <a:pt x="11" y="28"/>
                    </a:lnTo>
                    <a:lnTo>
                      <a:pt x="13" y="26"/>
                    </a:lnTo>
                    <a:lnTo>
                      <a:pt x="14" y="25"/>
                    </a:lnTo>
                    <a:lnTo>
                      <a:pt x="16" y="23"/>
                    </a:lnTo>
                    <a:lnTo>
                      <a:pt x="18" y="22"/>
                    </a:lnTo>
                    <a:lnTo>
                      <a:pt x="20" y="21"/>
                    </a:lnTo>
                    <a:lnTo>
                      <a:pt x="23" y="20"/>
                    </a:lnTo>
                    <a:lnTo>
                      <a:pt x="25" y="19"/>
                    </a:lnTo>
                    <a:lnTo>
                      <a:pt x="27" y="18"/>
                    </a:lnTo>
                    <a:lnTo>
                      <a:pt x="29" y="18"/>
                    </a:lnTo>
                    <a:lnTo>
                      <a:pt x="31" y="17"/>
                    </a:lnTo>
                    <a:lnTo>
                      <a:pt x="34" y="16"/>
                    </a:lnTo>
                    <a:lnTo>
                      <a:pt x="36" y="16"/>
                    </a:lnTo>
                    <a:lnTo>
                      <a:pt x="39" y="15"/>
                    </a:lnTo>
                    <a:lnTo>
                      <a:pt x="41" y="15"/>
                    </a:lnTo>
                    <a:lnTo>
                      <a:pt x="44" y="15"/>
                    </a:lnTo>
                    <a:lnTo>
                      <a:pt x="48" y="15"/>
                    </a:lnTo>
                    <a:lnTo>
                      <a:pt x="51" y="15"/>
                    </a:lnTo>
                    <a:lnTo>
                      <a:pt x="54" y="15"/>
                    </a:lnTo>
                    <a:lnTo>
                      <a:pt x="57" y="15"/>
                    </a:lnTo>
                    <a:lnTo>
                      <a:pt x="60"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6"/>
                    </a:lnTo>
                    <a:lnTo>
                      <a:pt x="50" y="6"/>
                    </a:lnTo>
                    <a:lnTo>
                      <a:pt x="49" y="5"/>
                    </a:lnTo>
                    <a:lnTo>
                      <a:pt x="48" y="5"/>
                    </a:lnTo>
                    <a:lnTo>
                      <a:pt x="47" y="4"/>
                    </a:lnTo>
                    <a:lnTo>
                      <a:pt x="45" y="4"/>
                    </a:lnTo>
                    <a:lnTo>
                      <a:pt x="44" y="2"/>
                    </a:lnTo>
                    <a:lnTo>
                      <a:pt x="43" y="2"/>
                    </a:lnTo>
                    <a:lnTo>
                      <a:pt x="42" y="2"/>
                    </a:lnTo>
                    <a:lnTo>
                      <a:pt x="41" y="1"/>
                    </a:lnTo>
                    <a:lnTo>
                      <a:pt x="40" y="1"/>
                    </a:lnTo>
                    <a:lnTo>
                      <a:pt x="39" y="1"/>
                    </a:lnTo>
                    <a:lnTo>
                      <a:pt x="38" y="1"/>
                    </a:lnTo>
                    <a:lnTo>
                      <a:pt x="37" y="1"/>
                    </a:lnTo>
                    <a:lnTo>
                      <a:pt x="36" y="0"/>
                    </a:lnTo>
                    <a:lnTo>
                      <a:pt x="35" y="0"/>
                    </a:lnTo>
                    <a:lnTo>
                      <a:pt x="34" y="0"/>
                    </a:lnTo>
                    <a:lnTo>
                      <a:pt x="32" y="0"/>
                    </a:lnTo>
                    <a:lnTo>
                      <a:pt x="31" y="0"/>
                    </a:lnTo>
                    <a:lnTo>
                      <a:pt x="30" y="0"/>
                    </a:lnTo>
                    <a:lnTo>
                      <a:pt x="28" y="0"/>
                    </a:lnTo>
                    <a:lnTo>
                      <a:pt x="0" y="0"/>
                    </a:lnTo>
                    <a:close/>
                    <a:moveTo>
                      <a:pt x="61" y="17"/>
                    </a:moveTo>
                    <a:lnTo>
                      <a:pt x="60"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5" y="19"/>
                    </a:lnTo>
                    <a:lnTo>
                      <a:pt x="44" y="19"/>
                    </a:lnTo>
                    <a:lnTo>
                      <a:pt x="43" y="19"/>
                    </a:lnTo>
                    <a:lnTo>
                      <a:pt x="42" y="20"/>
                    </a:lnTo>
                    <a:lnTo>
                      <a:pt x="41" y="20"/>
                    </a:lnTo>
                    <a:lnTo>
                      <a:pt x="40" y="20"/>
                    </a:lnTo>
                    <a:lnTo>
                      <a:pt x="39" y="21"/>
                    </a:lnTo>
                    <a:lnTo>
                      <a:pt x="38" y="21"/>
                    </a:lnTo>
                    <a:lnTo>
                      <a:pt x="37" y="22"/>
                    </a:lnTo>
                    <a:lnTo>
                      <a:pt x="36" y="22"/>
                    </a:lnTo>
                    <a:lnTo>
                      <a:pt x="35" y="23"/>
                    </a:lnTo>
                    <a:lnTo>
                      <a:pt x="34" y="24"/>
                    </a:lnTo>
                    <a:lnTo>
                      <a:pt x="33" y="25"/>
                    </a:lnTo>
                    <a:lnTo>
                      <a:pt x="32" y="26"/>
                    </a:lnTo>
                    <a:lnTo>
                      <a:pt x="31" y="26"/>
                    </a:lnTo>
                    <a:lnTo>
                      <a:pt x="30" y="28"/>
                    </a:lnTo>
                    <a:lnTo>
                      <a:pt x="29" y="29"/>
                    </a:lnTo>
                    <a:lnTo>
                      <a:pt x="28" y="30"/>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0" y="42"/>
                    </a:lnTo>
                    <a:lnTo>
                      <a:pt x="20" y="43"/>
                    </a:lnTo>
                    <a:lnTo>
                      <a:pt x="20" y="44"/>
                    </a:lnTo>
                    <a:lnTo>
                      <a:pt x="20" y="45"/>
                    </a:lnTo>
                    <a:lnTo>
                      <a:pt x="22" y="46"/>
                    </a:lnTo>
                    <a:lnTo>
                      <a:pt x="22" y="48"/>
                    </a:lnTo>
                    <a:lnTo>
                      <a:pt x="22" y="49"/>
                    </a:lnTo>
                    <a:lnTo>
                      <a:pt x="23" y="50"/>
                    </a:lnTo>
                    <a:lnTo>
                      <a:pt x="23" y="52"/>
                    </a:lnTo>
                    <a:lnTo>
                      <a:pt x="24" y="53"/>
                    </a:lnTo>
                    <a:lnTo>
                      <a:pt x="24" y="54"/>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6" y="60"/>
                    </a:lnTo>
                    <a:lnTo>
                      <a:pt x="37" y="60"/>
                    </a:lnTo>
                    <a:lnTo>
                      <a:pt x="38" y="60"/>
                    </a:lnTo>
                    <a:lnTo>
                      <a:pt x="39" y="60"/>
                    </a:lnTo>
                    <a:lnTo>
                      <a:pt x="40" y="60"/>
                    </a:lnTo>
                    <a:lnTo>
                      <a:pt x="41" y="60"/>
                    </a:lnTo>
                    <a:lnTo>
                      <a:pt x="42" y="60"/>
                    </a:lnTo>
                    <a:lnTo>
                      <a:pt x="43" y="60"/>
                    </a:lnTo>
                    <a:lnTo>
                      <a:pt x="44" y="59"/>
                    </a:lnTo>
                    <a:lnTo>
                      <a:pt x="45" y="59"/>
                    </a:lnTo>
                    <a:lnTo>
                      <a:pt x="47" y="59"/>
                    </a:lnTo>
                    <a:lnTo>
                      <a:pt x="48" y="59"/>
                    </a:lnTo>
                    <a:lnTo>
                      <a:pt x="49" y="58"/>
                    </a:lnTo>
                    <a:lnTo>
                      <a:pt x="50" y="58"/>
                    </a:lnTo>
                    <a:lnTo>
                      <a:pt x="51" y="57"/>
                    </a:lnTo>
                    <a:lnTo>
                      <a:pt x="52" y="57"/>
                    </a:lnTo>
                    <a:lnTo>
                      <a:pt x="53" y="56"/>
                    </a:lnTo>
                    <a:lnTo>
                      <a:pt x="54" y="55"/>
                    </a:lnTo>
                    <a:lnTo>
                      <a:pt x="55" y="55"/>
                    </a:lnTo>
                    <a:lnTo>
                      <a:pt x="56" y="54"/>
                    </a:lnTo>
                    <a:lnTo>
                      <a:pt x="57" y="53"/>
                    </a:lnTo>
                    <a:lnTo>
                      <a:pt x="58" y="52"/>
                    </a:lnTo>
                    <a:lnTo>
                      <a:pt x="59" y="50"/>
                    </a:lnTo>
                    <a:lnTo>
                      <a:pt x="59" y="49"/>
                    </a:lnTo>
                    <a:lnTo>
                      <a:pt x="60" y="48"/>
                    </a:lnTo>
                    <a:lnTo>
                      <a:pt x="61" y="47"/>
                    </a:lnTo>
                    <a:lnTo>
                      <a:pt x="61" y="46"/>
                    </a:lnTo>
                    <a:lnTo>
                      <a:pt x="62" y="45"/>
                    </a:lnTo>
                    <a:lnTo>
                      <a:pt x="62" y="44"/>
                    </a:lnTo>
                    <a:lnTo>
                      <a:pt x="62" y="43"/>
                    </a:lnTo>
                    <a:lnTo>
                      <a:pt x="63" y="42"/>
                    </a:lnTo>
                    <a:lnTo>
                      <a:pt x="63" y="41"/>
                    </a:lnTo>
                    <a:lnTo>
                      <a:pt x="63" y="40"/>
                    </a:lnTo>
                    <a:lnTo>
                      <a:pt x="63" y="39"/>
                    </a:lnTo>
                    <a:lnTo>
                      <a:pt x="64" y="38"/>
                    </a:lnTo>
                    <a:lnTo>
                      <a:pt x="64" y="37"/>
                    </a:lnTo>
                    <a:lnTo>
                      <a:pt x="64" y="36"/>
                    </a:lnTo>
                    <a:lnTo>
                      <a:pt x="64" y="35"/>
                    </a:lnTo>
                    <a:lnTo>
                      <a:pt x="64" y="34"/>
                    </a:lnTo>
                    <a:lnTo>
                      <a:pt x="64" y="33"/>
                    </a:lnTo>
                    <a:lnTo>
                      <a:pt x="64" y="32"/>
                    </a:lnTo>
                    <a:lnTo>
                      <a:pt x="64" y="31"/>
                    </a:lnTo>
                    <a:lnTo>
                      <a:pt x="64" y="30"/>
                    </a:lnTo>
                    <a:lnTo>
                      <a:pt x="64" y="29"/>
                    </a:lnTo>
                    <a:lnTo>
                      <a:pt x="64" y="28"/>
                    </a:lnTo>
                    <a:lnTo>
                      <a:pt x="63" y="26"/>
                    </a:lnTo>
                    <a:lnTo>
                      <a:pt x="63" y="25"/>
                    </a:lnTo>
                    <a:lnTo>
                      <a:pt x="63" y="24"/>
                    </a:lnTo>
                    <a:lnTo>
                      <a:pt x="63" y="23"/>
                    </a:lnTo>
                    <a:lnTo>
                      <a:pt x="63" y="22"/>
                    </a:lnTo>
                    <a:lnTo>
                      <a:pt x="62" y="21"/>
                    </a:lnTo>
                    <a:lnTo>
                      <a:pt x="62" y="20"/>
                    </a:lnTo>
                    <a:lnTo>
                      <a:pt x="61" y="19"/>
                    </a:lnTo>
                    <a:lnTo>
                      <a:pt x="61" y="18"/>
                    </a:lnTo>
                    <a:lnTo>
                      <a:pt x="61" y="17"/>
                    </a:lnTo>
                    <a:close/>
                  </a:path>
                </a:pathLst>
              </a:custGeom>
              <a:solidFill>
                <a:srgbClr val="FFFFFF"/>
              </a:solidFill>
              <a:ln w="9525">
                <a:noFill/>
                <a:round/>
                <a:headEnd/>
                <a:tailEnd/>
              </a:ln>
            </p:spPr>
            <p:txBody>
              <a:bodyPr/>
              <a:lstStyle/>
              <a:p>
                <a:endParaRPr lang="en-US"/>
              </a:p>
            </p:txBody>
          </p:sp>
        </p:grpSp>
        <p:grpSp>
          <p:nvGrpSpPr>
            <p:cNvPr id="730" name="Group 729"/>
            <p:cNvGrpSpPr/>
            <p:nvPr/>
          </p:nvGrpSpPr>
          <p:grpSpPr>
            <a:xfrm>
              <a:off x="3393572" y="4019476"/>
              <a:ext cx="146521" cy="150768"/>
              <a:chOff x="3781807" y="3778376"/>
              <a:chExt cx="146521" cy="150768"/>
            </a:xfrm>
          </p:grpSpPr>
          <p:sp>
            <p:nvSpPr>
              <p:cNvPr id="731" name="Freeform 387"/>
              <p:cNvSpPr>
                <a:spLocks/>
              </p:cNvSpPr>
              <p:nvPr/>
            </p:nvSpPr>
            <p:spPr bwMode="gray">
              <a:xfrm>
                <a:off x="3781807" y="3778376"/>
                <a:ext cx="146521" cy="150768"/>
              </a:xfrm>
              <a:custGeom>
                <a:avLst/>
                <a:gdLst>
                  <a:gd name="T0" fmla="*/ 2147483647 w 128"/>
                  <a:gd name="T1" fmla="*/ 2147483647 h 126"/>
                  <a:gd name="T2" fmla="*/ 2147483647 w 128"/>
                  <a:gd name="T3" fmla="*/ 2147483647 h 126"/>
                  <a:gd name="T4" fmla="*/ 2147483647 w 128"/>
                  <a:gd name="T5" fmla="*/ 2147483647 h 126"/>
                  <a:gd name="T6" fmla="*/ 2147483647 w 128"/>
                  <a:gd name="T7" fmla="*/ 2147483647 h 126"/>
                  <a:gd name="T8" fmla="*/ 2147483647 w 128"/>
                  <a:gd name="T9" fmla="*/ 2147483647 h 126"/>
                  <a:gd name="T10" fmla="*/ 2147483647 w 128"/>
                  <a:gd name="T11" fmla="*/ 2147483647 h 126"/>
                  <a:gd name="T12" fmla="*/ 2147483647 w 128"/>
                  <a:gd name="T13" fmla="*/ 2147483647 h 126"/>
                  <a:gd name="T14" fmla="*/ 2147483647 w 128"/>
                  <a:gd name="T15" fmla="*/ 2147483647 h 126"/>
                  <a:gd name="T16" fmla="*/ 2147483647 w 128"/>
                  <a:gd name="T17" fmla="*/ 2147483647 h 126"/>
                  <a:gd name="T18" fmla="*/ 2147483647 w 128"/>
                  <a:gd name="T19" fmla="*/ 2147483647 h 126"/>
                  <a:gd name="T20" fmla="*/ 0 w 128"/>
                  <a:gd name="T21" fmla="*/ 2147483647 h 126"/>
                  <a:gd name="T22" fmla="*/ 2147483647 w 128"/>
                  <a:gd name="T23" fmla="*/ 2147483647 h 126"/>
                  <a:gd name="T24" fmla="*/ 2147483647 w 128"/>
                  <a:gd name="T25" fmla="*/ 2147483647 h 126"/>
                  <a:gd name="T26" fmla="*/ 2147483647 w 128"/>
                  <a:gd name="T27" fmla="*/ 2147483647 h 126"/>
                  <a:gd name="T28" fmla="*/ 2147483647 w 128"/>
                  <a:gd name="T29" fmla="*/ 2147483647 h 126"/>
                  <a:gd name="T30" fmla="*/ 2147483647 w 128"/>
                  <a:gd name="T31" fmla="*/ 2147483647 h 126"/>
                  <a:gd name="T32" fmla="*/ 2147483647 w 128"/>
                  <a:gd name="T33" fmla="*/ 2147483647 h 126"/>
                  <a:gd name="T34" fmla="*/ 2147483647 w 128"/>
                  <a:gd name="T35" fmla="*/ 2147483647 h 126"/>
                  <a:gd name="T36" fmla="*/ 2147483647 w 128"/>
                  <a:gd name="T37" fmla="*/ 2147483647 h 126"/>
                  <a:gd name="T38" fmla="*/ 2147483647 w 128"/>
                  <a:gd name="T39" fmla="*/ 2147483647 h 126"/>
                  <a:gd name="T40" fmla="*/ 2147483647 w 128"/>
                  <a:gd name="T41" fmla="*/ 0 h 126"/>
                  <a:gd name="T42" fmla="*/ 2147483647 w 128"/>
                  <a:gd name="T43" fmla="*/ 0 h 126"/>
                  <a:gd name="T44" fmla="*/ 2147483647 w 128"/>
                  <a:gd name="T45" fmla="*/ 2147483647 h 126"/>
                  <a:gd name="T46" fmla="*/ 2147483647 w 128"/>
                  <a:gd name="T47" fmla="*/ 2147483647 h 126"/>
                  <a:gd name="T48" fmla="*/ 2147483647 w 128"/>
                  <a:gd name="T49" fmla="*/ 2147483647 h 126"/>
                  <a:gd name="T50" fmla="*/ 2147483647 w 128"/>
                  <a:gd name="T51" fmla="*/ 2147483647 h 126"/>
                  <a:gd name="T52" fmla="*/ 2147483647 w 128"/>
                  <a:gd name="T53" fmla="*/ 2147483647 h 126"/>
                  <a:gd name="T54" fmla="*/ 2147483647 w 128"/>
                  <a:gd name="T55" fmla="*/ 2147483647 h 126"/>
                  <a:gd name="T56" fmla="*/ 2147483647 w 128"/>
                  <a:gd name="T57" fmla="*/ 2147483647 h 126"/>
                  <a:gd name="T58" fmla="*/ 2147483647 w 128"/>
                  <a:gd name="T59" fmla="*/ 2147483647 h 126"/>
                  <a:gd name="T60" fmla="*/ 2147483647 w 128"/>
                  <a:gd name="T61" fmla="*/ 2147483647 h 126"/>
                  <a:gd name="T62" fmla="*/ 2147483647 w 128"/>
                  <a:gd name="T63" fmla="*/ 2147483647 h 126"/>
                  <a:gd name="T64" fmla="*/ 2147483647 w 128"/>
                  <a:gd name="T65" fmla="*/ 2147483647 h 126"/>
                  <a:gd name="T66" fmla="*/ 2147483647 w 128"/>
                  <a:gd name="T67" fmla="*/ 2147483647 h 126"/>
                  <a:gd name="T68" fmla="*/ 2147483647 w 128"/>
                  <a:gd name="T69" fmla="*/ 2147483647 h 126"/>
                  <a:gd name="T70" fmla="*/ 2147483647 w 128"/>
                  <a:gd name="T71" fmla="*/ 2147483647 h 126"/>
                  <a:gd name="T72" fmla="*/ 2147483647 w 128"/>
                  <a:gd name="T73" fmla="*/ 2147483647 h 126"/>
                  <a:gd name="T74" fmla="*/ 2147483647 w 128"/>
                  <a:gd name="T75" fmla="*/ 2147483647 h 126"/>
                  <a:gd name="T76" fmla="*/ 2147483647 w 128"/>
                  <a:gd name="T77" fmla="*/ 2147483647 h 126"/>
                  <a:gd name="T78" fmla="*/ 2147483647 w 128"/>
                  <a:gd name="T79" fmla="*/ 2147483647 h 126"/>
                  <a:gd name="T80" fmla="*/ 2147483647 w 128"/>
                  <a:gd name="T81" fmla="*/ 2147483647 h 126"/>
                  <a:gd name="T82" fmla="*/ 2147483647 w 128"/>
                  <a:gd name="T83" fmla="*/ 2147483647 h 126"/>
                  <a:gd name="T84" fmla="*/ 2147483647 w 128"/>
                  <a:gd name="T85" fmla="*/ 2147483647 h 1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126"/>
                  <a:gd name="T131" fmla="*/ 128 w 128"/>
                  <a:gd name="T132" fmla="*/ 126 h 1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126">
                    <a:moveTo>
                      <a:pt x="64" y="126"/>
                    </a:moveTo>
                    <a:lnTo>
                      <a:pt x="60" y="126"/>
                    </a:lnTo>
                    <a:lnTo>
                      <a:pt x="57" y="126"/>
                    </a:lnTo>
                    <a:lnTo>
                      <a:pt x="54" y="125"/>
                    </a:lnTo>
                    <a:lnTo>
                      <a:pt x="51" y="125"/>
                    </a:lnTo>
                    <a:lnTo>
                      <a:pt x="48" y="124"/>
                    </a:lnTo>
                    <a:lnTo>
                      <a:pt x="44" y="123"/>
                    </a:lnTo>
                    <a:lnTo>
                      <a:pt x="41" y="122"/>
                    </a:lnTo>
                    <a:lnTo>
                      <a:pt x="39" y="121"/>
                    </a:lnTo>
                    <a:lnTo>
                      <a:pt x="36" y="120"/>
                    </a:lnTo>
                    <a:lnTo>
                      <a:pt x="33" y="119"/>
                    </a:lnTo>
                    <a:lnTo>
                      <a:pt x="31" y="117"/>
                    </a:lnTo>
                    <a:lnTo>
                      <a:pt x="28" y="116"/>
                    </a:lnTo>
                    <a:lnTo>
                      <a:pt x="26" y="114"/>
                    </a:lnTo>
                    <a:lnTo>
                      <a:pt x="23" y="111"/>
                    </a:lnTo>
                    <a:lnTo>
                      <a:pt x="20" y="109"/>
                    </a:lnTo>
                    <a:lnTo>
                      <a:pt x="18" y="107"/>
                    </a:lnTo>
                    <a:lnTo>
                      <a:pt x="16" y="105"/>
                    </a:lnTo>
                    <a:lnTo>
                      <a:pt x="14" y="103"/>
                    </a:lnTo>
                    <a:lnTo>
                      <a:pt x="12" y="101"/>
                    </a:lnTo>
                    <a:lnTo>
                      <a:pt x="11" y="98"/>
                    </a:lnTo>
                    <a:lnTo>
                      <a:pt x="9" y="96"/>
                    </a:lnTo>
                    <a:lnTo>
                      <a:pt x="7" y="93"/>
                    </a:lnTo>
                    <a:lnTo>
                      <a:pt x="6" y="91"/>
                    </a:lnTo>
                    <a:lnTo>
                      <a:pt x="5" y="87"/>
                    </a:lnTo>
                    <a:lnTo>
                      <a:pt x="4" y="84"/>
                    </a:lnTo>
                    <a:lnTo>
                      <a:pt x="3" y="81"/>
                    </a:lnTo>
                    <a:lnTo>
                      <a:pt x="2" y="79"/>
                    </a:lnTo>
                    <a:lnTo>
                      <a:pt x="1" y="76"/>
                    </a:lnTo>
                    <a:lnTo>
                      <a:pt x="1" y="73"/>
                    </a:lnTo>
                    <a:lnTo>
                      <a:pt x="0" y="70"/>
                    </a:lnTo>
                    <a:lnTo>
                      <a:pt x="0" y="67"/>
                    </a:lnTo>
                    <a:lnTo>
                      <a:pt x="0" y="62"/>
                    </a:lnTo>
                    <a:lnTo>
                      <a:pt x="0" y="59"/>
                    </a:lnTo>
                    <a:lnTo>
                      <a:pt x="0" y="56"/>
                    </a:lnTo>
                    <a:lnTo>
                      <a:pt x="1" y="53"/>
                    </a:lnTo>
                    <a:lnTo>
                      <a:pt x="1" y="50"/>
                    </a:lnTo>
                    <a:lnTo>
                      <a:pt x="2" y="47"/>
                    </a:lnTo>
                    <a:lnTo>
                      <a:pt x="3" y="45"/>
                    </a:lnTo>
                    <a:lnTo>
                      <a:pt x="4" y="42"/>
                    </a:lnTo>
                    <a:lnTo>
                      <a:pt x="5" y="38"/>
                    </a:lnTo>
                    <a:lnTo>
                      <a:pt x="6" y="35"/>
                    </a:lnTo>
                    <a:lnTo>
                      <a:pt x="7" y="33"/>
                    </a:lnTo>
                    <a:lnTo>
                      <a:pt x="9" y="30"/>
                    </a:lnTo>
                    <a:lnTo>
                      <a:pt x="11" y="28"/>
                    </a:lnTo>
                    <a:lnTo>
                      <a:pt x="12" y="25"/>
                    </a:lnTo>
                    <a:lnTo>
                      <a:pt x="14" y="23"/>
                    </a:lnTo>
                    <a:lnTo>
                      <a:pt x="16" y="21"/>
                    </a:lnTo>
                    <a:lnTo>
                      <a:pt x="18" y="19"/>
                    </a:lnTo>
                    <a:lnTo>
                      <a:pt x="20" y="17"/>
                    </a:lnTo>
                    <a:lnTo>
                      <a:pt x="23" y="14"/>
                    </a:lnTo>
                    <a:lnTo>
                      <a:pt x="26" y="12"/>
                    </a:lnTo>
                    <a:lnTo>
                      <a:pt x="28" y="10"/>
                    </a:lnTo>
                    <a:lnTo>
                      <a:pt x="31" y="9"/>
                    </a:lnTo>
                    <a:lnTo>
                      <a:pt x="33" y="7"/>
                    </a:lnTo>
                    <a:lnTo>
                      <a:pt x="36" y="6"/>
                    </a:lnTo>
                    <a:lnTo>
                      <a:pt x="39" y="5"/>
                    </a:lnTo>
                    <a:lnTo>
                      <a:pt x="41" y="4"/>
                    </a:lnTo>
                    <a:lnTo>
                      <a:pt x="44" y="3"/>
                    </a:lnTo>
                    <a:lnTo>
                      <a:pt x="48" y="2"/>
                    </a:lnTo>
                    <a:lnTo>
                      <a:pt x="51" y="1"/>
                    </a:lnTo>
                    <a:lnTo>
                      <a:pt x="54" y="1"/>
                    </a:lnTo>
                    <a:lnTo>
                      <a:pt x="57" y="0"/>
                    </a:lnTo>
                    <a:lnTo>
                      <a:pt x="60" y="0"/>
                    </a:lnTo>
                    <a:lnTo>
                      <a:pt x="64" y="0"/>
                    </a:lnTo>
                    <a:lnTo>
                      <a:pt x="67" y="0"/>
                    </a:lnTo>
                    <a:lnTo>
                      <a:pt x="71" y="0"/>
                    </a:lnTo>
                    <a:lnTo>
                      <a:pt x="74" y="1"/>
                    </a:lnTo>
                    <a:lnTo>
                      <a:pt x="77" y="1"/>
                    </a:lnTo>
                    <a:lnTo>
                      <a:pt x="80" y="2"/>
                    </a:lnTo>
                    <a:lnTo>
                      <a:pt x="83" y="3"/>
                    </a:lnTo>
                    <a:lnTo>
                      <a:pt x="86" y="4"/>
                    </a:lnTo>
                    <a:lnTo>
                      <a:pt x="88" y="5"/>
                    </a:lnTo>
                    <a:lnTo>
                      <a:pt x="91" y="6"/>
                    </a:lnTo>
                    <a:lnTo>
                      <a:pt x="95" y="7"/>
                    </a:lnTo>
                    <a:lnTo>
                      <a:pt x="97" y="9"/>
                    </a:lnTo>
                    <a:lnTo>
                      <a:pt x="100" y="10"/>
                    </a:lnTo>
                    <a:lnTo>
                      <a:pt x="102" y="12"/>
                    </a:lnTo>
                    <a:lnTo>
                      <a:pt x="105" y="14"/>
                    </a:lnTo>
                    <a:lnTo>
                      <a:pt x="107" y="17"/>
                    </a:lnTo>
                    <a:lnTo>
                      <a:pt x="109" y="19"/>
                    </a:lnTo>
                    <a:lnTo>
                      <a:pt x="111" y="21"/>
                    </a:lnTo>
                    <a:lnTo>
                      <a:pt x="113" y="23"/>
                    </a:lnTo>
                    <a:lnTo>
                      <a:pt x="115" y="25"/>
                    </a:lnTo>
                    <a:lnTo>
                      <a:pt x="116" y="28"/>
                    </a:lnTo>
                    <a:lnTo>
                      <a:pt x="118" y="30"/>
                    </a:lnTo>
                    <a:lnTo>
                      <a:pt x="121" y="33"/>
                    </a:lnTo>
                    <a:lnTo>
                      <a:pt x="122" y="35"/>
                    </a:lnTo>
                    <a:lnTo>
                      <a:pt x="123" y="38"/>
                    </a:lnTo>
                    <a:lnTo>
                      <a:pt x="124" y="42"/>
                    </a:lnTo>
                    <a:lnTo>
                      <a:pt x="125" y="45"/>
                    </a:lnTo>
                    <a:lnTo>
                      <a:pt x="126" y="47"/>
                    </a:lnTo>
                    <a:lnTo>
                      <a:pt x="127" y="50"/>
                    </a:lnTo>
                    <a:lnTo>
                      <a:pt x="127" y="53"/>
                    </a:lnTo>
                    <a:lnTo>
                      <a:pt x="128" y="56"/>
                    </a:lnTo>
                    <a:lnTo>
                      <a:pt x="128" y="59"/>
                    </a:lnTo>
                    <a:lnTo>
                      <a:pt x="128" y="62"/>
                    </a:lnTo>
                    <a:lnTo>
                      <a:pt x="128" y="67"/>
                    </a:lnTo>
                    <a:lnTo>
                      <a:pt x="128" y="70"/>
                    </a:lnTo>
                    <a:lnTo>
                      <a:pt x="127" y="73"/>
                    </a:lnTo>
                    <a:lnTo>
                      <a:pt x="127" y="76"/>
                    </a:lnTo>
                    <a:lnTo>
                      <a:pt x="126" y="79"/>
                    </a:lnTo>
                    <a:lnTo>
                      <a:pt x="125" y="81"/>
                    </a:lnTo>
                    <a:lnTo>
                      <a:pt x="124" y="84"/>
                    </a:lnTo>
                    <a:lnTo>
                      <a:pt x="123" y="87"/>
                    </a:lnTo>
                    <a:lnTo>
                      <a:pt x="122" y="91"/>
                    </a:lnTo>
                    <a:lnTo>
                      <a:pt x="121" y="93"/>
                    </a:lnTo>
                    <a:lnTo>
                      <a:pt x="118" y="96"/>
                    </a:lnTo>
                    <a:lnTo>
                      <a:pt x="116" y="98"/>
                    </a:lnTo>
                    <a:lnTo>
                      <a:pt x="115" y="101"/>
                    </a:lnTo>
                    <a:lnTo>
                      <a:pt x="113" y="103"/>
                    </a:lnTo>
                    <a:lnTo>
                      <a:pt x="111" y="105"/>
                    </a:lnTo>
                    <a:lnTo>
                      <a:pt x="109" y="107"/>
                    </a:lnTo>
                    <a:lnTo>
                      <a:pt x="107" y="109"/>
                    </a:lnTo>
                    <a:lnTo>
                      <a:pt x="105" y="111"/>
                    </a:lnTo>
                    <a:lnTo>
                      <a:pt x="102" y="114"/>
                    </a:lnTo>
                    <a:lnTo>
                      <a:pt x="100" y="116"/>
                    </a:lnTo>
                    <a:lnTo>
                      <a:pt x="97" y="117"/>
                    </a:lnTo>
                    <a:lnTo>
                      <a:pt x="95" y="119"/>
                    </a:lnTo>
                    <a:lnTo>
                      <a:pt x="91" y="120"/>
                    </a:lnTo>
                    <a:lnTo>
                      <a:pt x="88" y="121"/>
                    </a:lnTo>
                    <a:lnTo>
                      <a:pt x="86" y="122"/>
                    </a:lnTo>
                    <a:lnTo>
                      <a:pt x="83" y="123"/>
                    </a:lnTo>
                    <a:lnTo>
                      <a:pt x="80" y="124"/>
                    </a:lnTo>
                    <a:lnTo>
                      <a:pt x="77" y="125"/>
                    </a:lnTo>
                    <a:lnTo>
                      <a:pt x="74" y="125"/>
                    </a:lnTo>
                    <a:lnTo>
                      <a:pt x="71" y="126"/>
                    </a:lnTo>
                    <a:lnTo>
                      <a:pt x="67" y="126"/>
                    </a:lnTo>
                    <a:lnTo>
                      <a:pt x="64" y="126"/>
                    </a:lnTo>
                    <a:close/>
                  </a:path>
                </a:pathLst>
              </a:custGeom>
              <a:solidFill>
                <a:srgbClr val="02703F"/>
              </a:solidFill>
              <a:ln w="9525">
                <a:noFill/>
                <a:round/>
                <a:headEnd/>
                <a:tailEnd/>
              </a:ln>
            </p:spPr>
            <p:txBody>
              <a:bodyPr/>
              <a:lstStyle/>
              <a:p>
                <a:endParaRPr lang="en-US"/>
              </a:p>
            </p:txBody>
          </p:sp>
          <p:sp>
            <p:nvSpPr>
              <p:cNvPr id="732" name="Freeform 388"/>
              <p:cNvSpPr>
                <a:spLocks noEditPoints="1"/>
              </p:cNvSpPr>
              <p:nvPr/>
            </p:nvSpPr>
            <p:spPr bwMode="gray">
              <a:xfrm>
                <a:off x="3820727" y="3819060"/>
                <a:ext cx="74406" cy="71795"/>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2147483647 w 65"/>
                  <a:gd name="T29" fmla="*/ 0 h 60"/>
                  <a:gd name="T30" fmla="*/ 2147483647 w 65"/>
                  <a:gd name="T31" fmla="*/ 0 h 60"/>
                  <a:gd name="T32" fmla="*/ 0 w 65"/>
                  <a:gd name="T33" fmla="*/ 0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2147483647 w 65"/>
                  <a:gd name="T49" fmla="*/ 2147483647 h 60"/>
                  <a:gd name="T50" fmla="*/ 2147483647 w 65"/>
                  <a:gd name="T51" fmla="*/ 2147483647 h 60"/>
                  <a:gd name="T52" fmla="*/ 2147483647 w 65"/>
                  <a:gd name="T53" fmla="*/ 2147483647 h 60"/>
                  <a:gd name="T54" fmla="*/ 2147483647 w 65"/>
                  <a:gd name="T55" fmla="*/ 2147483647 h 60"/>
                  <a:gd name="T56" fmla="*/ 2147483647 w 65"/>
                  <a:gd name="T57" fmla="*/ 2147483647 h 60"/>
                  <a:gd name="T58" fmla="*/ 2147483647 w 65"/>
                  <a:gd name="T59" fmla="*/ 2147483647 h 60"/>
                  <a:gd name="T60" fmla="*/ 2147483647 w 65"/>
                  <a:gd name="T61" fmla="*/ 2147483647 h 60"/>
                  <a:gd name="T62" fmla="*/ 2147483647 w 65"/>
                  <a:gd name="T63" fmla="*/ 2147483647 h 60"/>
                  <a:gd name="T64" fmla="*/ 2147483647 w 65"/>
                  <a:gd name="T65" fmla="*/ 2147483647 h 60"/>
                  <a:gd name="T66" fmla="*/ 2147483647 w 65"/>
                  <a:gd name="T67" fmla="*/ 2147483647 h 60"/>
                  <a:gd name="T68" fmla="*/ 2147483647 w 65"/>
                  <a:gd name="T69" fmla="*/ 2147483647 h 60"/>
                  <a:gd name="T70" fmla="*/ 2147483647 w 65"/>
                  <a:gd name="T71" fmla="*/ 2147483647 h 60"/>
                  <a:gd name="T72" fmla="*/ 2147483647 w 65"/>
                  <a:gd name="T73" fmla="*/ 2147483647 h 60"/>
                  <a:gd name="T74" fmla="*/ 2147483647 w 65"/>
                  <a:gd name="T75" fmla="*/ 2147483647 h 60"/>
                  <a:gd name="T76" fmla="*/ 2147483647 w 65"/>
                  <a:gd name="T77" fmla="*/ 2147483647 h 60"/>
                  <a:gd name="T78" fmla="*/ 2147483647 w 65"/>
                  <a:gd name="T79" fmla="*/ 2147483647 h 60"/>
                  <a:gd name="T80" fmla="*/ 2147483647 w 65"/>
                  <a:gd name="T81" fmla="*/ 2147483647 h 60"/>
                  <a:gd name="T82" fmla="*/ 2147483647 w 65"/>
                  <a:gd name="T83" fmla="*/ 2147483647 h 60"/>
                  <a:gd name="T84" fmla="*/ 2147483647 w 65"/>
                  <a:gd name="T85" fmla="*/ 2147483647 h 60"/>
                  <a:gd name="T86" fmla="*/ 2147483647 w 65"/>
                  <a:gd name="T87" fmla="*/ 2147483647 h 60"/>
                  <a:gd name="T88" fmla="*/ 2147483647 w 65"/>
                  <a:gd name="T89" fmla="*/ 2147483647 h 60"/>
                  <a:gd name="T90" fmla="*/ 2147483647 w 65"/>
                  <a:gd name="T91" fmla="*/ 2147483647 h 60"/>
                  <a:gd name="T92" fmla="*/ 2147483647 w 65"/>
                  <a:gd name="T93" fmla="*/ 2147483647 h 60"/>
                  <a:gd name="T94" fmla="*/ 2147483647 w 65"/>
                  <a:gd name="T95" fmla="*/ 2147483647 h 60"/>
                  <a:gd name="T96" fmla="*/ 2147483647 w 65"/>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
                  <a:gd name="T148" fmla="*/ 0 h 60"/>
                  <a:gd name="T149" fmla="*/ 65 w 65"/>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 h="60">
                    <a:moveTo>
                      <a:pt x="0" y="0"/>
                    </a:moveTo>
                    <a:lnTo>
                      <a:pt x="0" y="47"/>
                    </a:lnTo>
                    <a:lnTo>
                      <a:pt x="1" y="45"/>
                    </a:lnTo>
                    <a:lnTo>
                      <a:pt x="1" y="44"/>
                    </a:lnTo>
                    <a:lnTo>
                      <a:pt x="2" y="42"/>
                    </a:lnTo>
                    <a:lnTo>
                      <a:pt x="2" y="40"/>
                    </a:lnTo>
                    <a:lnTo>
                      <a:pt x="3" y="39"/>
                    </a:lnTo>
                    <a:lnTo>
                      <a:pt x="4" y="37"/>
                    </a:lnTo>
                    <a:lnTo>
                      <a:pt x="5" y="36"/>
                    </a:lnTo>
                    <a:lnTo>
                      <a:pt x="6" y="34"/>
                    </a:lnTo>
                    <a:lnTo>
                      <a:pt x="7" y="32"/>
                    </a:lnTo>
                    <a:lnTo>
                      <a:pt x="9" y="31"/>
                    </a:lnTo>
                    <a:lnTo>
                      <a:pt x="10" y="29"/>
                    </a:lnTo>
                    <a:lnTo>
                      <a:pt x="12" y="27"/>
                    </a:lnTo>
                    <a:lnTo>
                      <a:pt x="14" y="26"/>
                    </a:lnTo>
                    <a:lnTo>
                      <a:pt x="15" y="25"/>
                    </a:lnTo>
                    <a:lnTo>
                      <a:pt x="17" y="23"/>
                    </a:lnTo>
                    <a:lnTo>
                      <a:pt x="19" y="22"/>
                    </a:lnTo>
                    <a:lnTo>
                      <a:pt x="21" y="21"/>
                    </a:lnTo>
                    <a:lnTo>
                      <a:pt x="23" y="20"/>
                    </a:lnTo>
                    <a:lnTo>
                      <a:pt x="25" y="19"/>
                    </a:lnTo>
                    <a:lnTo>
                      <a:pt x="27" y="18"/>
                    </a:lnTo>
                    <a:lnTo>
                      <a:pt x="29" y="18"/>
                    </a:lnTo>
                    <a:lnTo>
                      <a:pt x="31" y="17"/>
                    </a:lnTo>
                    <a:lnTo>
                      <a:pt x="34" y="16"/>
                    </a:lnTo>
                    <a:lnTo>
                      <a:pt x="37" y="16"/>
                    </a:lnTo>
                    <a:lnTo>
                      <a:pt x="40" y="15"/>
                    </a:lnTo>
                    <a:lnTo>
                      <a:pt x="42" y="15"/>
                    </a:lnTo>
                    <a:lnTo>
                      <a:pt x="45" y="15"/>
                    </a:lnTo>
                    <a:lnTo>
                      <a:pt x="48" y="15"/>
                    </a:lnTo>
                    <a:lnTo>
                      <a:pt x="51" y="15"/>
                    </a:lnTo>
                    <a:lnTo>
                      <a:pt x="54" y="15"/>
                    </a:lnTo>
                    <a:lnTo>
                      <a:pt x="57" y="15"/>
                    </a:lnTo>
                    <a:lnTo>
                      <a:pt x="61" y="15"/>
                    </a:lnTo>
                    <a:lnTo>
                      <a:pt x="59" y="14"/>
                    </a:lnTo>
                    <a:lnTo>
                      <a:pt x="59" y="13"/>
                    </a:lnTo>
                    <a:lnTo>
                      <a:pt x="58" y="12"/>
                    </a:lnTo>
                    <a:lnTo>
                      <a:pt x="57" y="11"/>
                    </a:lnTo>
                    <a:lnTo>
                      <a:pt x="56" y="11"/>
                    </a:lnTo>
                    <a:lnTo>
                      <a:pt x="56" y="10"/>
                    </a:lnTo>
                    <a:lnTo>
                      <a:pt x="55" y="9"/>
                    </a:lnTo>
                    <a:lnTo>
                      <a:pt x="54" y="8"/>
                    </a:lnTo>
                    <a:lnTo>
                      <a:pt x="53" y="8"/>
                    </a:lnTo>
                    <a:lnTo>
                      <a:pt x="53" y="7"/>
                    </a:lnTo>
                    <a:lnTo>
                      <a:pt x="52" y="7"/>
                    </a:lnTo>
                    <a:lnTo>
                      <a:pt x="51" y="5"/>
                    </a:lnTo>
                    <a:lnTo>
                      <a:pt x="50" y="5"/>
                    </a:lnTo>
                    <a:lnTo>
                      <a:pt x="49" y="4"/>
                    </a:lnTo>
                    <a:lnTo>
                      <a:pt x="48" y="4"/>
                    </a:lnTo>
                    <a:lnTo>
                      <a:pt x="47" y="3"/>
                    </a:lnTo>
                    <a:lnTo>
                      <a:pt x="46" y="3"/>
                    </a:lnTo>
                    <a:lnTo>
                      <a:pt x="45" y="2"/>
                    </a:lnTo>
                    <a:lnTo>
                      <a:pt x="44" y="2"/>
                    </a:lnTo>
                    <a:lnTo>
                      <a:pt x="43" y="2"/>
                    </a:lnTo>
                    <a:lnTo>
                      <a:pt x="42" y="1"/>
                    </a:lnTo>
                    <a:lnTo>
                      <a:pt x="41" y="1"/>
                    </a:lnTo>
                    <a:lnTo>
                      <a:pt x="40" y="1"/>
                    </a:lnTo>
                    <a:lnTo>
                      <a:pt x="39" y="1"/>
                    </a:lnTo>
                    <a:lnTo>
                      <a:pt x="38" y="1"/>
                    </a:lnTo>
                    <a:lnTo>
                      <a:pt x="37" y="0"/>
                    </a:lnTo>
                    <a:lnTo>
                      <a:pt x="35" y="0"/>
                    </a:lnTo>
                    <a:lnTo>
                      <a:pt x="34" y="0"/>
                    </a:lnTo>
                    <a:lnTo>
                      <a:pt x="32" y="0"/>
                    </a:lnTo>
                    <a:lnTo>
                      <a:pt x="31" y="0"/>
                    </a:lnTo>
                    <a:lnTo>
                      <a:pt x="30" y="0"/>
                    </a:lnTo>
                    <a:lnTo>
                      <a:pt x="28" y="0"/>
                    </a:lnTo>
                    <a:lnTo>
                      <a:pt x="0" y="0"/>
                    </a:lnTo>
                    <a:close/>
                    <a:moveTo>
                      <a:pt x="62" y="17"/>
                    </a:moveTo>
                    <a:lnTo>
                      <a:pt x="61" y="17"/>
                    </a:lnTo>
                    <a:lnTo>
                      <a:pt x="59" y="17"/>
                    </a:lnTo>
                    <a:lnTo>
                      <a:pt x="58" y="17"/>
                    </a:lnTo>
                    <a:lnTo>
                      <a:pt x="57" y="17"/>
                    </a:lnTo>
                    <a:lnTo>
                      <a:pt x="56" y="17"/>
                    </a:lnTo>
                    <a:lnTo>
                      <a:pt x="55" y="17"/>
                    </a:lnTo>
                    <a:lnTo>
                      <a:pt x="54" y="17"/>
                    </a:lnTo>
                    <a:lnTo>
                      <a:pt x="53" y="17"/>
                    </a:lnTo>
                    <a:lnTo>
                      <a:pt x="52" y="17"/>
                    </a:lnTo>
                    <a:lnTo>
                      <a:pt x="50" y="17"/>
                    </a:lnTo>
                    <a:lnTo>
                      <a:pt x="49" y="18"/>
                    </a:lnTo>
                    <a:lnTo>
                      <a:pt x="48" y="18"/>
                    </a:lnTo>
                    <a:lnTo>
                      <a:pt x="47" y="18"/>
                    </a:lnTo>
                    <a:lnTo>
                      <a:pt x="46" y="19"/>
                    </a:lnTo>
                    <a:lnTo>
                      <a:pt x="45" y="19"/>
                    </a:lnTo>
                    <a:lnTo>
                      <a:pt x="44" y="19"/>
                    </a:lnTo>
                    <a:lnTo>
                      <a:pt x="43" y="20"/>
                    </a:lnTo>
                    <a:lnTo>
                      <a:pt x="42" y="20"/>
                    </a:lnTo>
                    <a:lnTo>
                      <a:pt x="41" y="20"/>
                    </a:lnTo>
                    <a:lnTo>
                      <a:pt x="40" y="21"/>
                    </a:lnTo>
                    <a:lnTo>
                      <a:pt x="39" y="21"/>
                    </a:lnTo>
                    <a:lnTo>
                      <a:pt x="38" y="22"/>
                    </a:lnTo>
                    <a:lnTo>
                      <a:pt x="37" y="22"/>
                    </a:lnTo>
                    <a:lnTo>
                      <a:pt x="35" y="23"/>
                    </a:lnTo>
                    <a:lnTo>
                      <a:pt x="34" y="24"/>
                    </a:lnTo>
                    <a:lnTo>
                      <a:pt x="33" y="25"/>
                    </a:lnTo>
                    <a:lnTo>
                      <a:pt x="32" y="26"/>
                    </a:lnTo>
                    <a:lnTo>
                      <a:pt x="31" y="26"/>
                    </a:lnTo>
                    <a:lnTo>
                      <a:pt x="30" y="27"/>
                    </a:lnTo>
                    <a:lnTo>
                      <a:pt x="29" y="28"/>
                    </a:lnTo>
                    <a:lnTo>
                      <a:pt x="28" y="29"/>
                    </a:lnTo>
                    <a:lnTo>
                      <a:pt x="27" y="31"/>
                    </a:lnTo>
                    <a:lnTo>
                      <a:pt x="26" y="32"/>
                    </a:lnTo>
                    <a:lnTo>
                      <a:pt x="26" y="33"/>
                    </a:lnTo>
                    <a:lnTo>
                      <a:pt x="25" y="34"/>
                    </a:lnTo>
                    <a:lnTo>
                      <a:pt x="24" y="35"/>
                    </a:lnTo>
                    <a:lnTo>
                      <a:pt x="24" y="36"/>
                    </a:lnTo>
                    <a:lnTo>
                      <a:pt x="23" y="37"/>
                    </a:lnTo>
                    <a:lnTo>
                      <a:pt x="23" y="38"/>
                    </a:lnTo>
                    <a:lnTo>
                      <a:pt x="23" y="39"/>
                    </a:lnTo>
                    <a:lnTo>
                      <a:pt x="22" y="39"/>
                    </a:lnTo>
                    <a:lnTo>
                      <a:pt x="22" y="40"/>
                    </a:lnTo>
                    <a:lnTo>
                      <a:pt x="22" y="41"/>
                    </a:lnTo>
                    <a:lnTo>
                      <a:pt x="21" y="42"/>
                    </a:lnTo>
                    <a:lnTo>
                      <a:pt x="21" y="43"/>
                    </a:lnTo>
                    <a:lnTo>
                      <a:pt x="21" y="44"/>
                    </a:lnTo>
                    <a:lnTo>
                      <a:pt x="21" y="45"/>
                    </a:lnTo>
                    <a:lnTo>
                      <a:pt x="22" y="46"/>
                    </a:lnTo>
                    <a:lnTo>
                      <a:pt x="22" y="48"/>
                    </a:lnTo>
                    <a:lnTo>
                      <a:pt x="22" y="49"/>
                    </a:lnTo>
                    <a:lnTo>
                      <a:pt x="23" y="50"/>
                    </a:lnTo>
                    <a:lnTo>
                      <a:pt x="23" y="51"/>
                    </a:lnTo>
                    <a:lnTo>
                      <a:pt x="24" y="52"/>
                    </a:lnTo>
                    <a:lnTo>
                      <a:pt x="24" y="53"/>
                    </a:lnTo>
                    <a:lnTo>
                      <a:pt x="25" y="55"/>
                    </a:lnTo>
                    <a:lnTo>
                      <a:pt x="26" y="55"/>
                    </a:lnTo>
                    <a:lnTo>
                      <a:pt x="27" y="56"/>
                    </a:lnTo>
                    <a:lnTo>
                      <a:pt x="28" y="57"/>
                    </a:lnTo>
                    <a:lnTo>
                      <a:pt x="29" y="58"/>
                    </a:lnTo>
                    <a:lnTo>
                      <a:pt x="30" y="58"/>
                    </a:lnTo>
                    <a:lnTo>
                      <a:pt x="31" y="58"/>
                    </a:lnTo>
                    <a:lnTo>
                      <a:pt x="32" y="59"/>
                    </a:lnTo>
                    <a:lnTo>
                      <a:pt x="33" y="59"/>
                    </a:lnTo>
                    <a:lnTo>
                      <a:pt x="34" y="59"/>
                    </a:lnTo>
                    <a:lnTo>
                      <a:pt x="35" y="60"/>
                    </a:lnTo>
                    <a:lnTo>
                      <a:pt x="37" y="60"/>
                    </a:lnTo>
                    <a:lnTo>
                      <a:pt x="38" y="60"/>
                    </a:lnTo>
                    <a:lnTo>
                      <a:pt x="39" y="60"/>
                    </a:lnTo>
                    <a:lnTo>
                      <a:pt x="40" y="60"/>
                    </a:lnTo>
                    <a:lnTo>
                      <a:pt x="41" y="60"/>
                    </a:lnTo>
                    <a:lnTo>
                      <a:pt x="42" y="60"/>
                    </a:lnTo>
                    <a:lnTo>
                      <a:pt x="43" y="60"/>
                    </a:lnTo>
                    <a:lnTo>
                      <a:pt x="44" y="60"/>
                    </a:lnTo>
                    <a:lnTo>
                      <a:pt x="45" y="59"/>
                    </a:lnTo>
                    <a:lnTo>
                      <a:pt x="46" y="59"/>
                    </a:lnTo>
                    <a:lnTo>
                      <a:pt x="47" y="59"/>
                    </a:lnTo>
                    <a:lnTo>
                      <a:pt x="48" y="59"/>
                    </a:lnTo>
                    <a:lnTo>
                      <a:pt x="49" y="58"/>
                    </a:lnTo>
                    <a:lnTo>
                      <a:pt x="50" y="58"/>
                    </a:lnTo>
                    <a:lnTo>
                      <a:pt x="51" y="57"/>
                    </a:lnTo>
                    <a:lnTo>
                      <a:pt x="52" y="57"/>
                    </a:lnTo>
                    <a:lnTo>
                      <a:pt x="53" y="56"/>
                    </a:lnTo>
                    <a:lnTo>
                      <a:pt x="54" y="55"/>
                    </a:lnTo>
                    <a:lnTo>
                      <a:pt x="55" y="55"/>
                    </a:lnTo>
                    <a:lnTo>
                      <a:pt x="56" y="53"/>
                    </a:lnTo>
                    <a:lnTo>
                      <a:pt x="57" y="52"/>
                    </a:lnTo>
                    <a:lnTo>
                      <a:pt x="58" y="51"/>
                    </a:lnTo>
                    <a:lnTo>
                      <a:pt x="59" y="50"/>
                    </a:lnTo>
                    <a:lnTo>
                      <a:pt x="59" y="49"/>
                    </a:lnTo>
                    <a:lnTo>
                      <a:pt x="61" y="48"/>
                    </a:lnTo>
                    <a:lnTo>
                      <a:pt x="62" y="47"/>
                    </a:lnTo>
                    <a:lnTo>
                      <a:pt x="62" y="46"/>
                    </a:lnTo>
                    <a:lnTo>
                      <a:pt x="63" y="45"/>
                    </a:lnTo>
                    <a:lnTo>
                      <a:pt x="63" y="44"/>
                    </a:lnTo>
                    <a:lnTo>
                      <a:pt x="63" y="43"/>
                    </a:lnTo>
                    <a:lnTo>
                      <a:pt x="64" y="42"/>
                    </a:lnTo>
                    <a:lnTo>
                      <a:pt x="64" y="41"/>
                    </a:lnTo>
                    <a:lnTo>
                      <a:pt x="64" y="40"/>
                    </a:lnTo>
                    <a:lnTo>
                      <a:pt x="64" y="39"/>
                    </a:lnTo>
                    <a:lnTo>
                      <a:pt x="65" y="38"/>
                    </a:lnTo>
                    <a:lnTo>
                      <a:pt x="65" y="37"/>
                    </a:lnTo>
                    <a:lnTo>
                      <a:pt x="65" y="36"/>
                    </a:lnTo>
                    <a:lnTo>
                      <a:pt x="65" y="35"/>
                    </a:lnTo>
                    <a:lnTo>
                      <a:pt x="65" y="34"/>
                    </a:lnTo>
                    <a:lnTo>
                      <a:pt x="65" y="33"/>
                    </a:lnTo>
                    <a:lnTo>
                      <a:pt x="65" y="32"/>
                    </a:lnTo>
                    <a:lnTo>
                      <a:pt x="65" y="31"/>
                    </a:lnTo>
                    <a:lnTo>
                      <a:pt x="65" y="29"/>
                    </a:lnTo>
                    <a:lnTo>
                      <a:pt x="65" y="28"/>
                    </a:lnTo>
                    <a:lnTo>
                      <a:pt x="65" y="27"/>
                    </a:lnTo>
                    <a:lnTo>
                      <a:pt x="64" y="26"/>
                    </a:lnTo>
                    <a:lnTo>
                      <a:pt x="64" y="25"/>
                    </a:lnTo>
                    <a:lnTo>
                      <a:pt x="64" y="24"/>
                    </a:lnTo>
                    <a:lnTo>
                      <a:pt x="64" y="23"/>
                    </a:lnTo>
                    <a:lnTo>
                      <a:pt x="64" y="22"/>
                    </a:lnTo>
                    <a:lnTo>
                      <a:pt x="63" y="21"/>
                    </a:lnTo>
                    <a:lnTo>
                      <a:pt x="63" y="20"/>
                    </a:lnTo>
                    <a:lnTo>
                      <a:pt x="62" y="19"/>
                    </a:lnTo>
                    <a:lnTo>
                      <a:pt x="62" y="18"/>
                    </a:lnTo>
                    <a:lnTo>
                      <a:pt x="62" y="17"/>
                    </a:lnTo>
                    <a:close/>
                  </a:path>
                </a:pathLst>
              </a:custGeom>
              <a:solidFill>
                <a:srgbClr val="FFFFFF"/>
              </a:solidFill>
              <a:ln w="9525">
                <a:noFill/>
                <a:round/>
                <a:headEnd/>
                <a:tailEnd/>
              </a:ln>
            </p:spPr>
            <p:txBody>
              <a:bodyPr/>
              <a:lstStyle/>
              <a:p>
                <a:endParaRPr lang="en-US"/>
              </a:p>
            </p:txBody>
          </p:sp>
        </p:grpSp>
      </p:grpSp>
    </p:spTree>
    <p:extLst>
      <p:ext uri="{BB962C8B-B14F-4D97-AF65-F5344CB8AC3E}">
        <p14:creationId xmlns:p14="http://schemas.microsoft.com/office/powerpoint/2010/main" val="8891620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41" name="Rectangle 5"/>
          <p:cNvSpPr>
            <a:spLocks noGrp="1" noChangeArrowheads="1"/>
          </p:cNvSpPr>
          <p:nvPr>
            <p:ph idx="1"/>
          </p:nvPr>
        </p:nvSpPr>
        <p:spPr>
          <a:xfrm>
            <a:off x="915999" y="838200"/>
            <a:ext cx="7924800" cy="4800600"/>
          </a:xfrm>
        </p:spPr>
        <p:txBody>
          <a:bodyPr/>
          <a:lstStyle/>
          <a:p>
            <a:endParaRPr lang="en-US" sz="1400" dirty="0" smtClean="0"/>
          </a:p>
          <a:p>
            <a:pPr marL="109728" indent="0">
              <a:buNone/>
            </a:pPr>
            <a:endParaRPr lang="en-US" sz="1400" dirty="0"/>
          </a:p>
          <a:p>
            <a:endParaRPr lang="en-US" sz="1400" dirty="0" smtClean="0"/>
          </a:p>
        </p:txBody>
      </p:sp>
      <p:sp>
        <p:nvSpPr>
          <p:cNvPr id="1062" name="Slide Number Placeholder 4"/>
          <p:cNvSpPr>
            <a:spLocks noGrp="1"/>
          </p:cNvSpPr>
          <p:nvPr>
            <p:ph type="sldNum" sz="quarter" idx="12"/>
          </p:nvPr>
        </p:nvSpPr>
        <p:spPr/>
        <p:txBody>
          <a:bodyPr/>
          <a:lstStyle/>
          <a:p>
            <a:pPr>
              <a:defRPr/>
            </a:pPr>
            <a:fld id="{CBB9782F-46A3-4322-933A-9A52D92E8731}" type="slidenum">
              <a:rPr lang="ja-JP" altLang="en-US" smtClean="0"/>
              <a:pPr>
                <a:defRPr/>
              </a:pPr>
              <a:t>7</a:t>
            </a:fld>
            <a:endParaRPr lang="en-US" altLang="ja-JP" dirty="0" smtClean="0"/>
          </a:p>
        </p:txBody>
      </p:sp>
      <p:sp>
        <p:nvSpPr>
          <p:cNvPr id="123940" name="Rectangle 4"/>
          <p:cNvSpPr>
            <a:spLocks noGrp="1" noChangeArrowheads="1"/>
          </p:cNvSpPr>
          <p:nvPr>
            <p:ph type="title"/>
          </p:nvPr>
        </p:nvSpPr>
        <p:spPr>
          <a:xfrm>
            <a:off x="457200" y="152400"/>
            <a:ext cx="8229600" cy="1143000"/>
          </a:xfrm>
        </p:spPr>
        <p:txBody>
          <a:bodyPr>
            <a:noAutofit/>
          </a:bodyPr>
          <a:lstStyle/>
          <a:p>
            <a:r>
              <a:rPr lang="en-US" sz="3000" dirty="0" smtClean="0">
                <a:solidFill>
                  <a:schemeClr val="accent4">
                    <a:lumMod val="75000"/>
                  </a:schemeClr>
                </a:solidFill>
              </a:rPr>
              <a:t>Nation’s Largest Subprime Vehicle Retailer</a:t>
            </a:r>
          </a:p>
        </p:txBody>
      </p:sp>
      <p:sp>
        <p:nvSpPr>
          <p:cNvPr id="123943" name="Text Box 14"/>
          <p:cNvSpPr txBox="1">
            <a:spLocks noChangeArrowheads="1"/>
          </p:cNvSpPr>
          <p:nvPr/>
        </p:nvSpPr>
        <p:spPr bwMode="gray">
          <a:xfrm>
            <a:off x="5334000" y="5580063"/>
            <a:ext cx="3629819" cy="479425"/>
          </a:xfrm>
          <a:prstGeom prst="rect">
            <a:avLst/>
          </a:prstGeom>
          <a:noFill/>
          <a:ln w="19050">
            <a:noFill/>
            <a:miter lim="800000"/>
            <a:headEnd/>
            <a:tailEnd/>
          </a:ln>
        </p:spPr>
        <p:txBody>
          <a:bodyPr wrap="square">
            <a:spAutoFit/>
          </a:bodyPr>
          <a:lstStyle/>
          <a:p>
            <a:pPr marL="182563" indent="-182563" eaLnBrk="0" fontAlgn="base" hangingPunct="0">
              <a:lnSpc>
                <a:spcPct val="90000"/>
              </a:lnSpc>
              <a:spcBef>
                <a:spcPct val="0"/>
              </a:spcBef>
              <a:spcAft>
                <a:spcPct val="0"/>
              </a:spcAft>
              <a:buFontTx/>
              <a:buAutoNum type="arabicParenBoth"/>
            </a:pPr>
            <a:r>
              <a:rPr lang="en-US" sz="700" i="1" dirty="0">
                <a:solidFill>
                  <a:srgbClr val="000000"/>
                </a:solidFill>
              </a:rPr>
              <a:t>Source: Automotive News.</a:t>
            </a:r>
          </a:p>
          <a:p>
            <a:pPr marL="182563" indent="-182563" eaLnBrk="0" fontAlgn="base" hangingPunct="0">
              <a:lnSpc>
                <a:spcPct val="90000"/>
              </a:lnSpc>
              <a:spcBef>
                <a:spcPct val="0"/>
              </a:spcBef>
              <a:spcAft>
                <a:spcPct val="0"/>
              </a:spcAft>
              <a:buFontTx/>
              <a:buAutoNum type="arabicParenBoth"/>
            </a:pPr>
            <a:r>
              <a:rPr lang="en-US" sz="700" i="1" dirty="0">
                <a:solidFill>
                  <a:srgbClr val="000000"/>
                </a:solidFill>
              </a:rPr>
              <a:t>As a % of total </a:t>
            </a:r>
            <a:r>
              <a:rPr lang="en-US" sz="700" i="1" dirty="0" smtClean="0">
                <a:solidFill>
                  <a:srgbClr val="000000"/>
                </a:solidFill>
              </a:rPr>
              <a:t>2012 </a:t>
            </a:r>
            <a:r>
              <a:rPr lang="en-US" sz="700" i="1" dirty="0">
                <a:solidFill>
                  <a:srgbClr val="000000"/>
                </a:solidFill>
              </a:rPr>
              <a:t>used vehicles sold by franchised and independent dealerships and private sales </a:t>
            </a:r>
            <a:r>
              <a:rPr lang="en-US" sz="700" i="1" dirty="0" smtClean="0">
                <a:solidFill>
                  <a:srgbClr val="000000"/>
                </a:solidFill>
              </a:rPr>
              <a:t>(40.5 </a:t>
            </a:r>
            <a:r>
              <a:rPr lang="en-US" sz="700" i="1" dirty="0">
                <a:solidFill>
                  <a:srgbClr val="000000"/>
                </a:solidFill>
              </a:rPr>
              <a:t>million). (Source – CNW)</a:t>
            </a:r>
          </a:p>
          <a:p>
            <a:pPr eaLnBrk="0" fontAlgn="base" hangingPunct="0">
              <a:lnSpc>
                <a:spcPct val="90000"/>
              </a:lnSpc>
              <a:spcBef>
                <a:spcPct val="0"/>
              </a:spcBef>
              <a:spcAft>
                <a:spcPct val="0"/>
              </a:spcAft>
            </a:pPr>
            <a:endParaRPr lang="en-US" sz="700" i="1" dirty="0">
              <a:solidFill>
                <a:srgbClr val="000000"/>
              </a:solidFill>
            </a:endParaRPr>
          </a:p>
        </p:txBody>
      </p:sp>
      <p:sp>
        <p:nvSpPr>
          <p:cNvPr id="16" name="Rectangle 15"/>
          <p:cNvSpPr/>
          <p:nvPr/>
        </p:nvSpPr>
        <p:spPr>
          <a:xfrm>
            <a:off x="5478062" y="1371735"/>
            <a:ext cx="2851150" cy="274638"/>
          </a:xfrm>
          <a:prstGeom prst="rect">
            <a:avLst/>
          </a:prstGeom>
          <a:gradFill>
            <a:gsLst>
              <a:gs pos="40000">
                <a:srgbClr val="02703F"/>
              </a:gs>
              <a:gs pos="100000">
                <a:srgbClr val="42A542"/>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50000"/>
              </a:spcBef>
              <a:spcAft>
                <a:spcPct val="0"/>
              </a:spcAft>
              <a:defRPr/>
            </a:pPr>
            <a:r>
              <a:rPr lang="en-US" sz="1200" b="1" dirty="0">
                <a:solidFill>
                  <a:srgbClr val="FFFFFF"/>
                </a:solidFill>
              </a:rPr>
              <a:t>Top Used Vehicle Retailers</a:t>
            </a:r>
          </a:p>
        </p:txBody>
      </p:sp>
      <p:sp>
        <p:nvSpPr>
          <p:cNvPr id="10" name="Rectangle 9"/>
          <p:cNvSpPr/>
          <p:nvPr/>
        </p:nvSpPr>
        <p:spPr>
          <a:xfrm>
            <a:off x="1043030" y="1371735"/>
            <a:ext cx="4171907" cy="274638"/>
          </a:xfrm>
          <a:prstGeom prst="rect">
            <a:avLst/>
          </a:prstGeom>
          <a:gradFill>
            <a:gsLst>
              <a:gs pos="40000">
                <a:srgbClr val="02703F"/>
              </a:gs>
              <a:gs pos="100000">
                <a:srgbClr val="42A542"/>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lnSpc>
                <a:spcPct val="75000"/>
              </a:lnSpc>
              <a:spcBef>
                <a:spcPct val="25000"/>
              </a:spcBef>
              <a:spcAft>
                <a:spcPct val="0"/>
              </a:spcAft>
              <a:defRPr/>
            </a:pPr>
            <a:r>
              <a:rPr lang="en-US" sz="1200" b="1" dirty="0">
                <a:solidFill>
                  <a:srgbClr val="FFFFFF"/>
                </a:solidFill>
              </a:rPr>
              <a:t>New and Used Car Sales</a:t>
            </a:r>
          </a:p>
        </p:txBody>
      </p:sp>
      <p:sp>
        <p:nvSpPr>
          <p:cNvPr id="123946" name="Text Box 14"/>
          <p:cNvSpPr txBox="1">
            <a:spLocks noChangeArrowheads="1"/>
          </p:cNvSpPr>
          <p:nvPr/>
        </p:nvSpPr>
        <p:spPr bwMode="gray">
          <a:xfrm>
            <a:off x="1752600" y="6059488"/>
            <a:ext cx="4114800" cy="285750"/>
          </a:xfrm>
          <a:prstGeom prst="rect">
            <a:avLst/>
          </a:prstGeom>
          <a:noFill/>
          <a:ln w="19050">
            <a:noFill/>
            <a:miter lim="800000"/>
            <a:headEnd/>
            <a:tailEnd/>
          </a:ln>
        </p:spPr>
        <p:txBody>
          <a:bodyPr>
            <a:spAutoFit/>
          </a:bodyPr>
          <a:lstStyle/>
          <a:p>
            <a:pPr marL="182563" indent="-182563" eaLnBrk="0" fontAlgn="base" hangingPunct="0">
              <a:lnSpc>
                <a:spcPct val="90000"/>
              </a:lnSpc>
              <a:spcBef>
                <a:spcPct val="0"/>
              </a:spcBef>
              <a:spcAft>
                <a:spcPct val="0"/>
              </a:spcAft>
            </a:pPr>
            <a:r>
              <a:rPr lang="en-US" sz="700" i="1" dirty="0">
                <a:solidFill>
                  <a:srgbClr val="000000"/>
                </a:solidFill>
              </a:rPr>
              <a:t>Source: CNW.</a:t>
            </a:r>
          </a:p>
          <a:p>
            <a:pPr marL="182563" indent="-182563" eaLnBrk="0" fontAlgn="base" hangingPunct="0">
              <a:lnSpc>
                <a:spcPct val="90000"/>
              </a:lnSpc>
              <a:spcBef>
                <a:spcPct val="0"/>
              </a:spcBef>
              <a:spcAft>
                <a:spcPct val="0"/>
              </a:spcAft>
              <a:buFontTx/>
              <a:buAutoNum type="arabicPeriod"/>
            </a:pPr>
            <a:endParaRPr lang="en-US" sz="700" i="1" dirty="0">
              <a:solidFill>
                <a:srgbClr val="000000"/>
              </a:solidFill>
            </a:endParaRPr>
          </a:p>
        </p:txBody>
      </p:sp>
      <p:graphicFrame>
        <p:nvGraphicFramePr>
          <p:cNvPr id="14" name="Table 13"/>
          <p:cNvGraphicFramePr>
            <a:graphicFrameLocks noGrp="1"/>
          </p:cNvGraphicFramePr>
          <p:nvPr/>
        </p:nvGraphicFramePr>
        <p:xfrm>
          <a:off x="8982075" y="5105400"/>
          <a:ext cx="207964" cy="365392"/>
        </p:xfrm>
        <a:graphic>
          <a:graphicData uri="http://schemas.openxmlformats.org/drawingml/2006/table">
            <a:tbl>
              <a:tblPr/>
              <a:tblGrid>
                <a:gridCol w="207964"/>
              </a:tblGrid>
              <a:tr h="365125">
                <a:tc>
                  <a:txBody>
                    <a:bodyPr/>
                    <a:lstStyle/>
                    <a:p>
                      <a:endParaRPr lang="en-US" sz="1800" dirty="0"/>
                    </a:p>
                  </a:txBody>
                  <a:tcPr marL="91282" marR="91282" marT="45536" marB="45536">
                    <a:lnL>
                      <a:noFill/>
                    </a:lnL>
                    <a:lnR>
                      <a:noFill/>
                    </a:lnR>
                    <a:lnT>
                      <a:noFill/>
                    </a:lnT>
                    <a:lnB>
                      <a:noFill/>
                    </a:lnB>
                  </a:tcPr>
                </a:tc>
              </a:tr>
            </a:tbl>
          </a:graphicData>
        </a:graphic>
      </p:graphicFrame>
      <p:pic>
        <p:nvPicPr>
          <p:cNvPr id="195174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47015" y="1712546"/>
            <a:ext cx="3563936" cy="202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7" name="Chart 16"/>
          <p:cNvGraphicFramePr>
            <a:graphicFrameLocks/>
          </p:cNvGraphicFramePr>
          <p:nvPr>
            <p:extLst>
              <p:ext uri="{D42A27DB-BD31-4B8C-83A1-F6EECF244321}">
                <p14:modId xmlns:p14="http://schemas.microsoft.com/office/powerpoint/2010/main" val="351180331"/>
              </p:ext>
            </p:extLst>
          </p:nvPr>
        </p:nvGraphicFramePr>
        <p:xfrm>
          <a:off x="977924" y="4057646"/>
          <a:ext cx="4224338" cy="1887539"/>
        </p:xfrm>
        <a:graphic>
          <a:graphicData uri="http://schemas.openxmlformats.org/drawingml/2006/chart">
            <c:chart xmlns:c="http://schemas.openxmlformats.org/drawingml/2006/chart" xmlns:r="http://schemas.openxmlformats.org/officeDocument/2006/relationships" r:id="rId5"/>
          </a:graphicData>
        </a:graphic>
      </p:graphicFrame>
      <p:pic>
        <p:nvPicPr>
          <p:cNvPr id="18"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7924" y="3733796"/>
            <a:ext cx="4237014"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9" name="Group 65"/>
          <p:cNvGraphicFramePr>
            <a:graphicFrameLocks/>
          </p:cNvGraphicFramePr>
          <p:nvPr>
            <p:extLst>
              <p:ext uri="{D42A27DB-BD31-4B8C-83A1-F6EECF244321}">
                <p14:modId xmlns:p14="http://schemas.microsoft.com/office/powerpoint/2010/main" val="615148972"/>
              </p:ext>
            </p:extLst>
          </p:nvPr>
        </p:nvGraphicFramePr>
        <p:xfrm>
          <a:off x="5371978" y="1653585"/>
          <a:ext cx="3063317" cy="3422067"/>
        </p:xfrm>
        <a:graphic>
          <a:graphicData uri="http://schemas.openxmlformats.org/drawingml/2006/table">
            <a:tbl>
              <a:tblPr/>
              <a:tblGrid>
                <a:gridCol w="374819"/>
                <a:gridCol w="1124456"/>
                <a:gridCol w="782021"/>
                <a:gridCol w="782021"/>
              </a:tblGrid>
              <a:tr h="527320">
                <a:tc>
                  <a:txBody>
                    <a:bodyPr/>
                    <a:lstStyle/>
                    <a:p>
                      <a:pPr marL="0" marR="0" lvl="0" indent="0" algn="ctr" defTabSz="914400" rtl="0" eaLnBrk="1" fontAlgn="base" latinLnBrk="0" hangingPunct="1">
                        <a:lnSpc>
                          <a:spcPct val="100000"/>
                        </a:lnSpc>
                        <a:spcBef>
                          <a:spcPts val="300"/>
                        </a:spcBef>
                        <a:spcAft>
                          <a:spcPts val="200"/>
                        </a:spcAft>
                        <a:buClrTx/>
                        <a:buSzTx/>
                        <a:buFontTx/>
                        <a:buNone/>
                        <a:tabLst/>
                      </a:pPr>
                      <a:r>
                        <a:rPr kumimoji="0" lang="en-US" sz="800" b="1" i="0" u="none" strike="noStrike" cap="none" normalizeH="0" baseline="0" dirty="0" smtClean="0">
                          <a:ln>
                            <a:noFill/>
                          </a:ln>
                          <a:solidFill>
                            <a:schemeClr val="tx1"/>
                          </a:solidFill>
                          <a:effectLst/>
                          <a:latin typeface="Arial"/>
                          <a:ea typeface="SC STKaiti"/>
                          <a:cs typeface="Arial" charset="0"/>
                        </a:rPr>
                        <a:t>2012  rank</a:t>
                      </a:r>
                    </a:p>
                  </a:txBody>
                  <a:tcPr marL="72388" marR="72388" marT="17779" marB="36000" anchor="b"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00"/>
                        </a:spcBef>
                        <a:spcAft>
                          <a:spcPts val="200"/>
                        </a:spcAft>
                        <a:buClrTx/>
                        <a:buSzTx/>
                        <a:buFontTx/>
                        <a:buNone/>
                        <a:tabLst/>
                      </a:pPr>
                      <a:r>
                        <a:rPr kumimoji="0" lang="en-US" sz="800" b="1" i="0" u="none" strike="noStrike" cap="none" normalizeH="0" baseline="0" dirty="0" smtClean="0">
                          <a:ln>
                            <a:noFill/>
                          </a:ln>
                          <a:solidFill>
                            <a:schemeClr val="tx1"/>
                          </a:solidFill>
                          <a:effectLst/>
                          <a:latin typeface="Arial"/>
                          <a:ea typeface="SC STKaiti"/>
                          <a:cs typeface="Arial" charset="0"/>
                        </a:rPr>
                        <a:t>Company</a:t>
                      </a:r>
                    </a:p>
                  </a:txBody>
                  <a:tcPr marL="72388" marR="72388" marT="17779" marB="36000" anchor="b" horzOverflow="overflow">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200"/>
                        </a:spcAft>
                        <a:buClrTx/>
                        <a:buSzTx/>
                        <a:buFontTx/>
                        <a:buNone/>
                        <a:tabLst/>
                      </a:pPr>
                      <a:r>
                        <a:rPr kumimoji="0" lang="en-US" sz="800" b="1" i="0" u="none" strike="noStrike" cap="none" normalizeH="0" baseline="0" dirty="0" smtClean="0">
                          <a:ln>
                            <a:noFill/>
                          </a:ln>
                          <a:solidFill>
                            <a:schemeClr val="tx1"/>
                          </a:solidFill>
                          <a:effectLst/>
                          <a:latin typeface="Arial"/>
                          <a:ea typeface="SC STKaiti"/>
                          <a:cs typeface="Arial" charset="0"/>
                        </a:rPr>
                        <a:t>2012</a:t>
                      </a:r>
                      <a:br>
                        <a:rPr kumimoji="0" lang="en-US" sz="800" b="1" i="0" u="none" strike="noStrike" cap="none" normalizeH="0" baseline="0" dirty="0" smtClean="0">
                          <a:ln>
                            <a:noFill/>
                          </a:ln>
                          <a:solidFill>
                            <a:schemeClr val="tx1"/>
                          </a:solidFill>
                          <a:effectLst/>
                          <a:latin typeface="Arial"/>
                          <a:ea typeface="SC STKaiti"/>
                          <a:cs typeface="Arial" charset="0"/>
                        </a:rPr>
                      </a:br>
                      <a:r>
                        <a:rPr kumimoji="0" lang="en-US" sz="800" b="1" i="0" u="none" strike="noStrike" cap="none" normalizeH="0" baseline="0" dirty="0" smtClean="0">
                          <a:ln>
                            <a:noFill/>
                          </a:ln>
                          <a:solidFill>
                            <a:schemeClr val="tx1"/>
                          </a:solidFill>
                          <a:effectLst/>
                          <a:latin typeface="Arial"/>
                          <a:ea typeface="SC STKaiti"/>
                          <a:cs typeface="Arial" charset="0"/>
                        </a:rPr>
                        <a:t>No of used vehicles sold</a:t>
                      </a:r>
                      <a:r>
                        <a:rPr kumimoji="0" lang="en-US" sz="800" b="1" i="0" u="none" strike="noStrike" cap="none" normalizeH="0" baseline="30000" dirty="0" smtClean="0">
                          <a:ln>
                            <a:noFill/>
                          </a:ln>
                          <a:solidFill>
                            <a:schemeClr val="tx1"/>
                          </a:solidFill>
                          <a:effectLst/>
                          <a:latin typeface="Arial"/>
                          <a:ea typeface="SC STKaiti"/>
                          <a:cs typeface="Arial" charset="0"/>
                        </a:rPr>
                        <a:t>(1)</a:t>
                      </a:r>
                    </a:p>
                  </a:txBody>
                  <a:tcPr marL="72388" marR="72388" marT="17779" marB="36000" anchor="b" horzOverflow="overflow">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200"/>
                        </a:spcAft>
                        <a:buClrTx/>
                        <a:buSzTx/>
                        <a:buFontTx/>
                        <a:buNone/>
                        <a:tabLst/>
                      </a:pPr>
                      <a:r>
                        <a:rPr kumimoji="0" lang="en-US" sz="800" b="1" i="0" u="none" strike="noStrike" cap="none" normalizeH="0" baseline="0" dirty="0" smtClean="0">
                          <a:ln>
                            <a:noFill/>
                          </a:ln>
                          <a:solidFill>
                            <a:schemeClr val="tx1"/>
                          </a:solidFill>
                          <a:effectLst/>
                          <a:latin typeface="Arial"/>
                          <a:ea typeface="SC STKaiti"/>
                          <a:cs typeface="Arial" charset="0"/>
                        </a:rPr>
                        <a:t>2012 market share</a:t>
                      </a:r>
                      <a:r>
                        <a:rPr kumimoji="0" lang="en-US" sz="800" b="1" i="0" u="none" strike="noStrike" cap="none" normalizeH="0" baseline="30000" dirty="0" smtClean="0">
                          <a:ln>
                            <a:noFill/>
                          </a:ln>
                          <a:solidFill>
                            <a:schemeClr val="tx1"/>
                          </a:solidFill>
                          <a:effectLst/>
                          <a:latin typeface="Arial"/>
                          <a:ea typeface="SC STKaiti"/>
                          <a:cs typeface="Arial" charset="0"/>
                        </a:rPr>
                        <a:t>(2)</a:t>
                      </a:r>
                    </a:p>
                  </a:txBody>
                  <a:tcPr marL="72388" marR="72388" marT="17779" marB="36000" anchor="b"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60076">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1</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L="36576" marR="182880" marT="45725" marB="45725" anchor="ctr" horzOverflow="overflow">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CarMax (KMX)</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L="36576" marR="36576" marB="45725" anchor="ctr" horzOverflow="overflow">
                    <a:lnL>
                      <a:noFill/>
                    </a:lnL>
                    <a:lnR>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408,080</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R="274320" marT="45725" marB="45725" anchor="ctr" horzOverflow="overflow">
                    <a:lnL>
                      <a:noFill/>
                    </a:lnL>
                    <a:lnR>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1.0%</a:t>
                      </a:r>
                      <a:endParaRPr kumimoji="0" lang="en-US" sz="800" b="1" i="0" u="none" strike="noStrike" cap="none" normalizeH="0" baseline="30000" dirty="0" smtClean="0">
                        <a:ln>
                          <a:noFill/>
                        </a:ln>
                        <a:solidFill>
                          <a:schemeClr val="tx1"/>
                        </a:solidFill>
                        <a:effectLst/>
                        <a:latin typeface="Arial" charset="0"/>
                        <a:ea typeface="SC STKaiti"/>
                        <a:cs typeface="Arial" charset="0"/>
                      </a:endParaRPr>
                    </a:p>
                  </a:txBody>
                  <a:tcPr marR="274320" marT="45725" marB="45725" anchor="ctr" horzOverflow="overflow">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360076">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2</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L="36576" marR="182880" marT="45725" marB="45725" anchor="ctr" horzOverflow="overflow">
                    <a:lnL w="12700" cap="flat" cmpd="sng" algn="ctr">
                      <a:solidFill>
                        <a:schemeClr val="tx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AutoNation (AN)</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L="36576" marR="36576" marB="45725"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180,973</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R="274320" marT="45725" marB="45725"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0.4%</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R="274320" marT="45725" marB="45725" anchor="ctr" horzOverflow="overflow">
                    <a:lnL>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360076">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3</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L="36576" marR="182880" marT="45725" marB="45725" anchor="ctr" horzOverflow="overflow">
                    <a:lnL w="12700" cap="flat" cmpd="sng" algn="ctr">
                      <a:solidFill>
                        <a:schemeClr val="tx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Penske Automotive (PAG)</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L="36576" marR="36576" marB="45725"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145,580</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R="274320" marT="45725" marB="45725"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0.4%</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R="274320" marT="45725" marB="45725" anchor="ctr" horzOverflow="overflow">
                    <a:lnL>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360076">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4</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L="36576" marR="182880" marT="45725" marB="45725" anchor="ctr" horzOverflow="overflow">
                    <a:lnL w="12700" cap="flat" cmpd="sng" algn="ctr">
                      <a:solidFill>
                        <a:schemeClr val="tx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Sonic Automotive (SAH)</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L="36576" marR="36576" marB="45725"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105,615</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R="274320" marT="45725" marB="45725"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0.3%</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R="274320" marT="45725" marB="45725" anchor="ctr" horzOverflow="overflow">
                    <a:lnL>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360076">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5</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L="36576" marR="182880" marT="45725" marB="45725" anchor="ctr" horzOverflow="overflow">
                    <a:lnL w="12700" cap="flat" cmpd="sng" algn="ctr">
                      <a:solidFill>
                        <a:schemeClr val="tx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Group 1 Automotive (GPI)</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L="36576" marR="36576" marB="45725"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85,366</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R="274320" marT="45725" marB="45725"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0.2%</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R="274320" marT="45725" marB="45725" anchor="ctr" horzOverflow="overflow">
                    <a:lnL>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360076">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6</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L="36576" marR="182880" marT="45725" marB="45725" anchor="ctr" horzOverflow="overflow">
                    <a:lnL w="12700" cap="flat" cmpd="sng" algn="ctr">
                      <a:solidFill>
                        <a:schemeClr val="tx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Van </a:t>
                      </a:r>
                      <a:r>
                        <a:rPr kumimoji="0" lang="en-US" sz="800" b="1" i="0" u="none" strike="noStrike" cap="none" normalizeH="0" baseline="0" dirty="0" err="1" smtClean="0">
                          <a:ln>
                            <a:noFill/>
                          </a:ln>
                          <a:solidFill>
                            <a:srgbClr val="000000"/>
                          </a:solidFill>
                          <a:effectLst/>
                          <a:latin typeface="Arial" charset="0"/>
                          <a:ea typeface="SC STKaiti"/>
                          <a:cs typeface="Arial" charset="0"/>
                        </a:rPr>
                        <a:t>Tuyl</a:t>
                      </a:r>
                      <a:r>
                        <a:rPr kumimoji="0" lang="en-US" sz="800" b="1" i="0" u="none" strike="noStrike" cap="none" normalizeH="0" baseline="0" dirty="0" smtClean="0">
                          <a:ln>
                            <a:noFill/>
                          </a:ln>
                          <a:solidFill>
                            <a:srgbClr val="000000"/>
                          </a:solidFill>
                          <a:effectLst/>
                          <a:latin typeface="Arial" charset="0"/>
                          <a:ea typeface="SC STKaiti"/>
                          <a:cs typeface="Arial" charset="0"/>
                        </a:rPr>
                        <a:t> Group (private)</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L="36576" marR="36576" marB="45725"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81,385</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R="274320" marT="45725" marB="45725"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0000"/>
                          </a:solidFill>
                          <a:effectLst/>
                          <a:latin typeface="Arial" charset="0"/>
                          <a:ea typeface="SC STKaiti"/>
                          <a:cs typeface="Arial" charset="0"/>
                        </a:rPr>
                        <a:t>0.2%</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R="274320" marT="45725" marB="45725" anchor="ctr" horzOverflow="overflow">
                    <a:lnL>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360076">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chemeClr val="tx1"/>
                          </a:solidFill>
                          <a:effectLst/>
                          <a:latin typeface="Arial" charset="0"/>
                          <a:ea typeface="SC STKaiti"/>
                          <a:cs typeface="Arial" charset="0"/>
                        </a:rPr>
                        <a:t>7</a:t>
                      </a:r>
                    </a:p>
                  </a:txBody>
                  <a:tcPr marL="36576" marR="182880" marT="45725" marB="45725" anchor="ctr" horzOverflow="overflow">
                    <a:lnL w="12700" cap="flat" cmpd="sng" algn="ctr">
                      <a:solidFill>
                        <a:schemeClr val="tx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err="1" smtClean="0">
                          <a:ln>
                            <a:noFill/>
                          </a:ln>
                          <a:solidFill>
                            <a:schemeClr val="tx1"/>
                          </a:solidFill>
                          <a:effectLst/>
                          <a:latin typeface="Arial" charset="0"/>
                          <a:ea typeface="SC STKaiti"/>
                          <a:cs typeface="Arial" charset="0"/>
                        </a:rPr>
                        <a:t>Hendrick</a:t>
                      </a:r>
                      <a:r>
                        <a:rPr kumimoji="0" lang="en-US" sz="800" b="1" i="0" u="none" strike="noStrike" cap="none" normalizeH="0" baseline="0" dirty="0" smtClean="0">
                          <a:ln>
                            <a:noFill/>
                          </a:ln>
                          <a:solidFill>
                            <a:schemeClr val="tx1"/>
                          </a:solidFill>
                          <a:effectLst/>
                          <a:latin typeface="Arial" charset="0"/>
                          <a:ea typeface="SC STKaiti"/>
                          <a:cs typeface="Arial" charset="0"/>
                        </a:rPr>
                        <a:t> Automotive</a:t>
                      </a:r>
                    </a:p>
                  </a:txBody>
                  <a:tcPr marL="36576" marR="36576" marB="45725"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chemeClr val="tx1"/>
                          </a:solidFill>
                          <a:effectLst/>
                          <a:latin typeface="Arial" charset="0"/>
                          <a:ea typeface="SC STKaiti"/>
                          <a:cs typeface="Arial" charset="0"/>
                        </a:rPr>
                        <a:t>60,174</a:t>
                      </a:r>
                    </a:p>
                  </a:txBody>
                  <a:tcPr marR="274320" marT="45725" marB="45725"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chemeClr val="tx1"/>
                          </a:solidFill>
                          <a:effectLst/>
                          <a:latin typeface="Arial" charset="0"/>
                          <a:ea typeface="SC STKaiti"/>
                          <a:cs typeface="Arial" charset="0"/>
                        </a:rPr>
                        <a:t>0.2%</a:t>
                      </a:r>
                      <a:endParaRPr kumimoji="0" lang="en-US" sz="800" b="1" i="0" u="none" strike="noStrike" cap="none" normalizeH="0" baseline="30000" dirty="0" smtClean="0">
                        <a:ln>
                          <a:noFill/>
                        </a:ln>
                        <a:solidFill>
                          <a:schemeClr val="tx1"/>
                        </a:solidFill>
                        <a:effectLst/>
                        <a:latin typeface="Arial" charset="0"/>
                        <a:ea typeface="SC STKaiti"/>
                        <a:cs typeface="Arial" charset="0"/>
                      </a:endParaRPr>
                    </a:p>
                  </a:txBody>
                  <a:tcPr marR="274320" marT="45725" marB="45725" anchor="ctr" horzOverflow="overflow">
                    <a:lnL>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360076">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chemeClr val="tx1"/>
                          </a:solidFill>
                          <a:effectLst/>
                          <a:latin typeface="Arial" charset="0"/>
                          <a:ea typeface="SC STKaiti"/>
                          <a:cs typeface="Arial" charset="0"/>
                        </a:rPr>
                        <a:t>8</a:t>
                      </a:r>
                    </a:p>
                  </a:txBody>
                  <a:tcPr marL="36576" marR="182880" marT="45725" marB="45725" anchor="ctr" horzOverflow="overflow">
                    <a:lnL w="12700" cap="flat" cmpd="sng" algn="ctr">
                      <a:solidFill>
                        <a:schemeClr val="tx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chemeClr val="tx1"/>
                          </a:solidFill>
                          <a:effectLst/>
                          <a:latin typeface="Arial" charset="0"/>
                          <a:ea typeface="SC STKaiti"/>
                          <a:cs typeface="Arial" charset="0"/>
                        </a:rPr>
                        <a:t>DriveTime Automotive</a:t>
                      </a:r>
                    </a:p>
                  </a:txBody>
                  <a:tcPr marL="36576" marR="36576" marB="45725"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chemeClr val="tx1"/>
                          </a:solidFill>
                          <a:effectLst/>
                          <a:latin typeface="Arial" charset="0"/>
                          <a:ea typeface="SC STKaiti"/>
                          <a:cs typeface="Arial" charset="0"/>
                        </a:rPr>
                        <a:t>59,930</a:t>
                      </a:r>
                    </a:p>
                  </a:txBody>
                  <a:tcPr marR="274320" marT="45725" marB="45725"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800" b="1" i="0" u="none" strike="noStrike" cap="none" normalizeH="0" baseline="0" dirty="0" smtClean="0">
                          <a:ln>
                            <a:noFill/>
                          </a:ln>
                          <a:solidFill>
                            <a:srgbClr val="000000"/>
                          </a:solidFill>
                          <a:effectLst/>
                          <a:latin typeface="Arial" charset="0"/>
                          <a:ea typeface="SC STKaiti"/>
                          <a:cs typeface="Arial" charset="0"/>
                        </a:rPr>
                        <a:t>0.2%</a:t>
                      </a:r>
                      <a:endParaRPr kumimoji="0" lang="en-US" sz="800" b="1" i="0" u="none" strike="noStrike" cap="none" normalizeH="0" baseline="0" dirty="0" smtClean="0">
                        <a:ln>
                          <a:noFill/>
                        </a:ln>
                        <a:solidFill>
                          <a:schemeClr val="tx1"/>
                        </a:solidFill>
                        <a:effectLst/>
                        <a:latin typeface="Arial" charset="0"/>
                        <a:ea typeface="SC STKaiti"/>
                        <a:cs typeface="Arial" charset="0"/>
                      </a:endParaRPr>
                    </a:p>
                  </a:txBody>
                  <a:tcPr marR="274320" marT="45725" marB="45725" anchor="ctr" horzOverflow="overflow">
                    <a:lnL>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1" name="Footer Placeholder 2"/>
          <p:cNvSpPr txBox="1">
            <a:spLocks/>
          </p:cNvSpPr>
          <p:nvPr/>
        </p:nvSpPr>
        <p:spPr>
          <a:xfrm>
            <a:off x="0" y="6618288"/>
            <a:ext cx="3036481" cy="239712"/>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smtClean="0">
                <a:solidFill>
                  <a:schemeClr val="bg1"/>
                </a:solidFill>
              </a:rPr>
              <a:t>We Bring People and Cars Together.</a:t>
            </a:r>
            <a:endParaRPr lang="en-US" b="1" dirty="0">
              <a:solidFill>
                <a:schemeClr val="bg1"/>
              </a:solidFill>
            </a:endParaRPr>
          </a:p>
        </p:txBody>
      </p:sp>
    </p:spTree>
    <p:custDataLst>
      <p:tags r:id="rId1"/>
    </p:custDataLst>
    <p:extLst>
      <p:ext uri="{BB962C8B-B14F-4D97-AF65-F5344CB8AC3E}">
        <p14:creationId xmlns:p14="http://schemas.microsoft.com/office/powerpoint/2010/main" val="36092248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6" name="Rectangle 8"/>
          <p:cNvSpPr>
            <a:spLocks noGrp="1" noChangeArrowheads="1"/>
          </p:cNvSpPr>
          <p:nvPr>
            <p:ph idx="1"/>
          </p:nvPr>
        </p:nvSpPr>
        <p:spPr>
          <a:xfrm>
            <a:off x="1143000" y="1295400"/>
            <a:ext cx="6324600" cy="1600200"/>
          </a:xfrm>
        </p:spPr>
        <p:txBody>
          <a:bodyPr/>
          <a:lstStyle/>
          <a:p>
            <a:pPr>
              <a:spcBef>
                <a:spcPts val="1400"/>
              </a:spcBef>
            </a:pPr>
            <a:r>
              <a:rPr lang="en-US" sz="1600" dirty="0"/>
              <a:t>Percentage of U.S. population with a FICO score under </a:t>
            </a:r>
            <a:r>
              <a:rPr lang="en-US" sz="1600" dirty="0" smtClean="0"/>
              <a:t>620 </a:t>
            </a:r>
            <a:r>
              <a:rPr lang="en-US" sz="1600" dirty="0"/>
              <a:t>is approximately </a:t>
            </a:r>
            <a:r>
              <a:rPr lang="en-US" sz="1600" dirty="0" smtClean="0"/>
              <a:t>24.5%</a:t>
            </a:r>
            <a:endParaRPr lang="en-US" sz="1600" dirty="0"/>
          </a:p>
          <a:p>
            <a:pPr>
              <a:spcBef>
                <a:spcPts val="1400"/>
              </a:spcBef>
            </a:pPr>
            <a:r>
              <a:rPr lang="en-US" sz="1600" dirty="0" smtClean="0"/>
              <a:t>Originations for customers within the subprime used vehicle market averaged $32.6 billion per annum over the last 6 years</a:t>
            </a:r>
          </a:p>
        </p:txBody>
      </p:sp>
      <p:sp>
        <p:nvSpPr>
          <p:cNvPr id="4" name="Slide Number Placeholder 3"/>
          <p:cNvSpPr>
            <a:spLocks noGrp="1"/>
          </p:cNvSpPr>
          <p:nvPr>
            <p:ph type="sldNum" sz="quarter" idx="12"/>
          </p:nvPr>
        </p:nvSpPr>
        <p:spPr/>
        <p:txBody>
          <a:bodyPr/>
          <a:lstStyle/>
          <a:p>
            <a:fld id="{423D50FC-2CE2-4C7E-A743-DDBD37719C83}" type="slidenum">
              <a:rPr lang="ja-JP" altLang="en-US"/>
              <a:pPr/>
              <a:t>8</a:t>
            </a:fld>
            <a:endParaRPr lang="en-US" altLang="ja-JP" dirty="0"/>
          </a:p>
        </p:txBody>
      </p:sp>
      <p:sp>
        <p:nvSpPr>
          <p:cNvPr id="73735" name="Rectangle 7"/>
          <p:cNvSpPr>
            <a:spLocks noGrp="1" noChangeArrowheads="1"/>
          </p:cNvSpPr>
          <p:nvPr>
            <p:ph type="title"/>
          </p:nvPr>
        </p:nvSpPr>
        <p:spPr/>
        <p:txBody>
          <a:bodyPr>
            <a:normAutofit/>
          </a:bodyPr>
          <a:lstStyle/>
          <a:p>
            <a:r>
              <a:rPr lang="en-US" sz="3200" dirty="0">
                <a:solidFill>
                  <a:schemeClr val="accent4">
                    <a:lumMod val="75000"/>
                  </a:schemeClr>
                </a:solidFill>
              </a:rPr>
              <a:t>Sub Prime Vehicle Finance </a:t>
            </a:r>
          </a:p>
        </p:txBody>
      </p:sp>
      <p:sp>
        <p:nvSpPr>
          <p:cNvPr id="5" name="Rectangle 4"/>
          <p:cNvSpPr/>
          <p:nvPr/>
        </p:nvSpPr>
        <p:spPr>
          <a:xfrm>
            <a:off x="5145280" y="2895601"/>
            <a:ext cx="3840162" cy="273050"/>
          </a:xfrm>
          <a:prstGeom prst="rect">
            <a:avLst/>
          </a:prstGeom>
          <a:gradFill>
            <a:gsLst>
              <a:gs pos="40000">
                <a:srgbClr val="02703F"/>
              </a:gs>
              <a:gs pos="100000">
                <a:srgbClr val="42A542"/>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75000"/>
              </a:lnSpc>
              <a:spcBef>
                <a:spcPct val="25000"/>
              </a:spcBef>
              <a:defRPr/>
            </a:pPr>
            <a:r>
              <a:rPr lang="en-US" sz="1200" b="1" dirty="0" smtClean="0">
                <a:solidFill>
                  <a:srgbClr val="FFFFFF"/>
                </a:solidFill>
              </a:rPr>
              <a:t>Subprime Auto Loan Originations </a:t>
            </a:r>
            <a:endParaRPr lang="en-US" sz="1200" b="1" dirty="0">
              <a:solidFill>
                <a:srgbClr val="FFFFFF"/>
              </a:solidFill>
            </a:endParaRPr>
          </a:p>
        </p:txBody>
      </p:sp>
      <p:sp>
        <p:nvSpPr>
          <p:cNvPr id="7" name="Rectangle 6"/>
          <p:cNvSpPr/>
          <p:nvPr/>
        </p:nvSpPr>
        <p:spPr>
          <a:xfrm>
            <a:off x="1046608" y="2895600"/>
            <a:ext cx="3840162" cy="273050"/>
          </a:xfrm>
          <a:prstGeom prst="rect">
            <a:avLst/>
          </a:prstGeom>
          <a:gradFill>
            <a:gsLst>
              <a:gs pos="40000">
                <a:srgbClr val="02703F"/>
              </a:gs>
              <a:gs pos="100000">
                <a:srgbClr val="42A542"/>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75000"/>
              </a:lnSpc>
              <a:spcBef>
                <a:spcPct val="25000"/>
              </a:spcBef>
              <a:defRPr/>
            </a:pPr>
            <a:r>
              <a:rPr lang="en-US" sz="1200" b="1" dirty="0">
                <a:solidFill>
                  <a:srgbClr val="FFFFFF"/>
                </a:solidFill>
              </a:rPr>
              <a:t>Subprime Population</a:t>
            </a:r>
          </a:p>
        </p:txBody>
      </p:sp>
      <p:sp>
        <p:nvSpPr>
          <p:cNvPr id="9" name="TextBox 8"/>
          <p:cNvSpPr txBox="1"/>
          <p:nvPr/>
        </p:nvSpPr>
        <p:spPr>
          <a:xfrm>
            <a:off x="954598" y="3620982"/>
            <a:ext cx="1981199" cy="246221"/>
          </a:xfrm>
          <a:prstGeom prst="rect">
            <a:avLst/>
          </a:prstGeom>
          <a:noFill/>
        </p:spPr>
        <p:txBody>
          <a:bodyPr wrap="square" rtlCol="0">
            <a:spAutoFit/>
          </a:bodyPr>
          <a:lstStyle/>
          <a:p>
            <a:r>
              <a:rPr lang="en-US" sz="1000" b="1" dirty="0">
                <a:solidFill>
                  <a:srgbClr val="000000"/>
                </a:solidFill>
              </a:rPr>
              <a:t>Subprime </a:t>
            </a:r>
            <a:r>
              <a:rPr lang="en-US" sz="1000" b="1" dirty="0" smtClean="0">
                <a:solidFill>
                  <a:srgbClr val="000000"/>
                </a:solidFill>
              </a:rPr>
              <a:t>population 24.5%</a:t>
            </a:r>
            <a:endParaRPr lang="en-US" sz="1000" b="1" dirty="0">
              <a:solidFill>
                <a:srgbClr val="000000"/>
              </a:solidFill>
            </a:endParaRPr>
          </a:p>
        </p:txBody>
      </p:sp>
      <p:sp>
        <p:nvSpPr>
          <p:cNvPr id="10" name="TextBox 9"/>
          <p:cNvSpPr txBox="1"/>
          <p:nvPr/>
        </p:nvSpPr>
        <p:spPr>
          <a:xfrm>
            <a:off x="1518240" y="4638671"/>
            <a:ext cx="1642269" cy="400110"/>
          </a:xfrm>
          <a:prstGeom prst="rect">
            <a:avLst/>
          </a:prstGeom>
          <a:noFill/>
        </p:spPr>
        <p:txBody>
          <a:bodyPr wrap="square" rtlCol="0">
            <a:spAutoFit/>
          </a:bodyPr>
          <a:lstStyle/>
          <a:p>
            <a:r>
              <a:rPr lang="en-US" sz="1000" b="1" dirty="0">
                <a:solidFill>
                  <a:srgbClr val="000000"/>
                </a:solidFill>
              </a:rPr>
              <a:t>Prime &amp; Nonprime </a:t>
            </a:r>
            <a:r>
              <a:rPr lang="en-US" sz="1000" b="1" dirty="0" smtClean="0">
                <a:solidFill>
                  <a:srgbClr val="000000"/>
                </a:solidFill>
              </a:rPr>
              <a:t>population 75.5%</a:t>
            </a:r>
            <a:endParaRPr lang="en-US" sz="1000" b="1" dirty="0">
              <a:solidFill>
                <a:srgbClr val="000000"/>
              </a:solidFill>
            </a:endParaRPr>
          </a:p>
        </p:txBody>
      </p:sp>
      <p:sp>
        <p:nvSpPr>
          <p:cNvPr id="13" name="Text Box 14"/>
          <p:cNvSpPr txBox="1">
            <a:spLocks noChangeArrowheads="1"/>
          </p:cNvSpPr>
          <p:nvPr/>
        </p:nvSpPr>
        <p:spPr bwMode="gray">
          <a:xfrm>
            <a:off x="5155693" y="5643732"/>
            <a:ext cx="3840162" cy="286232"/>
          </a:xfrm>
          <a:prstGeom prst="rect">
            <a:avLst/>
          </a:prstGeom>
          <a:noFill/>
          <a:ln w="19050">
            <a:noFill/>
            <a:miter lim="800000"/>
            <a:headEnd/>
            <a:tailEnd/>
          </a:ln>
        </p:spPr>
        <p:txBody>
          <a:bodyPr>
            <a:spAutoFit/>
          </a:bodyPr>
          <a:lstStyle/>
          <a:p>
            <a:pPr marL="182563" indent="-182563" eaLnBrk="0" hangingPunct="0">
              <a:lnSpc>
                <a:spcPct val="90000"/>
              </a:lnSpc>
            </a:pPr>
            <a:r>
              <a:rPr lang="en-US" sz="700" i="1" dirty="0">
                <a:solidFill>
                  <a:srgbClr val="000000"/>
                </a:solidFill>
              </a:rPr>
              <a:t>Source: </a:t>
            </a:r>
            <a:r>
              <a:rPr lang="en-US" sz="700" i="1" dirty="0" smtClean="0">
                <a:solidFill>
                  <a:srgbClr val="000000"/>
                </a:solidFill>
              </a:rPr>
              <a:t>CNW. Subprime defined </a:t>
            </a:r>
            <a:r>
              <a:rPr lang="en-US" sz="700" i="1" dirty="0">
                <a:solidFill>
                  <a:srgbClr val="000000"/>
                </a:solidFill>
              </a:rPr>
              <a:t>as borrowers with FICO scores below </a:t>
            </a:r>
            <a:r>
              <a:rPr lang="en-US" sz="700" i="1" dirty="0" smtClean="0">
                <a:solidFill>
                  <a:srgbClr val="000000"/>
                </a:solidFill>
              </a:rPr>
              <a:t>620  for originations data.</a:t>
            </a:r>
            <a:endParaRPr lang="en-US" sz="700" i="1" dirty="0">
              <a:solidFill>
                <a:srgbClr val="000000"/>
              </a:solidFill>
            </a:endParaRPr>
          </a:p>
        </p:txBody>
      </p:sp>
      <p:sp>
        <p:nvSpPr>
          <p:cNvPr id="12" name="Text Box 14"/>
          <p:cNvSpPr txBox="1">
            <a:spLocks noChangeArrowheads="1"/>
          </p:cNvSpPr>
          <p:nvPr/>
        </p:nvSpPr>
        <p:spPr bwMode="gray">
          <a:xfrm>
            <a:off x="1017588" y="5692206"/>
            <a:ext cx="3840162" cy="286232"/>
          </a:xfrm>
          <a:prstGeom prst="rect">
            <a:avLst/>
          </a:prstGeom>
          <a:noFill/>
          <a:ln w="19050">
            <a:noFill/>
            <a:miter lim="800000"/>
            <a:headEnd/>
            <a:tailEnd/>
          </a:ln>
        </p:spPr>
        <p:txBody>
          <a:bodyPr>
            <a:spAutoFit/>
          </a:bodyPr>
          <a:lstStyle/>
          <a:p>
            <a:pPr marL="182563" indent="-182563" eaLnBrk="0" hangingPunct="0">
              <a:lnSpc>
                <a:spcPct val="90000"/>
              </a:lnSpc>
            </a:pPr>
            <a:r>
              <a:rPr lang="en-US" sz="700" i="1" dirty="0" smtClean="0">
                <a:solidFill>
                  <a:srgbClr val="000000"/>
                </a:solidFill>
              </a:rPr>
              <a:t>Source: Equifax - FICO Distribution for borrowers </a:t>
            </a:r>
            <a:r>
              <a:rPr lang="en-US" sz="700" i="1" dirty="0">
                <a:solidFill>
                  <a:srgbClr val="000000"/>
                </a:solidFill>
              </a:rPr>
              <a:t>with FICO scores below </a:t>
            </a:r>
            <a:r>
              <a:rPr lang="en-US" sz="700" i="1" dirty="0" smtClean="0">
                <a:solidFill>
                  <a:srgbClr val="000000"/>
                </a:solidFill>
              </a:rPr>
              <a:t>620 as of April 2013. </a:t>
            </a:r>
            <a:endParaRPr lang="en-US" sz="700" i="1" dirty="0">
              <a:solidFill>
                <a:srgbClr val="000000"/>
              </a:solidFill>
            </a:endParaRPr>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5280" y="3168651"/>
            <a:ext cx="3840162" cy="2397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4" name="Chart 13"/>
          <p:cNvGraphicFramePr>
            <a:graphicFrameLocks/>
          </p:cNvGraphicFramePr>
          <p:nvPr>
            <p:extLst>
              <p:ext uri="{D42A27DB-BD31-4B8C-83A1-F6EECF244321}">
                <p14:modId xmlns:p14="http://schemas.microsoft.com/office/powerpoint/2010/main" val="2179617377"/>
              </p:ext>
            </p:extLst>
          </p:nvPr>
        </p:nvGraphicFramePr>
        <p:xfrm>
          <a:off x="1905000" y="3168650"/>
          <a:ext cx="3181350" cy="2228586"/>
        </p:xfrm>
        <a:graphic>
          <a:graphicData uri="http://schemas.openxmlformats.org/drawingml/2006/chart">
            <c:chart xmlns:c="http://schemas.openxmlformats.org/drawingml/2006/chart" xmlns:r="http://schemas.openxmlformats.org/officeDocument/2006/relationships" r:id="rId4"/>
          </a:graphicData>
        </a:graphic>
      </p:graphicFrame>
      <p:sp>
        <p:nvSpPr>
          <p:cNvPr id="15" name="Footer Placeholder 2"/>
          <p:cNvSpPr txBox="1">
            <a:spLocks/>
          </p:cNvSpPr>
          <p:nvPr/>
        </p:nvSpPr>
        <p:spPr>
          <a:xfrm>
            <a:off x="0" y="6618288"/>
            <a:ext cx="3036481" cy="239712"/>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smtClean="0">
                <a:solidFill>
                  <a:schemeClr val="bg1"/>
                </a:solidFill>
              </a:rPr>
              <a:t>We Bring People and Cars Together.</a:t>
            </a:r>
            <a:endParaRPr lang="en-US" b="1" dirty="0">
              <a:solidFill>
                <a:schemeClr val="bg1"/>
              </a:solidFill>
            </a:endParaRPr>
          </a:p>
        </p:txBody>
      </p:sp>
    </p:spTree>
    <p:extLst>
      <p:ext uri="{BB962C8B-B14F-4D97-AF65-F5344CB8AC3E}">
        <p14:creationId xmlns:p14="http://schemas.microsoft.com/office/powerpoint/2010/main" val="40162553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Slide Number Placeholder 3"/>
          <p:cNvSpPr>
            <a:spLocks noGrp="1"/>
          </p:cNvSpPr>
          <p:nvPr>
            <p:ph type="sldNum" sz="quarter" idx="12"/>
          </p:nvPr>
        </p:nvSpPr>
        <p:spPr/>
        <p:txBody>
          <a:bodyPr/>
          <a:lstStyle/>
          <a:p>
            <a:fld id="{6044AEB8-FC66-4B8F-B19C-4F0242C82808}" type="slidenum">
              <a:rPr lang="ja-JP" altLang="en-US" smtClean="0"/>
              <a:pPr/>
              <a:t>9</a:t>
            </a:fld>
            <a:endParaRPr lang="en-US" altLang="ja-JP" dirty="0" smtClean="0"/>
          </a:p>
        </p:txBody>
      </p:sp>
      <p:sp>
        <p:nvSpPr>
          <p:cNvPr id="32772" name="Rectangle 9"/>
          <p:cNvSpPr>
            <a:spLocks noGrp="1" noChangeArrowheads="1"/>
          </p:cNvSpPr>
          <p:nvPr>
            <p:ph type="title"/>
          </p:nvPr>
        </p:nvSpPr>
        <p:spPr>
          <a:xfrm>
            <a:off x="457200" y="76200"/>
            <a:ext cx="8229600" cy="1143000"/>
          </a:xfrm>
        </p:spPr>
        <p:txBody>
          <a:bodyPr>
            <a:normAutofit/>
          </a:bodyPr>
          <a:lstStyle/>
          <a:p>
            <a:r>
              <a:rPr lang="en-US" sz="3200" dirty="0" smtClean="0">
                <a:solidFill>
                  <a:schemeClr val="accent4">
                    <a:lumMod val="75000"/>
                  </a:schemeClr>
                </a:solidFill>
              </a:rPr>
              <a:t>DriveTime’s Customer Base</a:t>
            </a:r>
          </a:p>
        </p:txBody>
      </p:sp>
      <p:sp>
        <p:nvSpPr>
          <p:cNvPr id="32774"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0" hangingPunct="0">
              <a:lnSpc>
                <a:spcPct val="75000"/>
              </a:lnSpc>
              <a:spcBef>
                <a:spcPct val="25000"/>
              </a:spcBef>
              <a:buFontTx/>
              <a:buChar char="•"/>
            </a:pPr>
            <a:endParaRPr lang="en-GB" dirty="0">
              <a:solidFill>
                <a:srgbClr val="000000"/>
              </a:solidFill>
              <a:latin typeface="Arial" pitchFamily="34" charset="0"/>
            </a:endParaRPr>
          </a:p>
        </p:txBody>
      </p:sp>
      <p:sp>
        <p:nvSpPr>
          <p:cNvPr id="2" name="Rectangle 1"/>
          <p:cNvSpPr/>
          <p:nvPr/>
        </p:nvSpPr>
        <p:spPr>
          <a:xfrm>
            <a:off x="5132388" y="5654848"/>
            <a:ext cx="3687762" cy="84138"/>
          </a:xfrm>
          <a:prstGeom prst="rect">
            <a:avLst/>
          </a:prstGeom>
          <a:solidFill>
            <a:schemeClr val="accent3"/>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solidFill>
                <a:srgbClr val="FFFFFF"/>
              </a:solidFill>
            </a:endParaRPr>
          </a:p>
        </p:txBody>
      </p:sp>
      <p:sp>
        <p:nvSpPr>
          <p:cNvPr id="8" name="Rectangle 5"/>
          <p:cNvSpPr txBox="1">
            <a:spLocks noChangeArrowheads="1"/>
          </p:cNvSpPr>
          <p:nvPr/>
        </p:nvSpPr>
        <p:spPr bwMode="auto">
          <a:xfrm>
            <a:off x="990600" y="533400"/>
            <a:ext cx="3866408" cy="4800600"/>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p>
            <a:pPr marL="342900" marR="0" lvl="0" indent="-342900" algn="l" defTabSz="914400" rtl="0" eaLnBrk="0" fontAlgn="base" latinLnBrk="0" hangingPunct="0">
              <a:lnSpc>
                <a:spcPct val="100000"/>
              </a:lnSpc>
              <a:spcBef>
                <a:spcPts val="900"/>
              </a:spcBef>
              <a:spcAft>
                <a:spcPct val="0"/>
              </a:spcAft>
              <a:buClr>
                <a:schemeClr val="tx2"/>
              </a:buClr>
              <a:buSzPct val="150000"/>
              <a:buFont typeface="Wingdings" pitchFamily="2" charset="2"/>
              <a:buBlip>
                <a:blip r:embed="rId3"/>
              </a:buBlip>
              <a:tabLst/>
              <a:defRPr/>
            </a:pPr>
            <a:endParaRPr kumimoji="0" lang="en-US" sz="14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ts val="900"/>
              </a:spcBef>
              <a:spcAft>
                <a:spcPct val="0"/>
              </a:spcAft>
              <a:buClr>
                <a:schemeClr val="tx2"/>
              </a:buClr>
              <a:buSzPct val="150000"/>
              <a:buFont typeface="Wingdings" pitchFamily="2" charset="2"/>
              <a:buBlip>
                <a:blip r:embed="rId3"/>
              </a:buBlip>
              <a:tabLst/>
              <a:defRPr/>
            </a:pPr>
            <a:r>
              <a:rPr kumimoji="0" lang="en-US" sz="1600" b="0" i="0" u="none" strike="noStrike" kern="0" cap="none" spc="0" normalizeH="0" baseline="0" noProof="0" dirty="0" smtClean="0">
                <a:ln>
                  <a:noFill/>
                </a:ln>
                <a:solidFill>
                  <a:schemeClr val="tx1"/>
                </a:solidFill>
                <a:effectLst/>
                <a:uLnTx/>
                <a:uFillTx/>
                <a:latin typeface="+mn-lt"/>
                <a:ea typeface="+mn-ea"/>
                <a:cs typeface="+mn-cs"/>
              </a:rPr>
              <a:t>Subprime</a:t>
            </a:r>
            <a:r>
              <a:rPr kumimoji="0" lang="en-US" sz="1600" b="0" i="0" u="none" strike="noStrike" kern="0" cap="none" spc="0" normalizeH="0" noProof="0" dirty="0" smtClean="0">
                <a:ln>
                  <a:noFill/>
                </a:ln>
                <a:solidFill>
                  <a:schemeClr val="tx1"/>
                </a:solidFill>
                <a:effectLst/>
                <a:uLnTx/>
                <a:uFillTx/>
                <a:latin typeface="+mn-lt"/>
                <a:ea typeface="+mn-ea"/>
                <a:cs typeface="+mn-cs"/>
              </a:rPr>
              <a:t> customers generally have:</a:t>
            </a:r>
          </a:p>
          <a:p>
            <a:pPr marL="342900" marR="0" lvl="0" indent="-342900" algn="l" defTabSz="914400" rtl="0" eaLnBrk="0" fontAlgn="base" latinLnBrk="0" hangingPunct="0">
              <a:lnSpc>
                <a:spcPct val="100000"/>
              </a:lnSpc>
              <a:spcBef>
                <a:spcPts val="600"/>
              </a:spcBef>
              <a:spcAft>
                <a:spcPct val="0"/>
              </a:spcAft>
              <a:buClr>
                <a:schemeClr val="tx2"/>
              </a:buClr>
              <a:buSzPct val="150000"/>
              <a:tabLst/>
              <a:defRPr/>
            </a:pPr>
            <a:r>
              <a:rPr lang="en-US" sz="1600" kern="0" baseline="0" dirty="0" smtClean="0">
                <a:latin typeface="+mn-lt"/>
                <a:ea typeface="+mn-ea"/>
                <a:cs typeface="+mn-cs"/>
              </a:rPr>
              <a:t>	- </a:t>
            </a:r>
            <a:r>
              <a:rPr lang="en-US" sz="1400" kern="0" baseline="0" dirty="0" smtClean="0">
                <a:latin typeface="+mn-lt"/>
                <a:ea typeface="+mn-ea"/>
                <a:cs typeface="+mn-cs"/>
              </a:rPr>
              <a:t>Poor or limited credit histories</a:t>
            </a:r>
          </a:p>
          <a:p>
            <a:pPr marL="342900" marR="0" lvl="0" indent="-342900" algn="l" defTabSz="914400" rtl="0" eaLnBrk="0" fontAlgn="base" latinLnBrk="0" hangingPunct="0">
              <a:lnSpc>
                <a:spcPct val="100000"/>
              </a:lnSpc>
              <a:spcBef>
                <a:spcPts val="600"/>
              </a:spcBef>
              <a:spcAft>
                <a:spcPct val="0"/>
              </a:spcAft>
              <a:buClr>
                <a:schemeClr val="tx2"/>
              </a:buClr>
              <a:buSzPct val="150000"/>
              <a:tabLst/>
              <a:defRPr/>
            </a:pPr>
            <a:r>
              <a:rPr kumimoji="0" lang="en-US" sz="1400" b="0" i="0" u="none" strike="noStrike" kern="0" cap="none" spc="0" normalizeH="0" baseline="0" noProof="0" dirty="0" smtClean="0">
                <a:ln>
                  <a:noFill/>
                </a:ln>
                <a:solidFill>
                  <a:schemeClr val="tx1"/>
                </a:solidFill>
                <a:effectLst/>
                <a:uLnTx/>
                <a:uFillTx/>
                <a:latin typeface="+mn-lt"/>
                <a:ea typeface="+mn-ea"/>
                <a:cs typeface="+mn-cs"/>
              </a:rPr>
              <a:t>	- Significant charge-offs</a:t>
            </a:r>
          </a:p>
          <a:p>
            <a:pPr marL="342900" marR="0" lvl="0" indent="-342900" algn="l" defTabSz="914400" rtl="0" eaLnBrk="0" fontAlgn="base" latinLnBrk="0" hangingPunct="0">
              <a:lnSpc>
                <a:spcPct val="100000"/>
              </a:lnSpc>
              <a:spcBef>
                <a:spcPts val="600"/>
              </a:spcBef>
              <a:spcAft>
                <a:spcPct val="0"/>
              </a:spcAft>
              <a:buClr>
                <a:schemeClr val="tx2"/>
              </a:buClr>
              <a:buSzPct val="150000"/>
              <a:tabLst/>
              <a:defRPr/>
            </a:pPr>
            <a:r>
              <a:rPr kumimoji="0" lang="en-US" sz="1400" b="0" i="0" u="none" strike="noStrike" kern="0" cap="none" spc="0" normalizeH="0" baseline="0" noProof="0" dirty="0" smtClean="0">
                <a:ln>
                  <a:noFill/>
                </a:ln>
                <a:solidFill>
                  <a:schemeClr val="tx1"/>
                </a:solidFill>
                <a:effectLst/>
                <a:uLnTx/>
                <a:uFillTx/>
                <a:latin typeface="+mn-lt"/>
                <a:ea typeface="+mn-ea"/>
                <a:cs typeface="+mn-cs"/>
              </a:rPr>
              <a:t>	- Prior bankruptcies</a:t>
            </a:r>
          </a:p>
          <a:p>
            <a:pPr marL="342900" marR="0" lvl="0" indent="-342900" algn="l" defTabSz="914400" rtl="0" eaLnBrk="0" fontAlgn="base" latinLnBrk="0" hangingPunct="0">
              <a:lnSpc>
                <a:spcPct val="100000"/>
              </a:lnSpc>
              <a:spcBef>
                <a:spcPts val="600"/>
              </a:spcBef>
              <a:spcAft>
                <a:spcPct val="0"/>
              </a:spcAft>
              <a:buClr>
                <a:schemeClr val="tx2"/>
              </a:buClr>
              <a:buSzPct val="150000"/>
              <a:tabLst/>
              <a:defRPr/>
            </a:pPr>
            <a:r>
              <a:rPr kumimoji="0" lang="en-US" sz="1400" b="0" i="0" u="none" strike="noStrike" kern="0" cap="none" spc="0" normalizeH="0" baseline="0" noProof="0" dirty="0" smtClean="0">
                <a:ln>
                  <a:noFill/>
                </a:ln>
                <a:solidFill>
                  <a:schemeClr val="tx1"/>
                </a:solidFill>
                <a:effectLst/>
                <a:uLnTx/>
                <a:uFillTx/>
                <a:latin typeface="+mn-lt"/>
                <a:ea typeface="+mn-ea"/>
                <a:cs typeface="+mn-cs"/>
              </a:rPr>
              <a:t>	- Modest incomes</a:t>
            </a:r>
          </a:p>
          <a:p>
            <a:pPr marL="342900" marR="0" lvl="0" indent="-342900" algn="l" defTabSz="914400" rtl="0" eaLnBrk="0" fontAlgn="base" latinLnBrk="0" hangingPunct="0">
              <a:lnSpc>
                <a:spcPct val="100000"/>
              </a:lnSpc>
              <a:spcBef>
                <a:spcPts val="900"/>
              </a:spcBef>
              <a:spcAft>
                <a:spcPct val="0"/>
              </a:spcAft>
              <a:buClr>
                <a:schemeClr val="tx2"/>
              </a:buClr>
              <a:buSzPct val="150000"/>
              <a:buFont typeface="Wingdings" pitchFamily="2" charset="2"/>
              <a:buBlip>
                <a:blip r:embed="rId3"/>
              </a:buBlip>
              <a:tabLst/>
              <a:defRPr/>
            </a:pPr>
            <a:endParaRPr kumimoji="0" lang="en-US" sz="14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9" name="Rectangle 5"/>
          <p:cNvSpPr txBox="1">
            <a:spLocks noChangeArrowheads="1"/>
          </p:cNvSpPr>
          <p:nvPr/>
        </p:nvSpPr>
        <p:spPr bwMode="auto">
          <a:xfrm>
            <a:off x="4857008" y="533400"/>
            <a:ext cx="4228980" cy="4800600"/>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p>
            <a:pPr marL="342900" marR="0" lvl="0" indent="-342900" algn="l" defTabSz="914400" rtl="0" eaLnBrk="0" fontAlgn="base" latinLnBrk="0" hangingPunct="0">
              <a:lnSpc>
                <a:spcPct val="100000"/>
              </a:lnSpc>
              <a:spcBef>
                <a:spcPts val="900"/>
              </a:spcBef>
              <a:spcAft>
                <a:spcPct val="0"/>
              </a:spcAft>
              <a:buClr>
                <a:schemeClr val="tx2"/>
              </a:buClr>
              <a:buSzPct val="150000"/>
              <a:buFont typeface="Wingdings" pitchFamily="2" charset="2"/>
              <a:buBlip>
                <a:blip r:embed="rId3"/>
              </a:buBlip>
              <a:tabLst/>
              <a:defRPr/>
            </a:pPr>
            <a:endParaRPr kumimoji="0" lang="en-US" sz="14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ts val="900"/>
              </a:spcBef>
              <a:spcAft>
                <a:spcPct val="0"/>
              </a:spcAft>
              <a:buClr>
                <a:schemeClr val="tx2"/>
              </a:buClr>
              <a:buSzPct val="150000"/>
              <a:buFont typeface="Wingdings" pitchFamily="2" charset="2"/>
              <a:buBlip>
                <a:blip r:embed="rId3"/>
              </a:buBlip>
              <a:tabLst/>
              <a:defRPr/>
            </a:pPr>
            <a:r>
              <a:rPr kumimoji="0" lang="en-US" sz="1600" b="0" i="0" u="none" strike="noStrike" kern="0" cap="none" spc="0" normalizeH="0" baseline="0" noProof="0" dirty="0" smtClean="0">
                <a:ln>
                  <a:noFill/>
                </a:ln>
                <a:solidFill>
                  <a:schemeClr val="tx1"/>
                </a:solidFill>
                <a:effectLst/>
                <a:uLnTx/>
                <a:uFillTx/>
                <a:latin typeface="+mn-lt"/>
                <a:ea typeface="+mn-ea"/>
                <a:cs typeface="+mn-cs"/>
              </a:rPr>
              <a:t>Tax refunds</a:t>
            </a:r>
            <a:r>
              <a:rPr kumimoji="0" lang="en-US" sz="1600" b="0" i="0" u="none" strike="noStrike" kern="0" cap="none" spc="0" normalizeH="0" noProof="0" dirty="0" smtClean="0">
                <a:ln>
                  <a:noFill/>
                </a:ln>
                <a:solidFill>
                  <a:schemeClr val="tx1"/>
                </a:solidFill>
                <a:effectLst/>
                <a:uLnTx/>
                <a:uFillTx/>
                <a:latin typeface="+mn-lt"/>
                <a:ea typeface="+mn-ea"/>
                <a:cs typeface="+mn-cs"/>
              </a:rPr>
              <a:t> result in high seasonality of our subprime business</a:t>
            </a:r>
            <a:endParaRPr kumimoji="0" lang="en-US" sz="16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ts val="600"/>
              </a:spcBef>
              <a:spcAft>
                <a:spcPct val="0"/>
              </a:spcAft>
              <a:buClr>
                <a:schemeClr val="tx2"/>
              </a:buClr>
              <a:buSzPct val="150000"/>
              <a:tabLst/>
              <a:defRPr/>
            </a:pPr>
            <a:r>
              <a:rPr kumimoji="0" lang="en-US" sz="1400" b="0" i="0" u="none" strike="noStrike" kern="0" cap="none" spc="0" normalizeH="0" baseline="0" noProof="0" dirty="0" smtClean="0">
                <a:ln>
                  <a:noFill/>
                </a:ln>
                <a:solidFill>
                  <a:schemeClr val="tx1"/>
                </a:solidFill>
                <a:effectLst/>
                <a:uLnTx/>
                <a:uFillTx/>
                <a:latin typeface="+mn-lt"/>
                <a:ea typeface="+mn-ea"/>
                <a:cs typeface="+mn-cs"/>
              </a:rPr>
              <a:t>	</a:t>
            </a:r>
            <a:r>
              <a:rPr kumimoji="0" lang="en-US" sz="1200" b="0" i="0" u="none" strike="noStrike" kern="0" cap="none" spc="0" normalizeH="0" baseline="0" noProof="0" dirty="0" smtClean="0">
                <a:ln>
                  <a:noFill/>
                </a:ln>
                <a:solidFill>
                  <a:schemeClr val="tx1"/>
                </a:solidFill>
                <a:effectLst/>
                <a:uLnTx/>
                <a:uFillTx/>
                <a:latin typeface="+mn-lt"/>
                <a:ea typeface="+mn-ea"/>
                <a:cs typeface="+mn-cs"/>
              </a:rPr>
              <a:t>-   Higher downs = Higher Q1 sales</a:t>
            </a:r>
          </a:p>
          <a:p>
            <a:pPr marL="342900" marR="0" lvl="0" indent="-342900" algn="l" defTabSz="914400" rtl="0" eaLnBrk="0" fontAlgn="base" latinLnBrk="0" hangingPunct="0">
              <a:lnSpc>
                <a:spcPct val="100000"/>
              </a:lnSpc>
              <a:spcBef>
                <a:spcPts val="600"/>
              </a:spcBef>
              <a:spcAft>
                <a:spcPct val="0"/>
              </a:spcAft>
              <a:buClr>
                <a:schemeClr val="tx2"/>
              </a:buClr>
              <a:buSzPct val="150000"/>
              <a:tabLst/>
              <a:defRPr/>
            </a:pPr>
            <a:r>
              <a:rPr kumimoji="0" lang="en-US" sz="1200" b="0" i="0" u="none" strike="noStrike" kern="0" cap="none" spc="0" normalizeH="0" baseline="0" noProof="0" dirty="0" smtClean="0">
                <a:ln>
                  <a:noFill/>
                </a:ln>
                <a:solidFill>
                  <a:schemeClr val="tx1"/>
                </a:solidFill>
                <a:effectLst/>
                <a:uLnTx/>
                <a:uFillTx/>
                <a:latin typeface="+mn-lt"/>
                <a:ea typeface="+mn-ea"/>
                <a:cs typeface="+mn-cs"/>
              </a:rPr>
              <a:t>	-   Delinquencies and charge-offs drop</a:t>
            </a:r>
            <a:r>
              <a:rPr kumimoji="0" lang="en-US" sz="1200" b="0" i="0" u="none" strike="noStrike" kern="0" cap="none" spc="0" normalizeH="0" noProof="0" dirty="0" smtClean="0">
                <a:ln>
                  <a:noFill/>
                </a:ln>
                <a:solidFill>
                  <a:schemeClr val="tx1"/>
                </a:solidFill>
                <a:effectLst/>
                <a:uLnTx/>
                <a:uFillTx/>
                <a:latin typeface="+mn-lt"/>
                <a:ea typeface="+mn-ea"/>
                <a:cs typeface="+mn-cs"/>
              </a:rPr>
              <a:t> </a:t>
            </a:r>
            <a:r>
              <a:rPr kumimoji="0" lang="en-US" sz="1200" b="0" i="0" u="none" strike="noStrike" kern="0" cap="none" spc="0" normalizeH="0" baseline="0" noProof="0" dirty="0" smtClean="0">
                <a:ln>
                  <a:noFill/>
                </a:ln>
                <a:solidFill>
                  <a:schemeClr val="tx1"/>
                </a:solidFill>
                <a:effectLst/>
                <a:uLnTx/>
                <a:uFillTx/>
                <a:latin typeface="+mn-lt"/>
                <a:ea typeface="+mn-ea"/>
                <a:cs typeface="+mn-cs"/>
              </a:rPr>
              <a:t>as</a:t>
            </a:r>
          </a:p>
          <a:p>
            <a:pPr marL="342900" marR="0" lvl="0" indent="-342900" algn="l" defTabSz="914400" rtl="0" eaLnBrk="0" fontAlgn="base" latinLnBrk="0" hangingPunct="0">
              <a:lnSpc>
                <a:spcPct val="100000"/>
              </a:lnSpc>
              <a:spcBef>
                <a:spcPts val="0"/>
              </a:spcBef>
              <a:spcAft>
                <a:spcPct val="0"/>
              </a:spcAft>
              <a:buClr>
                <a:schemeClr val="tx2"/>
              </a:buClr>
              <a:buSzPct val="150000"/>
              <a:tabLst/>
              <a:defRPr/>
            </a:pPr>
            <a:r>
              <a:rPr kumimoji="0" lang="en-US" sz="1200" b="0" i="0" u="none" strike="noStrike" kern="0" cap="none" spc="0" normalizeH="0" baseline="0" noProof="0" dirty="0" smtClean="0">
                <a:ln>
                  <a:noFill/>
                </a:ln>
                <a:solidFill>
                  <a:schemeClr val="tx1"/>
                </a:solidFill>
                <a:effectLst/>
                <a:uLnTx/>
                <a:uFillTx/>
                <a:latin typeface="+mn-lt"/>
                <a:ea typeface="+mn-ea"/>
                <a:cs typeface="+mn-cs"/>
              </a:rPr>
              <a:t>	     customer has more disposable cash</a:t>
            </a:r>
          </a:p>
          <a:p>
            <a:pPr marL="342900" marR="0" lvl="0" indent="-342900" algn="l" defTabSz="914400" rtl="0" eaLnBrk="0" fontAlgn="base" latinLnBrk="0" hangingPunct="0">
              <a:lnSpc>
                <a:spcPct val="100000"/>
              </a:lnSpc>
              <a:spcBef>
                <a:spcPts val="600"/>
              </a:spcBef>
              <a:spcAft>
                <a:spcPct val="0"/>
              </a:spcAft>
              <a:buClr>
                <a:schemeClr val="tx2"/>
              </a:buClr>
              <a:buSzPct val="150000"/>
              <a:tabLst/>
              <a:defRPr/>
            </a:pPr>
            <a:r>
              <a:rPr kumimoji="0" lang="en-US" sz="1200" b="0" i="0" u="none" strike="noStrike" kern="0" cap="none" spc="0" normalizeH="0" baseline="0" noProof="0" dirty="0" smtClean="0">
                <a:ln>
                  <a:noFill/>
                </a:ln>
                <a:solidFill>
                  <a:schemeClr val="tx1"/>
                </a:solidFill>
                <a:effectLst/>
                <a:uLnTx/>
                <a:uFillTx/>
                <a:latin typeface="+mn-lt"/>
                <a:ea typeface="+mn-ea"/>
                <a:cs typeface="+mn-cs"/>
              </a:rPr>
              <a:t>	-   Majority of profits made in first half of year</a:t>
            </a:r>
          </a:p>
          <a:p>
            <a:pPr marL="342900" marR="0" lvl="0" indent="-342900" algn="l" defTabSz="914400" rtl="0" eaLnBrk="0" fontAlgn="base" latinLnBrk="0" hangingPunct="0">
              <a:lnSpc>
                <a:spcPct val="100000"/>
              </a:lnSpc>
              <a:spcBef>
                <a:spcPts val="600"/>
              </a:spcBef>
              <a:spcAft>
                <a:spcPct val="0"/>
              </a:spcAft>
              <a:buClr>
                <a:schemeClr val="tx2"/>
              </a:buClr>
              <a:buSzPct val="150000"/>
              <a:tabLst/>
              <a:defRPr/>
            </a:pPr>
            <a:r>
              <a:rPr kumimoji="0" lang="en-US" sz="1400" b="0" i="0" u="none" strike="noStrike" kern="0" cap="none" spc="0" normalizeH="0" baseline="0" noProof="0" dirty="0" smtClean="0">
                <a:ln>
                  <a:noFill/>
                </a:ln>
                <a:solidFill>
                  <a:schemeClr val="tx1"/>
                </a:solidFill>
                <a:effectLst/>
                <a:uLnTx/>
                <a:uFillTx/>
                <a:latin typeface="+mn-lt"/>
                <a:ea typeface="+mn-ea"/>
                <a:cs typeface="+mn-cs"/>
              </a:rPr>
              <a:t>	</a:t>
            </a:r>
            <a:r>
              <a:rPr kumimoji="0" lang="en-US" sz="1200" b="0" i="0" u="none" strike="noStrike" kern="0" cap="none" spc="0" normalizeH="0" baseline="0" noProof="0" dirty="0" smtClean="0">
                <a:ln>
                  <a:noFill/>
                </a:ln>
                <a:solidFill>
                  <a:schemeClr val="tx1"/>
                </a:solidFill>
                <a:effectLst/>
                <a:uLnTx/>
                <a:uFillTx/>
                <a:latin typeface="+mn-lt"/>
                <a:ea typeface="+mn-ea"/>
                <a:cs typeface="+mn-cs"/>
              </a:rPr>
              <a:t>-   Inventory levels highest at year end in    </a:t>
            </a:r>
          </a:p>
          <a:p>
            <a:pPr marL="342900" marR="0" lvl="0" indent="-342900" algn="l" defTabSz="914400" rtl="0" eaLnBrk="0" fontAlgn="base" latinLnBrk="0" hangingPunct="0">
              <a:lnSpc>
                <a:spcPct val="100000"/>
              </a:lnSpc>
              <a:spcBef>
                <a:spcPts val="0"/>
              </a:spcBef>
              <a:spcAft>
                <a:spcPct val="0"/>
              </a:spcAft>
              <a:buClr>
                <a:schemeClr val="tx2"/>
              </a:buClr>
              <a:buSzPct val="150000"/>
              <a:tabLst/>
              <a:defRPr/>
            </a:pPr>
            <a:r>
              <a:rPr kumimoji="0" lang="en-US" sz="1400" b="0" i="0" u="none" strike="noStrike" kern="0" cap="none" spc="0" normalizeH="0" baseline="0" noProof="0" dirty="0" smtClean="0">
                <a:ln>
                  <a:noFill/>
                </a:ln>
                <a:solidFill>
                  <a:schemeClr val="tx1"/>
                </a:solidFill>
                <a:effectLst/>
                <a:uLnTx/>
                <a:uFillTx/>
                <a:latin typeface="+mn-lt"/>
                <a:ea typeface="+mn-ea"/>
                <a:cs typeface="+mn-cs"/>
              </a:rPr>
              <a:t>	    </a:t>
            </a:r>
            <a:r>
              <a:rPr lang="en-US" sz="1200" kern="0" dirty="0"/>
              <a:t>preparation for Q1 sales </a:t>
            </a:r>
            <a:r>
              <a:rPr lang="en-US" sz="1200" kern="0" dirty="0" smtClean="0"/>
              <a:t>volumes</a:t>
            </a:r>
          </a:p>
          <a:p>
            <a:pPr marL="342900" marR="0" lvl="0" indent="-342900" algn="l" defTabSz="914400" rtl="0" eaLnBrk="0" fontAlgn="base" latinLnBrk="0" hangingPunct="0">
              <a:lnSpc>
                <a:spcPct val="100000"/>
              </a:lnSpc>
              <a:spcBef>
                <a:spcPts val="0"/>
              </a:spcBef>
              <a:spcAft>
                <a:spcPct val="0"/>
              </a:spcAft>
              <a:buClr>
                <a:schemeClr val="tx2"/>
              </a:buClr>
              <a:buSzPct val="150000"/>
              <a:tabLst/>
              <a:defRPr/>
            </a:pPr>
            <a:r>
              <a:rPr lang="en-US" sz="1200" kern="0" dirty="0" smtClean="0"/>
              <a:t>	-   Tax returns were delayed in 2013, shifting   </a:t>
            </a:r>
          </a:p>
          <a:p>
            <a:pPr marL="342900" marR="0" lvl="0" indent="-342900" algn="l" defTabSz="914400" rtl="0" eaLnBrk="0" fontAlgn="base" latinLnBrk="0" hangingPunct="0">
              <a:lnSpc>
                <a:spcPct val="100000"/>
              </a:lnSpc>
              <a:spcBef>
                <a:spcPts val="0"/>
              </a:spcBef>
              <a:spcAft>
                <a:spcPct val="0"/>
              </a:spcAft>
              <a:buClr>
                <a:schemeClr val="tx2"/>
              </a:buClr>
              <a:buSzPct val="150000"/>
              <a:tabLst/>
              <a:defRPr/>
            </a:pPr>
            <a:r>
              <a:rPr lang="en-US" sz="1200" kern="0" dirty="0" smtClean="0"/>
              <a:t>            more vehicle sales into March and April</a:t>
            </a:r>
            <a:endParaRPr lang="en-US" sz="1200" kern="0" dirty="0"/>
          </a:p>
        </p:txBody>
      </p:sp>
      <p:sp>
        <p:nvSpPr>
          <p:cNvPr id="13" name="TextBox 12"/>
          <p:cNvSpPr txBox="1"/>
          <p:nvPr/>
        </p:nvSpPr>
        <p:spPr>
          <a:xfrm>
            <a:off x="1581149" y="6105525"/>
            <a:ext cx="7229475" cy="215444"/>
          </a:xfrm>
          <a:prstGeom prst="rect">
            <a:avLst/>
          </a:prstGeom>
          <a:noFill/>
        </p:spPr>
        <p:txBody>
          <a:bodyPr wrap="square" rtlCol="0">
            <a:spAutoFit/>
          </a:bodyPr>
          <a:lstStyle/>
          <a:p>
            <a:r>
              <a:rPr lang="en-US" sz="800" i="1" dirty="0" smtClean="0"/>
              <a:t>Source: DriveTime originations last 12 months ended </a:t>
            </a:r>
            <a:r>
              <a:rPr lang="en-US" sz="800" i="1" dirty="0"/>
              <a:t>3</a:t>
            </a:r>
            <a:r>
              <a:rPr lang="en-US" sz="800" i="1" dirty="0" smtClean="0"/>
              <a:t>/31/2013	Source: DriveTime sales and charge-offs for 2010-2012</a:t>
            </a:r>
            <a:endParaRPr lang="en-US" sz="800" i="1" dirty="0"/>
          </a:p>
        </p:txBody>
      </p:sp>
      <p:sp>
        <p:nvSpPr>
          <p:cNvPr id="17" name="Rectangle 16"/>
          <p:cNvSpPr/>
          <p:nvPr/>
        </p:nvSpPr>
        <p:spPr>
          <a:xfrm>
            <a:off x="1224041" y="3452985"/>
            <a:ext cx="3399526" cy="355120"/>
          </a:xfrm>
          <a:prstGeom prst="rect">
            <a:avLst/>
          </a:prstGeom>
          <a:gradFill flip="none" rotWithShape="1">
            <a:gsLst>
              <a:gs pos="40000">
                <a:srgbClr val="02703F"/>
              </a:gs>
              <a:gs pos="100000">
                <a:srgbClr val="42A542"/>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600" b="1" dirty="0" smtClean="0">
                <a:solidFill>
                  <a:srgbClr val="FFFFFF"/>
                </a:solidFill>
              </a:rPr>
              <a:t>DriveTime Customers</a:t>
            </a:r>
            <a:endParaRPr lang="en-US" sz="1600" b="1" dirty="0">
              <a:solidFill>
                <a:srgbClr val="FFFFFF"/>
              </a:solidFill>
            </a:endParaRPr>
          </a:p>
        </p:txBody>
      </p:sp>
      <p:sp>
        <p:nvSpPr>
          <p:cNvPr id="18" name="Rectangle 17"/>
          <p:cNvSpPr/>
          <p:nvPr/>
        </p:nvSpPr>
        <p:spPr>
          <a:xfrm>
            <a:off x="5042839" y="3452985"/>
            <a:ext cx="3890169" cy="355120"/>
          </a:xfrm>
          <a:prstGeom prst="rect">
            <a:avLst/>
          </a:prstGeom>
          <a:gradFill flip="none" rotWithShape="1">
            <a:gsLst>
              <a:gs pos="40000">
                <a:srgbClr val="02703F"/>
              </a:gs>
              <a:gs pos="100000">
                <a:srgbClr val="42A542"/>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600" b="1" dirty="0" smtClean="0">
                <a:solidFill>
                  <a:srgbClr val="FFFFFF"/>
                </a:solidFill>
              </a:rPr>
              <a:t>Subprime Seasonality</a:t>
            </a:r>
            <a:endParaRPr lang="en-US" sz="1600" b="1" dirty="0">
              <a:solidFill>
                <a:srgbClr val="FFFFFF"/>
              </a:solidFill>
            </a:endParaRPr>
          </a:p>
        </p:txBody>
      </p:sp>
      <p:pic>
        <p:nvPicPr>
          <p:cNvPr id="195891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2839" y="3786981"/>
            <a:ext cx="3890169" cy="230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4041" y="3793853"/>
            <a:ext cx="3399526" cy="2305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Footer Placeholder 2"/>
          <p:cNvSpPr txBox="1">
            <a:spLocks/>
          </p:cNvSpPr>
          <p:nvPr/>
        </p:nvSpPr>
        <p:spPr>
          <a:xfrm>
            <a:off x="0" y="6618288"/>
            <a:ext cx="3036481" cy="239712"/>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smtClean="0">
                <a:solidFill>
                  <a:schemeClr val="bg1"/>
                </a:solidFill>
              </a:rPr>
              <a:t>We Bring People and Cars Together.</a:t>
            </a:r>
            <a:endParaRPr lang="en-US" b="1" dirty="0">
              <a:solidFill>
                <a:schemeClr val="bg1"/>
              </a:solidFill>
            </a:endParaRPr>
          </a:p>
        </p:txBody>
      </p:sp>
    </p:spTree>
    <p:extLst>
      <p:ext uri="{BB962C8B-B14F-4D97-AF65-F5344CB8AC3E}">
        <p14:creationId xmlns:p14="http://schemas.microsoft.com/office/powerpoint/2010/main" val="18352021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0" y="-76200"/>
            <a:ext cx="8077200" cy="879475"/>
          </a:xfrm>
        </p:spPr>
        <p:txBody>
          <a:bodyPr>
            <a:normAutofit/>
          </a:bodyPr>
          <a:lstStyle/>
          <a:p>
            <a:pPr marL="57150"/>
            <a:r>
              <a:rPr lang="en-US" sz="2800" dirty="0" smtClean="0">
                <a:solidFill>
                  <a:schemeClr val="accent1">
                    <a:lumMod val="75000"/>
                  </a:schemeClr>
                </a:solidFill>
              </a:rPr>
              <a:t>Fully Integrated Business Model</a:t>
            </a:r>
            <a:endParaRPr lang="en-US" sz="2800" dirty="0">
              <a:solidFill>
                <a:schemeClr val="accent1">
                  <a:lumMod val="75000"/>
                </a:schemeClr>
              </a:solidFill>
            </a:endParaRPr>
          </a:p>
        </p:txBody>
      </p:sp>
      <p:sp>
        <p:nvSpPr>
          <p:cNvPr id="4" name="Slide Number Placeholder 3"/>
          <p:cNvSpPr>
            <a:spLocks noGrp="1"/>
          </p:cNvSpPr>
          <p:nvPr>
            <p:ph type="sldNum" sz="quarter" idx="10"/>
          </p:nvPr>
        </p:nvSpPr>
        <p:spPr>
          <a:xfrm>
            <a:off x="7107556" y="6381909"/>
            <a:ext cx="1920240" cy="365760"/>
          </a:xfrm>
        </p:spPr>
        <p:txBody>
          <a:bodyPr/>
          <a:lstStyle/>
          <a:p>
            <a:pPr algn="r">
              <a:defRPr/>
            </a:pPr>
            <a:fld id="{C08DF731-222D-4270-BA73-3A7385BAF6A8}" type="slidenum">
              <a:rPr lang="ja-JP" altLang="en-US" smtClean="0"/>
              <a:pPr algn="r">
                <a:defRPr/>
              </a:pPr>
              <a:t>10</a:t>
            </a:fld>
            <a:endParaRPr lang="en-US" altLang="ja-JP" dirty="0"/>
          </a:p>
        </p:txBody>
      </p:sp>
      <p:sp>
        <p:nvSpPr>
          <p:cNvPr id="3" name="Chevron 2"/>
          <p:cNvSpPr>
            <a:spLocks/>
          </p:cNvSpPr>
          <p:nvPr/>
        </p:nvSpPr>
        <p:spPr>
          <a:xfrm rot="5400000">
            <a:off x="444491" y="4818037"/>
            <a:ext cx="649690" cy="1490279"/>
          </a:xfrm>
          <a:prstGeom prst="chevron">
            <a:avLst>
              <a:gd name="adj" fmla="val 18721"/>
            </a:avLst>
          </a:prstGeom>
          <a:gradFill flip="none" rotWithShape="0">
            <a:gsLst>
              <a:gs pos="40000">
                <a:srgbClr val="02703F"/>
              </a:gs>
              <a:gs pos="100000">
                <a:srgbClr val="42A542"/>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37160" tIns="91440" anchor="ctr"/>
          <a:lstStyle/>
          <a:p>
            <a:pPr algn="ctr" eaLnBrk="0" hangingPunct="0">
              <a:lnSpc>
                <a:spcPct val="75000"/>
              </a:lnSpc>
              <a:spcBef>
                <a:spcPct val="25000"/>
              </a:spcBef>
            </a:pPr>
            <a:r>
              <a:rPr lang="en-US" sz="1200" b="1" dirty="0"/>
              <a:t>After Sale Support</a:t>
            </a:r>
          </a:p>
        </p:txBody>
      </p:sp>
      <p:sp>
        <p:nvSpPr>
          <p:cNvPr id="25" name="Chevron 24"/>
          <p:cNvSpPr>
            <a:spLocks/>
          </p:cNvSpPr>
          <p:nvPr/>
        </p:nvSpPr>
        <p:spPr>
          <a:xfrm rot="5400000">
            <a:off x="444491" y="4058622"/>
            <a:ext cx="649690" cy="1490279"/>
          </a:xfrm>
          <a:prstGeom prst="chevron">
            <a:avLst>
              <a:gd name="adj" fmla="val 13090"/>
            </a:avLst>
          </a:prstGeom>
          <a:gradFill flip="none" rotWithShape="0">
            <a:gsLst>
              <a:gs pos="40000">
                <a:srgbClr val="02703F"/>
              </a:gs>
              <a:gs pos="100000">
                <a:srgbClr val="42A542"/>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37160" tIns="91440" anchor="ctr"/>
          <a:lstStyle/>
          <a:p>
            <a:pPr algn="ctr" eaLnBrk="0" hangingPunct="0">
              <a:lnSpc>
                <a:spcPct val="75000"/>
              </a:lnSpc>
              <a:spcBef>
                <a:spcPct val="25000"/>
              </a:spcBef>
            </a:pPr>
            <a:r>
              <a:rPr lang="en-US" sz="1200" b="1" dirty="0"/>
              <a:t>Loan Servicing</a:t>
            </a:r>
          </a:p>
        </p:txBody>
      </p:sp>
      <p:sp>
        <p:nvSpPr>
          <p:cNvPr id="26" name="Chevron 25"/>
          <p:cNvSpPr>
            <a:spLocks/>
          </p:cNvSpPr>
          <p:nvPr/>
        </p:nvSpPr>
        <p:spPr>
          <a:xfrm rot="5400000">
            <a:off x="444491" y="3299206"/>
            <a:ext cx="649690" cy="1490279"/>
          </a:xfrm>
          <a:prstGeom prst="chevron">
            <a:avLst>
              <a:gd name="adj" fmla="val 18352"/>
            </a:avLst>
          </a:prstGeom>
          <a:gradFill flip="none" rotWithShape="0">
            <a:gsLst>
              <a:gs pos="40000">
                <a:srgbClr val="02703F"/>
              </a:gs>
              <a:gs pos="100000">
                <a:srgbClr val="42A542"/>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37160" tIns="91440" anchor="ctr"/>
          <a:lstStyle/>
          <a:p>
            <a:pPr algn="ctr" eaLnBrk="0" hangingPunct="0">
              <a:lnSpc>
                <a:spcPct val="75000"/>
              </a:lnSpc>
              <a:spcBef>
                <a:spcPct val="25000"/>
              </a:spcBef>
            </a:pPr>
            <a:r>
              <a:rPr lang="en-US" sz="1200" b="1" dirty="0"/>
              <a:t>Underwriting and Finance</a:t>
            </a:r>
          </a:p>
        </p:txBody>
      </p:sp>
      <p:sp>
        <p:nvSpPr>
          <p:cNvPr id="27" name="Chevron 26"/>
          <p:cNvSpPr>
            <a:spLocks/>
          </p:cNvSpPr>
          <p:nvPr/>
        </p:nvSpPr>
        <p:spPr>
          <a:xfrm rot="5400000">
            <a:off x="444491" y="2539789"/>
            <a:ext cx="649690" cy="1490279"/>
          </a:xfrm>
          <a:prstGeom prst="chevron">
            <a:avLst>
              <a:gd name="adj" fmla="val 25859"/>
            </a:avLst>
          </a:prstGeom>
          <a:gradFill flip="none" rotWithShape="0">
            <a:gsLst>
              <a:gs pos="40000">
                <a:srgbClr val="02703F"/>
              </a:gs>
              <a:gs pos="100000">
                <a:srgbClr val="42A542"/>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37160" tIns="91440" anchor="ctr"/>
          <a:lstStyle/>
          <a:p>
            <a:pPr algn="ctr" eaLnBrk="0" hangingPunct="0">
              <a:lnSpc>
                <a:spcPct val="75000"/>
              </a:lnSpc>
              <a:spcBef>
                <a:spcPct val="25000"/>
              </a:spcBef>
            </a:pPr>
            <a:r>
              <a:rPr lang="en-US" sz="1200" b="1" dirty="0"/>
              <a:t>Marketing</a:t>
            </a:r>
          </a:p>
        </p:txBody>
      </p:sp>
      <p:sp>
        <p:nvSpPr>
          <p:cNvPr id="28" name="Chevron 27"/>
          <p:cNvSpPr>
            <a:spLocks/>
          </p:cNvSpPr>
          <p:nvPr/>
        </p:nvSpPr>
        <p:spPr>
          <a:xfrm rot="5400000">
            <a:off x="444491" y="1780374"/>
            <a:ext cx="649690" cy="1490279"/>
          </a:xfrm>
          <a:prstGeom prst="chevron">
            <a:avLst>
              <a:gd name="adj" fmla="val 18723"/>
            </a:avLst>
          </a:prstGeom>
          <a:gradFill flip="none" rotWithShape="0">
            <a:gsLst>
              <a:gs pos="40000">
                <a:srgbClr val="02703F"/>
              </a:gs>
              <a:gs pos="100000">
                <a:srgbClr val="42A542"/>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37160" tIns="91440" anchor="ctr"/>
          <a:lstStyle/>
          <a:p>
            <a:pPr algn="ctr" eaLnBrk="0" hangingPunct="0">
              <a:lnSpc>
                <a:spcPct val="75000"/>
              </a:lnSpc>
              <a:spcBef>
                <a:spcPct val="25000"/>
              </a:spcBef>
            </a:pPr>
            <a:r>
              <a:rPr lang="en-US" sz="1200" b="1" dirty="0"/>
              <a:t>Vehicle </a:t>
            </a:r>
            <a:r>
              <a:rPr lang="en-US" sz="1200" b="1" dirty="0" smtClean="0"/>
              <a:t>Sales</a:t>
            </a:r>
            <a:endParaRPr lang="en-US" sz="1200" b="1" dirty="0"/>
          </a:p>
        </p:txBody>
      </p:sp>
      <p:sp>
        <p:nvSpPr>
          <p:cNvPr id="29" name="Chevron 28"/>
          <p:cNvSpPr>
            <a:spLocks/>
          </p:cNvSpPr>
          <p:nvPr/>
        </p:nvSpPr>
        <p:spPr>
          <a:xfrm rot="5400000">
            <a:off x="444490" y="1020958"/>
            <a:ext cx="649690" cy="1490279"/>
          </a:xfrm>
          <a:prstGeom prst="chevron">
            <a:avLst>
              <a:gd name="adj" fmla="val 19723"/>
            </a:avLst>
          </a:prstGeom>
          <a:gradFill flip="none" rotWithShape="0">
            <a:gsLst>
              <a:gs pos="40000">
                <a:srgbClr val="02703F"/>
              </a:gs>
              <a:gs pos="100000">
                <a:srgbClr val="42A542"/>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37160" tIns="91440" anchor="ctr"/>
          <a:lstStyle/>
          <a:p>
            <a:pPr algn="ctr" eaLnBrk="0" hangingPunct="0">
              <a:lnSpc>
                <a:spcPct val="75000"/>
              </a:lnSpc>
              <a:spcBef>
                <a:spcPct val="25000"/>
              </a:spcBef>
            </a:pPr>
            <a:r>
              <a:rPr lang="en-US" sz="1200" b="1" dirty="0"/>
              <a:t>Vehicle Reconditioning and Distribution</a:t>
            </a:r>
          </a:p>
        </p:txBody>
      </p:sp>
      <p:sp>
        <p:nvSpPr>
          <p:cNvPr id="30" name="Chevron 29"/>
          <p:cNvSpPr>
            <a:spLocks/>
          </p:cNvSpPr>
          <p:nvPr/>
        </p:nvSpPr>
        <p:spPr>
          <a:xfrm rot="5400000">
            <a:off x="444490" y="261541"/>
            <a:ext cx="649690" cy="1490279"/>
          </a:xfrm>
          <a:prstGeom prst="chevron">
            <a:avLst>
              <a:gd name="adj" fmla="val 18723"/>
            </a:avLst>
          </a:prstGeom>
          <a:gradFill flip="none" rotWithShape="0">
            <a:gsLst>
              <a:gs pos="40000">
                <a:srgbClr val="02703F"/>
              </a:gs>
              <a:gs pos="100000">
                <a:srgbClr val="42A542"/>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37160" tIns="91440" anchor="ctr"/>
          <a:lstStyle/>
          <a:p>
            <a:pPr algn="ctr" eaLnBrk="0" hangingPunct="0">
              <a:lnSpc>
                <a:spcPct val="75000"/>
              </a:lnSpc>
              <a:spcBef>
                <a:spcPct val="25000"/>
              </a:spcBef>
            </a:pPr>
            <a:r>
              <a:rPr lang="en-US" sz="1200" b="1" dirty="0"/>
              <a:t>Vehicle Acquisition</a:t>
            </a:r>
          </a:p>
        </p:txBody>
      </p:sp>
      <p:sp>
        <p:nvSpPr>
          <p:cNvPr id="37" name="Content Placeholder 4"/>
          <p:cNvSpPr txBox="1">
            <a:spLocks/>
          </p:cNvSpPr>
          <p:nvPr/>
        </p:nvSpPr>
        <p:spPr>
          <a:xfrm>
            <a:off x="1605444" y="736701"/>
            <a:ext cx="7386156" cy="649688"/>
          </a:xfrm>
          <a:prstGeom prst="rect">
            <a:avLst/>
          </a:prstGeom>
          <a:noFill/>
          <a:ln w="9525">
            <a:noFill/>
            <a:miter lim="800000"/>
            <a:headEnd/>
            <a:tailEnd/>
          </a:ln>
        </p:spPr>
        <p:txBody>
          <a:bodyPr vert="horz" wrap="square" lIns="45720" tIns="0" rIns="45720" bIns="45720" numCol="1" anchor="t" anchorCtr="0" compatLnSpc="1">
            <a:prstTxWarp prst="textNoShape">
              <a:avLst/>
            </a:prstTxWarp>
          </a:bodyPr>
          <a:lstStyle>
            <a:defPPr>
              <a:defRPr lang="en-US"/>
            </a:defPPr>
            <a:lvl1pPr marL="342900" indent="-342900" eaLnBrk="0" hangingPunct="0">
              <a:spcBef>
                <a:spcPts val="300"/>
              </a:spcBef>
              <a:spcAft>
                <a:spcPts val="0"/>
              </a:spcAft>
              <a:buClr>
                <a:schemeClr val="tx2"/>
              </a:buClr>
              <a:buSzPct val="150000"/>
              <a:buFont typeface="Wingdings" pitchFamily="2" charset="2"/>
              <a:buBlip>
                <a:blip r:embed="rId3"/>
              </a:buBlip>
              <a:defRPr>
                <a:latin typeface="+mn-lt"/>
                <a:ea typeface="+mn-ea"/>
                <a:cs typeface="+mn-cs"/>
              </a:defRPr>
            </a:lvl1pPr>
            <a:lvl2pPr marL="800100" indent="-342900" eaLnBrk="0" hangingPunct="0">
              <a:spcBef>
                <a:spcPts val="900"/>
              </a:spcBef>
              <a:buClr>
                <a:schemeClr val="tx2"/>
              </a:buClr>
              <a:buFont typeface="Arial" charset="0"/>
              <a:buChar char="―"/>
              <a:defRPr sz="2000">
                <a:latin typeface="+mn-lt"/>
                <a:ea typeface="+mn-ea"/>
                <a:cs typeface="+mn-cs"/>
              </a:defRPr>
            </a:lvl2pPr>
            <a:lvl3pPr marL="1143000" indent="-228600" eaLnBrk="0" hangingPunct="0">
              <a:spcBef>
                <a:spcPts val="900"/>
              </a:spcBef>
              <a:buClr>
                <a:schemeClr val="tx2"/>
              </a:buClr>
              <a:buFont typeface="Symbol" pitchFamily="18" charset="2"/>
              <a:buChar char="-"/>
              <a:defRPr sz="2000">
                <a:latin typeface="+mn-lt"/>
                <a:ea typeface="+mn-ea"/>
                <a:cs typeface="+mn-cs"/>
              </a:defRPr>
            </a:lvl3pPr>
            <a:lvl4pPr marL="1600200" indent="-228600" eaLnBrk="0" hangingPunct="0">
              <a:spcBef>
                <a:spcPts val="900"/>
              </a:spcBef>
              <a:buClr>
                <a:schemeClr val="tx2"/>
              </a:buClr>
              <a:buFont typeface="Symbol" pitchFamily="18" charset="2"/>
              <a:buChar char="·"/>
              <a:defRPr sz="2000">
                <a:latin typeface="+mn-lt"/>
                <a:ea typeface="+mn-ea"/>
                <a:cs typeface="+mn-cs"/>
              </a:defRPr>
            </a:lvl4pPr>
            <a:lvl5pPr marL="2057400" indent="-228600" eaLnBrk="0" hangingPunct="0">
              <a:spcBef>
                <a:spcPts val="900"/>
              </a:spcBef>
              <a:buClr>
                <a:schemeClr val="tx2"/>
              </a:buClr>
              <a:buFont typeface="Symbol" pitchFamily="18" charset="2"/>
              <a:buChar char="·"/>
              <a:defRPr sz="2000">
                <a:latin typeface="+mn-lt"/>
                <a:ea typeface="+mn-ea"/>
                <a:cs typeface="+mn-cs"/>
              </a:defRPr>
            </a:lvl5pPr>
            <a:lvl6pPr marL="25146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6pPr>
            <a:lvl7pPr marL="29718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7pPr>
            <a:lvl8pPr marL="34290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8pPr>
            <a:lvl9pPr marL="38862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9pPr>
          </a:lstStyle>
          <a:p>
            <a:pPr>
              <a:spcBef>
                <a:spcPts val="200"/>
              </a:spcBef>
            </a:pPr>
            <a:r>
              <a:rPr lang="en-US" sz="900" dirty="0"/>
              <a:t>Acquired primarily from used vehicle </a:t>
            </a:r>
            <a:r>
              <a:rPr lang="en-US" sz="900" dirty="0" smtClean="0"/>
              <a:t>auctions</a:t>
            </a:r>
            <a:r>
              <a:rPr lang="en-US" sz="900" dirty="0"/>
              <a:t> </a:t>
            </a:r>
            <a:r>
              <a:rPr lang="en-US" sz="900" dirty="0" smtClean="0"/>
              <a:t>(including online auctions)</a:t>
            </a:r>
            <a:endParaRPr lang="en-US" sz="900" dirty="0"/>
          </a:p>
          <a:p>
            <a:pPr>
              <a:spcBef>
                <a:spcPts val="200"/>
              </a:spcBef>
            </a:pPr>
            <a:r>
              <a:rPr lang="en-US" sz="900" dirty="0"/>
              <a:t>Centralized vehicle selection strategy takes into account retail value, age, and costs of buying, reconditioning, and delivering the vehicle for resale, along with buyer affordability and desirability</a:t>
            </a:r>
          </a:p>
          <a:p>
            <a:pPr>
              <a:spcBef>
                <a:spcPts val="200"/>
              </a:spcBef>
            </a:pPr>
            <a:r>
              <a:rPr lang="en-US" sz="900" dirty="0"/>
              <a:t>Purchased 78,190 vehicles from over </a:t>
            </a:r>
            <a:r>
              <a:rPr lang="en-US" sz="900" dirty="0" smtClean="0"/>
              <a:t>250 </a:t>
            </a:r>
            <a:r>
              <a:rPr lang="en-US" sz="900" dirty="0"/>
              <a:t>auctions nationwide during 2012</a:t>
            </a:r>
          </a:p>
        </p:txBody>
      </p:sp>
      <p:sp>
        <p:nvSpPr>
          <p:cNvPr id="38" name="Content Placeholder 4"/>
          <p:cNvSpPr txBox="1">
            <a:spLocks/>
          </p:cNvSpPr>
          <p:nvPr/>
        </p:nvSpPr>
        <p:spPr bwMode="auto">
          <a:xfrm>
            <a:off x="1605444" y="1441252"/>
            <a:ext cx="7386157" cy="649688"/>
          </a:xfrm>
          <a:prstGeom prst="rect">
            <a:avLst/>
          </a:prstGeom>
          <a:noFill/>
          <a:ln w="9525">
            <a:noFill/>
            <a:miter lim="800000"/>
            <a:headEnd/>
            <a:tailEnd/>
          </a:ln>
        </p:spPr>
        <p:txBody>
          <a:bodyPr vert="horz" wrap="square" lIns="45720" tIns="0" rIns="45720" bIns="45720" numCol="1" anchor="ctr" anchorCtr="0" compatLnSpc="1">
            <a:prstTxWarp prst="textNoShape">
              <a:avLst/>
            </a:prstTxWarp>
          </a:bodyPr>
          <a:lstStyle>
            <a:lvl1pPr marL="342900" indent="-342900" eaLnBrk="0" hangingPunct="0">
              <a:spcBef>
                <a:spcPts val="300"/>
              </a:spcBef>
              <a:spcAft>
                <a:spcPts val="300"/>
              </a:spcAft>
              <a:buClr>
                <a:schemeClr val="tx2"/>
              </a:buClr>
              <a:buSzPct val="150000"/>
              <a:buFont typeface="Wingdings" pitchFamily="2" charset="2"/>
              <a:buBlip>
                <a:blip r:embed="rId3"/>
              </a:buBlip>
              <a:defRPr>
                <a:latin typeface="+mn-lt"/>
                <a:ea typeface="+mn-ea"/>
                <a:cs typeface="+mn-cs"/>
              </a:defRPr>
            </a:lvl1pPr>
            <a:lvl2pPr marL="800100" indent="-342900" eaLnBrk="0" hangingPunct="0">
              <a:spcBef>
                <a:spcPts val="900"/>
              </a:spcBef>
              <a:buClr>
                <a:schemeClr val="tx2"/>
              </a:buClr>
              <a:buFont typeface="Arial" charset="0"/>
              <a:buChar char="―"/>
              <a:defRPr sz="2000">
                <a:latin typeface="+mn-lt"/>
                <a:ea typeface="+mn-ea"/>
                <a:cs typeface="+mn-cs"/>
              </a:defRPr>
            </a:lvl2pPr>
            <a:lvl3pPr marL="1143000" indent="-228600" eaLnBrk="0" hangingPunct="0">
              <a:spcBef>
                <a:spcPts val="900"/>
              </a:spcBef>
              <a:buClr>
                <a:schemeClr val="tx2"/>
              </a:buClr>
              <a:buFont typeface="Symbol" pitchFamily="18" charset="2"/>
              <a:buChar char="-"/>
              <a:defRPr sz="2000">
                <a:latin typeface="+mn-lt"/>
                <a:ea typeface="+mn-ea"/>
                <a:cs typeface="+mn-cs"/>
              </a:defRPr>
            </a:lvl3pPr>
            <a:lvl4pPr marL="1600200" indent="-228600" eaLnBrk="0" hangingPunct="0">
              <a:spcBef>
                <a:spcPts val="900"/>
              </a:spcBef>
              <a:buClr>
                <a:schemeClr val="tx2"/>
              </a:buClr>
              <a:buFont typeface="Symbol" pitchFamily="18" charset="2"/>
              <a:buChar char="·"/>
              <a:defRPr sz="2000">
                <a:latin typeface="+mn-lt"/>
                <a:ea typeface="+mn-ea"/>
                <a:cs typeface="+mn-cs"/>
              </a:defRPr>
            </a:lvl4pPr>
            <a:lvl5pPr marL="2057400" indent="-228600" eaLnBrk="0" hangingPunct="0">
              <a:spcBef>
                <a:spcPts val="900"/>
              </a:spcBef>
              <a:buClr>
                <a:schemeClr val="tx2"/>
              </a:buClr>
              <a:buFont typeface="Symbol" pitchFamily="18" charset="2"/>
              <a:buChar char="·"/>
              <a:defRPr sz="2000">
                <a:latin typeface="+mn-lt"/>
                <a:ea typeface="+mn-ea"/>
                <a:cs typeface="+mn-cs"/>
              </a:defRPr>
            </a:lvl5pPr>
            <a:lvl6pPr marL="25146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6pPr>
            <a:lvl7pPr marL="29718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7pPr>
            <a:lvl8pPr marL="34290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8pPr>
            <a:lvl9pPr marL="38862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9pPr>
          </a:lstStyle>
          <a:p>
            <a:pPr>
              <a:spcBef>
                <a:spcPts val="200"/>
              </a:spcBef>
              <a:spcAft>
                <a:spcPts val="0"/>
              </a:spcAft>
            </a:pPr>
            <a:r>
              <a:rPr lang="en-US" sz="900" dirty="0"/>
              <a:t>Subsequent to acquisition, vehicles are transported to one of DriveTime’s </a:t>
            </a:r>
            <a:r>
              <a:rPr lang="en-US" sz="900" dirty="0" smtClean="0"/>
              <a:t>18 </a:t>
            </a:r>
            <a:r>
              <a:rPr lang="en-US" sz="900" dirty="0"/>
              <a:t>regional reconditioning facilities</a:t>
            </a:r>
          </a:p>
          <a:p>
            <a:pPr>
              <a:spcBef>
                <a:spcPts val="200"/>
              </a:spcBef>
              <a:spcAft>
                <a:spcPts val="0"/>
              </a:spcAft>
            </a:pPr>
            <a:r>
              <a:rPr lang="en-US" sz="900" dirty="0"/>
              <a:t>DriveTime reconditions the vehicles and perform a rigorous multi-point inspection for safety and operability</a:t>
            </a:r>
          </a:p>
          <a:p>
            <a:pPr>
              <a:spcBef>
                <a:spcPts val="200"/>
              </a:spcBef>
              <a:spcAft>
                <a:spcPts val="0"/>
              </a:spcAft>
            </a:pPr>
            <a:r>
              <a:rPr lang="en-US" sz="900" dirty="0"/>
              <a:t>Reconditioned vehicles are distributed to </a:t>
            </a:r>
            <a:r>
              <a:rPr lang="en-US" sz="900" dirty="0" smtClean="0"/>
              <a:t>dealerships </a:t>
            </a:r>
            <a:r>
              <a:rPr lang="en-US" sz="900" dirty="0"/>
              <a:t>based on real-time projected inventory turn times and </a:t>
            </a:r>
            <a:r>
              <a:rPr lang="en-US" sz="900" dirty="0" smtClean="0"/>
              <a:t>levels</a:t>
            </a:r>
            <a:endParaRPr lang="en-US" sz="900" dirty="0"/>
          </a:p>
        </p:txBody>
      </p:sp>
      <p:sp>
        <p:nvSpPr>
          <p:cNvPr id="39" name="Content Placeholder 4"/>
          <p:cNvSpPr txBox="1">
            <a:spLocks/>
          </p:cNvSpPr>
          <p:nvPr/>
        </p:nvSpPr>
        <p:spPr bwMode="auto">
          <a:xfrm>
            <a:off x="1605444" y="2200668"/>
            <a:ext cx="7386157" cy="649688"/>
          </a:xfrm>
          <a:prstGeom prst="rect">
            <a:avLst/>
          </a:prstGeom>
          <a:noFill/>
          <a:ln w="9525">
            <a:noFill/>
            <a:miter lim="800000"/>
            <a:headEnd/>
            <a:tailEnd/>
          </a:ln>
        </p:spPr>
        <p:txBody>
          <a:bodyPr vert="horz" wrap="square" lIns="45720" tIns="0" rIns="45720" bIns="45720" numCol="1" anchor="t" anchorCtr="0" compatLnSpc="1">
            <a:prstTxWarp prst="textNoShape">
              <a:avLst/>
            </a:prstTxWarp>
          </a:bodyPr>
          <a:lstStyle>
            <a:lvl1pPr marL="342900" indent="-342900" algn="l" rtl="0" eaLnBrk="0" fontAlgn="base" hangingPunct="0">
              <a:spcBef>
                <a:spcPts val="900"/>
              </a:spcBef>
              <a:spcAft>
                <a:spcPct val="0"/>
              </a:spcAft>
              <a:buClr>
                <a:schemeClr val="tx2"/>
              </a:buClr>
              <a:buSzPct val="150000"/>
              <a:buFont typeface="Wingdings" pitchFamily="2" charset="2"/>
              <a:buBlip>
                <a:blip r:embed="rId3"/>
              </a:buBlip>
              <a:defRPr sz="2000">
                <a:solidFill>
                  <a:schemeClr val="tx1"/>
                </a:solidFill>
                <a:latin typeface="+mn-lt"/>
                <a:ea typeface="+mn-ea"/>
                <a:cs typeface="+mn-cs"/>
              </a:defRPr>
            </a:lvl1pPr>
            <a:lvl2pPr marL="800100" indent="-342900" algn="l" rtl="0" eaLnBrk="0" fontAlgn="base" hangingPunct="0">
              <a:spcBef>
                <a:spcPts val="900"/>
              </a:spcBef>
              <a:spcAft>
                <a:spcPct val="0"/>
              </a:spcAft>
              <a:buClr>
                <a:schemeClr val="tx2"/>
              </a:buClr>
              <a:buFont typeface="Arial" charset="0"/>
              <a:buChar char="―"/>
              <a:defRPr sz="2000">
                <a:solidFill>
                  <a:schemeClr val="tx1"/>
                </a:solidFill>
                <a:latin typeface="+mn-lt"/>
                <a:ea typeface="+mn-ea"/>
                <a:cs typeface="+mn-cs"/>
              </a:defRPr>
            </a:lvl2pPr>
            <a:lvl3pPr marL="1143000" indent="-228600" algn="l" rtl="0" eaLnBrk="0" fontAlgn="base" hangingPunct="0">
              <a:spcBef>
                <a:spcPts val="900"/>
              </a:spcBef>
              <a:spcAft>
                <a:spcPct val="0"/>
              </a:spcAft>
              <a:buClr>
                <a:schemeClr val="tx2"/>
              </a:buClr>
              <a:buFont typeface="Symbol" pitchFamily="18" charset="2"/>
              <a:buChar char="-"/>
              <a:defRPr sz="2000">
                <a:solidFill>
                  <a:schemeClr val="tx1"/>
                </a:solidFill>
                <a:latin typeface="+mn-lt"/>
                <a:ea typeface="+mn-ea"/>
                <a:cs typeface="+mn-cs"/>
              </a:defRPr>
            </a:lvl3pPr>
            <a:lvl4pPr marL="1600200" indent="-228600" algn="l" rtl="0" eaLnBrk="0" fontAlgn="base" hangingPunct="0">
              <a:spcBef>
                <a:spcPts val="900"/>
              </a:spcBef>
              <a:spcAft>
                <a:spcPct val="0"/>
              </a:spcAft>
              <a:buClr>
                <a:schemeClr val="tx2"/>
              </a:buClr>
              <a:buFont typeface="Symbol" pitchFamily="18" charset="2"/>
              <a:buChar char="·"/>
              <a:defRPr sz="2000">
                <a:solidFill>
                  <a:schemeClr val="tx1"/>
                </a:solidFill>
                <a:latin typeface="+mn-lt"/>
                <a:ea typeface="+mn-ea"/>
                <a:cs typeface="+mn-cs"/>
              </a:defRPr>
            </a:lvl4pPr>
            <a:lvl5pPr marL="2057400" indent="-228600" algn="l" rtl="0" eaLnBrk="0" fontAlgn="base" hangingPunct="0">
              <a:spcBef>
                <a:spcPts val="900"/>
              </a:spcBef>
              <a:spcAft>
                <a:spcPct val="0"/>
              </a:spcAft>
              <a:buClr>
                <a:schemeClr val="tx2"/>
              </a:buClr>
              <a:buFont typeface="Symbol" pitchFamily="18" charset="2"/>
              <a:buChar char="·"/>
              <a:defRPr sz="2000">
                <a:solidFill>
                  <a:schemeClr val="tx1"/>
                </a:solidFill>
                <a:latin typeface="+mn-lt"/>
                <a:ea typeface="+mn-ea"/>
                <a:cs typeface="+mn-cs"/>
              </a:defRPr>
            </a:lvl5pPr>
            <a:lvl6pPr marL="2514600" indent="-228600" algn="l" rtl="0" eaLnBrk="0" fontAlgn="base" hangingPunct="0">
              <a:spcBef>
                <a:spcPts val="900"/>
              </a:spcBef>
              <a:spcAft>
                <a:spcPct val="0"/>
              </a:spcAft>
              <a:buClr>
                <a:schemeClr val="tx2"/>
              </a:buClr>
              <a:buFont typeface="Symbol" pitchFamily="18" charset="2"/>
              <a:buChar char="·"/>
              <a:defRPr sz="2000">
                <a:solidFill>
                  <a:schemeClr val="tx1"/>
                </a:solidFill>
                <a:latin typeface="+mn-lt"/>
                <a:ea typeface="+mn-ea"/>
                <a:cs typeface="+mn-cs"/>
              </a:defRPr>
            </a:lvl6pPr>
            <a:lvl7pPr marL="2971800" indent="-228600" algn="l" rtl="0" eaLnBrk="0" fontAlgn="base" hangingPunct="0">
              <a:spcBef>
                <a:spcPts val="900"/>
              </a:spcBef>
              <a:spcAft>
                <a:spcPct val="0"/>
              </a:spcAft>
              <a:buClr>
                <a:schemeClr val="tx2"/>
              </a:buClr>
              <a:buFont typeface="Symbol" pitchFamily="18" charset="2"/>
              <a:buChar char="·"/>
              <a:defRPr sz="2000">
                <a:solidFill>
                  <a:schemeClr val="tx1"/>
                </a:solidFill>
                <a:latin typeface="+mn-lt"/>
                <a:ea typeface="+mn-ea"/>
                <a:cs typeface="+mn-cs"/>
              </a:defRPr>
            </a:lvl7pPr>
            <a:lvl8pPr marL="3429000" indent="-228600" algn="l" rtl="0" eaLnBrk="0" fontAlgn="base" hangingPunct="0">
              <a:spcBef>
                <a:spcPts val="900"/>
              </a:spcBef>
              <a:spcAft>
                <a:spcPct val="0"/>
              </a:spcAft>
              <a:buClr>
                <a:schemeClr val="tx2"/>
              </a:buClr>
              <a:buFont typeface="Symbol" pitchFamily="18" charset="2"/>
              <a:buChar char="·"/>
              <a:defRPr sz="2000">
                <a:solidFill>
                  <a:schemeClr val="tx1"/>
                </a:solidFill>
                <a:latin typeface="+mn-lt"/>
                <a:ea typeface="+mn-ea"/>
                <a:cs typeface="+mn-cs"/>
              </a:defRPr>
            </a:lvl8pPr>
            <a:lvl9pPr marL="3886200" indent="-228600" algn="l" rtl="0" eaLnBrk="0" fontAlgn="base" hangingPunct="0">
              <a:spcBef>
                <a:spcPts val="900"/>
              </a:spcBef>
              <a:spcAft>
                <a:spcPct val="0"/>
              </a:spcAft>
              <a:buClr>
                <a:schemeClr val="tx2"/>
              </a:buClr>
              <a:buFont typeface="Symbol" pitchFamily="18" charset="2"/>
              <a:buChar char="·"/>
              <a:defRPr sz="2000">
                <a:solidFill>
                  <a:schemeClr val="tx1"/>
                </a:solidFill>
                <a:latin typeface="+mn-lt"/>
                <a:ea typeface="+mn-ea"/>
                <a:cs typeface="+mn-cs"/>
              </a:defRPr>
            </a:lvl9pPr>
          </a:lstStyle>
          <a:p>
            <a:pPr>
              <a:spcBef>
                <a:spcPts val="200"/>
              </a:spcBef>
              <a:spcAft>
                <a:spcPts val="0"/>
              </a:spcAft>
            </a:pPr>
            <a:r>
              <a:rPr lang="en-US" sz="900" dirty="0"/>
              <a:t>DriveTime employs </a:t>
            </a:r>
            <a:r>
              <a:rPr lang="en-US" sz="900" dirty="0" smtClean="0"/>
              <a:t>proprietary </a:t>
            </a:r>
            <a:r>
              <a:rPr lang="en-US" sz="900" dirty="0"/>
              <a:t>inventory management and pricing systems which are integrated with and into its credit scoring system to facilitate the optimum vehicle for its customers' </a:t>
            </a:r>
            <a:r>
              <a:rPr lang="en-US" sz="900" dirty="0" smtClean="0"/>
              <a:t>needs</a:t>
            </a:r>
            <a:endParaRPr lang="en-US" sz="900" dirty="0"/>
          </a:p>
          <a:p>
            <a:pPr>
              <a:spcBef>
                <a:spcPts val="200"/>
              </a:spcBef>
              <a:spcAft>
                <a:spcPts val="0"/>
              </a:spcAft>
            </a:pPr>
            <a:r>
              <a:rPr lang="en-US" sz="900" dirty="0"/>
              <a:t>N</a:t>
            </a:r>
            <a:r>
              <a:rPr lang="en-US" sz="900" dirty="0" smtClean="0"/>
              <a:t>o-haggle </a:t>
            </a:r>
            <a:r>
              <a:rPr lang="en-US" sz="900" dirty="0"/>
              <a:t>vehicle pricing is displayed on each vehicle's </a:t>
            </a:r>
            <a:r>
              <a:rPr lang="en-US" sz="900" dirty="0" smtClean="0"/>
              <a:t>sticker </a:t>
            </a:r>
            <a:r>
              <a:rPr lang="en-US" sz="900" dirty="0" smtClean="0"/>
              <a:t>- prices </a:t>
            </a:r>
            <a:r>
              <a:rPr lang="en-US" sz="900" dirty="0"/>
              <a:t>are determined centrally for all dealerships and all regions </a:t>
            </a:r>
          </a:p>
        </p:txBody>
      </p:sp>
      <p:sp>
        <p:nvSpPr>
          <p:cNvPr id="40" name="Content Placeholder 4"/>
          <p:cNvSpPr txBox="1">
            <a:spLocks/>
          </p:cNvSpPr>
          <p:nvPr/>
        </p:nvSpPr>
        <p:spPr bwMode="auto">
          <a:xfrm>
            <a:off x="1605444" y="2960084"/>
            <a:ext cx="7386157" cy="649688"/>
          </a:xfrm>
          <a:prstGeom prst="rect">
            <a:avLst/>
          </a:prstGeom>
          <a:noFill/>
          <a:ln w="9525">
            <a:noFill/>
            <a:miter lim="800000"/>
            <a:headEnd/>
            <a:tailEnd/>
          </a:ln>
        </p:spPr>
        <p:txBody>
          <a:bodyPr vert="horz" wrap="square" lIns="45720" tIns="0" rIns="45720" bIns="45720" numCol="1" anchor="t" anchorCtr="0" compatLnSpc="1">
            <a:prstTxWarp prst="textNoShape">
              <a:avLst/>
            </a:prstTxWarp>
          </a:bodyPr>
          <a:lstStyle>
            <a:lvl1pPr marL="342900" indent="-342900" eaLnBrk="0" hangingPunct="0">
              <a:spcBef>
                <a:spcPts val="300"/>
              </a:spcBef>
              <a:spcAft>
                <a:spcPts val="300"/>
              </a:spcAft>
              <a:buClr>
                <a:schemeClr val="tx2"/>
              </a:buClr>
              <a:buSzPct val="150000"/>
              <a:buFont typeface="Wingdings" pitchFamily="2" charset="2"/>
              <a:buBlip>
                <a:blip r:embed="rId3"/>
              </a:buBlip>
              <a:defRPr>
                <a:latin typeface="+mn-lt"/>
                <a:ea typeface="+mn-ea"/>
                <a:cs typeface="+mn-cs"/>
              </a:defRPr>
            </a:lvl1pPr>
            <a:lvl2pPr marL="800100" indent="-342900" eaLnBrk="0" hangingPunct="0">
              <a:spcBef>
                <a:spcPts val="900"/>
              </a:spcBef>
              <a:buClr>
                <a:schemeClr val="tx2"/>
              </a:buClr>
              <a:buFont typeface="Arial" charset="0"/>
              <a:buChar char="―"/>
              <a:defRPr sz="2000">
                <a:latin typeface="+mn-lt"/>
                <a:ea typeface="+mn-ea"/>
                <a:cs typeface="+mn-cs"/>
              </a:defRPr>
            </a:lvl2pPr>
            <a:lvl3pPr marL="1143000" indent="-228600" eaLnBrk="0" hangingPunct="0">
              <a:spcBef>
                <a:spcPts val="900"/>
              </a:spcBef>
              <a:buClr>
                <a:schemeClr val="tx2"/>
              </a:buClr>
              <a:buFont typeface="Symbol" pitchFamily="18" charset="2"/>
              <a:buChar char="-"/>
              <a:defRPr sz="2000">
                <a:latin typeface="+mn-lt"/>
                <a:ea typeface="+mn-ea"/>
                <a:cs typeface="+mn-cs"/>
              </a:defRPr>
            </a:lvl3pPr>
            <a:lvl4pPr marL="1600200" indent="-228600" eaLnBrk="0" hangingPunct="0">
              <a:spcBef>
                <a:spcPts val="900"/>
              </a:spcBef>
              <a:buClr>
                <a:schemeClr val="tx2"/>
              </a:buClr>
              <a:buFont typeface="Symbol" pitchFamily="18" charset="2"/>
              <a:buChar char="·"/>
              <a:defRPr sz="2000">
                <a:latin typeface="+mn-lt"/>
                <a:ea typeface="+mn-ea"/>
                <a:cs typeface="+mn-cs"/>
              </a:defRPr>
            </a:lvl4pPr>
            <a:lvl5pPr marL="2057400" indent="-228600" eaLnBrk="0" hangingPunct="0">
              <a:spcBef>
                <a:spcPts val="900"/>
              </a:spcBef>
              <a:buClr>
                <a:schemeClr val="tx2"/>
              </a:buClr>
              <a:buFont typeface="Symbol" pitchFamily="18" charset="2"/>
              <a:buChar char="·"/>
              <a:defRPr sz="2000">
                <a:latin typeface="+mn-lt"/>
                <a:ea typeface="+mn-ea"/>
                <a:cs typeface="+mn-cs"/>
              </a:defRPr>
            </a:lvl5pPr>
            <a:lvl6pPr marL="25146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6pPr>
            <a:lvl7pPr marL="29718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7pPr>
            <a:lvl8pPr marL="34290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8pPr>
            <a:lvl9pPr marL="38862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9pPr>
          </a:lstStyle>
          <a:p>
            <a:pPr>
              <a:spcBef>
                <a:spcPts val="200"/>
              </a:spcBef>
              <a:spcAft>
                <a:spcPts val="0"/>
              </a:spcAft>
            </a:pPr>
            <a:r>
              <a:rPr lang="en-US" sz="900" dirty="0"/>
              <a:t>Utilize targeted television, </a:t>
            </a:r>
            <a:r>
              <a:rPr lang="en-US" sz="900" dirty="0" smtClean="0"/>
              <a:t>radio </a:t>
            </a:r>
            <a:r>
              <a:rPr lang="en-US" sz="900" dirty="0"/>
              <a:t>and online advertising </a:t>
            </a:r>
          </a:p>
          <a:p>
            <a:pPr>
              <a:spcBef>
                <a:spcPts val="800"/>
              </a:spcBef>
              <a:spcAft>
                <a:spcPts val="0"/>
              </a:spcAft>
            </a:pPr>
            <a:r>
              <a:rPr lang="en-US" sz="900" dirty="0"/>
              <a:t>Over $28 million in marketing spend in 2012 with over 260,000 TV commercials and 11,000+ radio spots</a:t>
            </a:r>
          </a:p>
        </p:txBody>
      </p:sp>
      <p:sp>
        <p:nvSpPr>
          <p:cNvPr id="41" name="Content Placeholder 4"/>
          <p:cNvSpPr txBox="1">
            <a:spLocks/>
          </p:cNvSpPr>
          <p:nvPr/>
        </p:nvSpPr>
        <p:spPr bwMode="auto">
          <a:xfrm>
            <a:off x="1605444" y="3610714"/>
            <a:ext cx="7386157" cy="649688"/>
          </a:xfrm>
          <a:prstGeom prst="rect">
            <a:avLst/>
          </a:prstGeom>
          <a:noFill/>
          <a:ln w="9525">
            <a:noFill/>
            <a:miter lim="800000"/>
            <a:headEnd/>
            <a:tailEnd/>
          </a:ln>
        </p:spPr>
        <p:txBody>
          <a:bodyPr vert="horz" wrap="square" lIns="45720" tIns="0" rIns="45720" bIns="45720" numCol="1" anchor="t" anchorCtr="0" compatLnSpc="1">
            <a:prstTxWarp prst="textNoShape">
              <a:avLst/>
            </a:prstTxWarp>
          </a:bodyPr>
          <a:lstStyle>
            <a:lvl1pPr marL="342900" indent="-342900" eaLnBrk="0" hangingPunct="0">
              <a:spcBef>
                <a:spcPts val="300"/>
              </a:spcBef>
              <a:spcAft>
                <a:spcPts val="300"/>
              </a:spcAft>
              <a:buClr>
                <a:schemeClr val="tx2"/>
              </a:buClr>
              <a:buSzPct val="150000"/>
              <a:buFont typeface="Wingdings" pitchFamily="2" charset="2"/>
              <a:buBlip>
                <a:blip r:embed="rId3"/>
              </a:buBlip>
              <a:defRPr>
                <a:latin typeface="+mn-lt"/>
                <a:ea typeface="+mn-ea"/>
                <a:cs typeface="+mn-cs"/>
              </a:defRPr>
            </a:lvl1pPr>
            <a:lvl2pPr marL="800100" indent="-342900" eaLnBrk="0" hangingPunct="0">
              <a:spcBef>
                <a:spcPts val="900"/>
              </a:spcBef>
              <a:buClr>
                <a:schemeClr val="tx2"/>
              </a:buClr>
              <a:buFont typeface="Arial" charset="0"/>
              <a:buChar char="―"/>
              <a:defRPr sz="2000">
                <a:latin typeface="+mn-lt"/>
                <a:ea typeface="+mn-ea"/>
                <a:cs typeface="+mn-cs"/>
              </a:defRPr>
            </a:lvl2pPr>
            <a:lvl3pPr marL="1143000" indent="-228600" eaLnBrk="0" hangingPunct="0">
              <a:spcBef>
                <a:spcPts val="900"/>
              </a:spcBef>
              <a:buClr>
                <a:schemeClr val="tx2"/>
              </a:buClr>
              <a:buFont typeface="Symbol" pitchFamily="18" charset="2"/>
              <a:buChar char="-"/>
              <a:defRPr sz="2000">
                <a:latin typeface="+mn-lt"/>
                <a:ea typeface="+mn-ea"/>
                <a:cs typeface="+mn-cs"/>
              </a:defRPr>
            </a:lvl3pPr>
            <a:lvl4pPr marL="1600200" indent="-228600" eaLnBrk="0" hangingPunct="0">
              <a:spcBef>
                <a:spcPts val="900"/>
              </a:spcBef>
              <a:buClr>
                <a:schemeClr val="tx2"/>
              </a:buClr>
              <a:buFont typeface="Symbol" pitchFamily="18" charset="2"/>
              <a:buChar char="·"/>
              <a:defRPr sz="2000">
                <a:latin typeface="+mn-lt"/>
                <a:ea typeface="+mn-ea"/>
                <a:cs typeface="+mn-cs"/>
              </a:defRPr>
            </a:lvl4pPr>
            <a:lvl5pPr marL="2057400" indent="-228600" eaLnBrk="0" hangingPunct="0">
              <a:spcBef>
                <a:spcPts val="900"/>
              </a:spcBef>
              <a:buClr>
                <a:schemeClr val="tx2"/>
              </a:buClr>
              <a:buFont typeface="Symbol" pitchFamily="18" charset="2"/>
              <a:buChar char="·"/>
              <a:defRPr sz="2000">
                <a:latin typeface="+mn-lt"/>
                <a:ea typeface="+mn-ea"/>
                <a:cs typeface="+mn-cs"/>
              </a:defRPr>
            </a:lvl5pPr>
            <a:lvl6pPr marL="25146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6pPr>
            <a:lvl7pPr marL="29718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7pPr>
            <a:lvl8pPr marL="34290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8pPr>
            <a:lvl9pPr marL="38862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9pPr>
          </a:lstStyle>
          <a:p>
            <a:pPr>
              <a:spcBef>
                <a:spcPts val="800"/>
              </a:spcBef>
              <a:spcAft>
                <a:spcPts val="0"/>
              </a:spcAft>
            </a:pPr>
            <a:r>
              <a:rPr lang="en-US" sz="900" dirty="0"/>
              <a:t>Centralized proprietary credit scoring system determines a customer’s credit grade and the corresponding minimum down payment and maximum installment payment</a:t>
            </a:r>
          </a:p>
          <a:p>
            <a:pPr>
              <a:spcBef>
                <a:spcPts val="400"/>
              </a:spcBef>
              <a:spcAft>
                <a:spcPts val="0"/>
              </a:spcAft>
            </a:pPr>
            <a:r>
              <a:rPr lang="en-US" sz="900" dirty="0"/>
              <a:t>Monitor the performance of our portfolio and close rates on a real-time basis</a:t>
            </a:r>
          </a:p>
        </p:txBody>
      </p:sp>
      <p:sp>
        <p:nvSpPr>
          <p:cNvPr id="42" name="Content Placeholder 4"/>
          <p:cNvSpPr txBox="1">
            <a:spLocks/>
          </p:cNvSpPr>
          <p:nvPr/>
        </p:nvSpPr>
        <p:spPr bwMode="auto">
          <a:xfrm>
            <a:off x="1613064" y="4451484"/>
            <a:ext cx="7386157" cy="704553"/>
          </a:xfrm>
          <a:prstGeom prst="rect">
            <a:avLst/>
          </a:prstGeom>
          <a:noFill/>
          <a:ln w="9525">
            <a:noFill/>
            <a:miter lim="800000"/>
            <a:headEnd/>
            <a:tailEnd/>
          </a:ln>
        </p:spPr>
        <p:txBody>
          <a:bodyPr vert="horz" wrap="square" lIns="45720" tIns="0" rIns="45720" bIns="45720" numCol="1" anchor="t" anchorCtr="0" compatLnSpc="1">
            <a:prstTxWarp prst="textNoShape">
              <a:avLst/>
            </a:prstTxWarp>
          </a:bodyPr>
          <a:lstStyle>
            <a:lvl1pPr marL="342900" indent="-342900" eaLnBrk="0" hangingPunct="0">
              <a:spcBef>
                <a:spcPts val="300"/>
              </a:spcBef>
              <a:spcAft>
                <a:spcPts val="300"/>
              </a:spcAft>
              <a:buClr>
                <a:schemeClr val="tx2"/>
              </a:buClr>
              <a:buSzPct val="150000"/>
              <a:buFont typeface="Wingdings" pitchFamily="2" charset="2"/>
              <a:buBlip>
                <a:blip r:embed="rId3"/>
              </a:buBlip>
              <a:defRPr>
                <a:latin typeface="+mn-lt"/>
                <a:ea typeface="+mn-ea"/>
                <a:cs typeface="+mn-cs"/>
              </a:defRPr>
            </a:lvl1pPr>
            <a:lvl2pPr marL="800100" indent="-342900" eaLnBrk="0" hangingPunct="0">
              <a:spcBef>
                <a:spcPts val="900"/>
              </a:spcBef>
              <a:buClr>
                <a:schemeClr val="tx2"/>
              </a:buClr>
              <a:buFont typeface="Arial" charset="0"/>
              <a:buChar char="―"/>
              <a:defRPr sz="2000">
                <a:latin typeface="+mn-lt"/>
                <a:ea typeface="+mn-ea"/>
                <a:cs typeface="+mn-cs"/>
              </a:defRPr>
            </a:lvl2pPr>
            <a:lvl3pPr marL="1143000" indent="-228600" eaLnBrk="0" hangingPunct="0">
              <a:spcBef>
                <a:spcPts val="900"/>
              </a:spcBef>
              <a:buClr>
                <a:schemeClr val="tx2"/>
              </a:buClr>
              <a:buFont typeface="Symbol" pitchFamily="18" charset="2"/>
              <a:buChar char="-"/>
              <a:defRPr sz="2000">
                <a:latin typeface="+mn-lt"/>
                <a:ea typeface="+mn-ea"/>
                <a:cs typeface="+mn-cs"/>
              </a:defRPr>
            </a:lvl3pPr>
            <a:lvl4pPr marL="1600200" indent="-228600" eaLnBrk="0" hangingPunct="0">
              <a:spcBef>
                <a:spcPts val="900"/>
              </a:spcBef>
              <a:buClr>
                <a:schemeClr val="tx2"/>
              </a:buClr>
              <a:buFont typeface="Symbol" pitchFamily="18" charset="2"/>
              <a:buChar char="·"/>
              <a:defRPr sz="2000">
                <a:latin typeface="+mn-lt"/>
                <a:ea typeface="+mn-ea"/>
                <a:cs typeface="+mn-cs"/>
              </a:defRPr>
            </a:lvl4pPr>
            <a:lvl5pPr marL="2057400" indent="-228600" eaLnBrk="0" hangingPunct="0">
              <a:spcBef>
                <a:spcPts val="900"/>
              </a:spcBef>
              <a:buClr>
                <a:schemeClr val="tx2"/>
              </a:buClr>
              <a:buFont typeface="Symbol" pitchFamily="18" charset="2"/>
              <a:buChar char="·"/>
              <a:defRPr sz="2000">
                <a:latin typeface="+mn-lt"/>
                <a:ea typeface="+mn-ea"/>
                <a:cs typeface="+mn-cs"/>
              </a:defRPr>
            </a:lvl5pPr>
            <a:lvl6pPr marL="25146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6pPr>
            <a:lvl7pPr marL="29718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7pPr>
            <a:lvl8pPr marL="34290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8pPr>
            <a:lvl9pPr marL="38862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9pPr>
          </a:lstStyle>
          <a:p>
            <a:pPr>
              <a:spcBef>
                <a:spcPts val="100"/>
              </a:spcBef>
              <a:spcAft>
                <a:spcPts val="0"/>
              </a:spcAft>
            </a:pPr>
            <a:r>
              <a:rPr lang="en-US" sz="900" dirty="0"/>
              <a:t>DriveTime performs all of its own servicing functions, from collections through the resale of repossessed </a:t>
            </a:r>
            <a:r>
              <a:rPr lang="en-US" sz="900" dirty="0" smtClean="0"/>
              <a:t>vehicles</a:t>
            </a:r>
          </a:p>
          <a:p>
            <a:pPr>
              <a:spcBef>
                <a:spcPts val="100"/>
              </a:spcBef>
              <a:spcAft>
                <a:spcPts val="0"/>
              </a:spcAft>
            </a:pPr>
            <a:r>
              <a:rPr lang="en-US" sz="900" dirty="0" smtClean="0"/>
              <a:t>All collections conducted through DriveTime’s centralized facilities in Arizona, Texas and Barbados </a:t>
            </a:r>
            <a:endParaRPr lang="en-US" sz="900" dirty="0"/>
          </a:p>
          <a:p>
            <a:pPr>
              <a:spcBef>
                <a:spcPts val="100"/>
              </a:spcBef>
              <a:spcAft>
                <a:spcPts val="0"/>
              </a:spcAft>
            </a:pPr>
            <a:r>
              <a:rPr lang="en-US" sz="900" dirty="0"/>
              <a:t>Customers can make cash payments through an electronic payment network at over </a:t>
            </a:r>
            <a:r>
              <a:rPr lang="en-US" sz="900" dirty="0" smtClean="0"/>
              <a:t>4,000 </a:t>
            </a:r>
            <a:r>
              <a:rPr lang="en-US" sz="900" dirty="0"/>
              <a:t>Wal-Mart stores and more than 17,000 other locations </a:t>
            </a:r>
            <a:r>
              <a:rPr lang="en-US" sz="900" dirty="0" smtClean="0"/>
              <a:t>nationwide - payments </a:t>
            </a:r>
            <a:r>
              <a:rPr lang="en-US" sz="900" dirty="0"/>
              <a:t>can also be made </a:t>
            </a:r>
            <a:r>
              <a:rPr lang="en-US" sz="900" dirty="0" smtClean="0"/>
              <a:t>online, by check</a:t>
            </a:r>
            <a:r>
              <a:rPr lang="en-US" sz="900" dirty="0"/>
              <a:t>, money order, </a:t>
            </a:r>
            <a:r>
              <a:rPr lang="en-US" sz="900" dirty="0" smtClean="0"/>
              <a:t>bill-pay </a:t>
            </a:r>
            <a:r>
              <a:rPr lang="en-US" sz="900" dirty="0"/>
              <a:t>and ACH</a:t>
            </a:r>
          </a:p>
        </p:txBody>
      </p:sp>
      <p:sp>
        <p:nvSpPr>
          <p:cNvPr id="43" name="Content Placeholder 4"/>
          <p:cNvSpPr txBox="1">
            <a:spLocks/>
          </p:cNvSpPr>
          <p:nvPr/>
        </p:nvSpPr>
        <p:spPr bwMode="auto">
          <a:xfrm>
            <a:off x="1605443" y="5334000"/>
            <a:ext cx="7386157" cy="649688"/>
          </a:xfrm>
          <a:prstGeom prst="rect">
            <a:avLst/>
          </a:prstGeom>
          <a:noFill/>
          <a:ln w="9525">
            <a:noFill/>
            <a:miter lim="800000"/>
            <a:headEnd/>
            <a:tailEnd/>
          </a:ln>
        </p:spPr>
        <p:txBody>
          <a:bodyPr vert="horz" wrap="square" lIns="45720" tIns="0" rIns="45720" bIns="45720" numCol="1" anchor="t" anchorCtr="0" compatLnSpc="1">
            <a:prstTxWarp prst="textNoShape">
              <a:avLst/>
            </a:prstTxWarp>
          </a:bodyPr>
          <a:lstStyle>
            <a:lvl1pPr marL="342900" indent="-342900" eaLnBrk="0" hangingPunct="0">
              <a:spcBef>
                <a:spcPts val="300"/>
              </a:spcBef>
              <a:spcAft>
                <a:spcPts val="300"/>
              </a:spcAft>
              <a:buClr>
                <a:schemeClr val="tx2"/>
              </a:buClr>
              <a:buSzPct val="150000"/>
              <a:buFont typeface="Wingdings" pitchFamily="2" charset="2"/>
              <a:buBlip>
                <a:blip r:embed="rId3"/>
              </a:buBlip>
              <a:defRPr>
                <a:latin typeface="+mn-lt"/>
                <a:ea typeface="+mn-ea"/>
                <a:cs typeface="+mn-cs"/>
              </a:defRPr>
            </a:lvl1pPr>
            <a:lvl2pPr marL="800100" indent="-342900" eaLnBrk="0" hangingPunct="0">
              <a:spcBef>
                <a:spcPts val="900"/>
              </a:spcBef>
              <a:buClr>
                <a:schemeClr val="tx2"/>
              </a:buClr>
              <a:buFont typeface="Arial" charset="0"/>
              <a:buChar char="―"/>
              <a:defRPr sz="2000">
                <a:latin typeface="+mn-lt"/>
                <a:ea typeface="+mn-ea"/>
                <a:cs typeface="+mn-cs"/>
              </a:defRPr>
            </a:lvl2pPr>
            <a:lvl3pPr marL="1143000" indent="-228600" eaLnBrk="0" hangingPunct="0">
              <a:spcBef>
                <a:spcPts val="900"/>
              </a:spcBef>
              <a:buClr>
                <a:schemeClr val="tx2"/>
              </a:buClr>
              <a:buFont typeface="Symbol" pitchFamily="18" charset="2"/>
              <a:buChar char="-"/>
              <a:defRPr sz="2000">
                <a:latin typeface="+mn-lt"/>
                <a:ea typeface="+mn-ea"/>
                <a:cs typeface="+mn-cs"/>
              </a:defRPr>
            </a:lvl3pPr>
            <a:lvl4pPr marL="1600200" indent="-228600" eaLnBrk="0" hangingPunct="0">
              <a:spcBef>
                <a:spcPts val="900"/>
              </a:spcBef>
              <a:buClr>
                <a:schemeClr val="tx2"/>
              </a:buClr>
              <a:buFont typeface="Symbol" pitchFamily="18" charset="2"/>
              <a:buChar char="·"/>
              <a:defRPr sz="2000">
                <a:latin typeface="+mn-lt"/>
                <a:ea typeface="+mn-ea"/>
                <a:cs typeface="+mn-cs"/>
              </a:defRPr>
            </a:lvl4pPr>
            <a:lvl5pPr marL="2057400" indent="-228600" eaLnBrk="0" hangingPunct="0">
              <a:spcBef>
                <a:spcPts val="900"/>
              </a:spcBef>
              <a:buClr>
                <a:schemeClr val="tx2"/>
              </a:buClr>
              <a:buFont typeface="Symbol" pitchFamily="18" charset="2"/>
              <a:buChar char="·"/>
              <a:defRPr sz="2000">
                <a:latin typeface="+mn-lt"/>
                <a:ea typeface="+mn-ea"/>
                <a:cs typeface="+mn-cs"/>
              </a:defRPr>
            </a:lvl5pPr>
            <a:lvl6pPr marL="25146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6pPr>
            <a:lvl7pPr marL="29718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7pPr>
            <a:lvl8pPr marL="34290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8pPr>
            <a:lvl9pPr marL="3886200" indent="-228600" eaLnBrk="0" fontAlgn="base" hangingPunct="0">
              <a:spcBef>
                <a:spcPts val="900"/>
              </a:spcBef>
              <a:spcAft>
                <a:spcPct val="0"/>
              </a:spcAft>
              <a:buClr>
                <a:schemeClr val="tx2"/>
              </a:buClr>
              <a:buFont typeface="Symbol" pitchFamily="18" charset="2"/>
              <a:buChar char="·"/>
              <a:defRPr sz="2000">
                <a:latin typeface="+mn-lt"/>
                <a:ea typeface="+mn-ea"/>
                <a:cs typeface="+mn-cs"/>
              </a:defRPr>
            </a:lvl9pPr>
          </a:lstStyle>
          <a:p>
            <a:pPr>
              <a:spcBef>
                <a:spcPts val="200"/>
              </a:spcBef>
              <a:spcAft>
                <a:spcPts val="0"/>
              </a:spcAft>
            </a:pPr>
            <a:r>
              <a:rPr lang="en-US" sz="900" dirty="0" smtClean="0"/>
              <a:t>DriveCare</a:t>
            </a:r>
            <a:r>
              <a:rPr lang="en-US" sz="900" baseline="30000" dirty="0" smtClean="0"/>
              <a:t>®</a:t>
            </a:r>
            <a:r>
              <a:rPr lang="en-US" sz="900" dirty="0" smtClean="0"/>
              <a:t> 36 </a:t>
            </a:r>
            <a:r>
              <a:rPr lang="en-US" sz="900" dirty="0"/>
              <a:t>month/36,000 mile </a:t>
            </a:r>
            <a:r>
              <a:rPr lang="en-US" sz="900" dirty="0" smtClean="0"/>
              <a:t>limited </a:t>
            </a:r>
            <a:r>
              <a:rPr lang="en-US" sz="900" dirty="0" smtClean="0"/>
              <a:t>warranty/service contract </a:t>
            </a:r>
            <a:r>
              <a:rPr lang="en-US" sz="900" dirty="0" smtClean="0"/>
              <a:t>covers </a:t>
            </a:r>
            <a:r>
              <a:rPr lang="en-US" sz="900" dirty="0"/>
              <a:t>major mechanical and other electronic components of the engine block, the transmission, climate </a:t>
            </a:r>
            <a:r>
              <a:rPr lang="en-US" sz="900" dirty="0" smtClean="0"/>
              <a:t>control </a:t>
            </a:r>
            <a:r>
              <a:rPr lang="en-US" sz="900" dirty="0"/>
              <a:t>and drive axles</a:t>
            </a:r>
          </a:p>
        </p:txBody>
      </p:sp>
      <p:cxnSp>
        <p:nvCxnSpPr>
          <p:cNvPr id="44" name="Straight Connector 43"/>
          <p:cNvCxnSpPr/>
          <p:nvPr/>
        </p:nvCxnSpPr>
        <p:spPr bwMode="auto">
          <a:xfrm>
            <a:off x="1605444" y="1386389"/>
            <a:ext cx="7386156" cy="0"/>
          </a:xfrm>
          <a:prstGeom prst="line">
            <a:avLst/>
          </a:prstGeom>
          <a:noFill/>
          <a:ln w="9525" cap="flat" cmpd="sng" algn="ctr">
            <a:solidFill>
              <a:schemeClr val="bg1">
                <a:lumMod val="85000"/>
              </a:schemeClr>
            </a:solidFill>
            <a:prstDash val="solid"/>
            <a:round/>
            <a:headEnd type="none" w="med" len="med"/>
            <a:tailEnd type="none" w="med" len="med"/>
          </a:ln>
          <a:effectLst/>
        </p:spPr>
      </p:cxnSp>
      <p:cxnSp>
        <p:nvCxnSpPr>
          <p:cNvPr id="45" name="Straight Connector 44"/>
          <p:cNvCxnSpPr/>
          <p:nvPr/>
        </p:nvCxnSpPr>
        <p:spPr bwMode="auto">
          <a:xfrm>
            <a:off x="1605443" y="4260402"/>
            <a:ext cx="7386156" cy="0"/>
          </a:xfrm>
          <a:prstGeom prst="line">
            <a:avLst/>
          </a:prstGeom>
          <a:noFill/>
          <a:ln w="9525" cap="flat" cmpd="sng" algn="ctr">
            <a:solidFill>
              <a:schemeClr val="bg1">
                <a:lumMod val="85000"/>
              </a:schemeClr>
            </a:solidFill>
            <a:prstDash val="solid"/>
            <a:round/>
            <a:headEnd type="none" w="med" len="med"/>
            <a:tailEnd type="none" w="med" len="med"/>
          </a:ln>
          <a:effectLst/>
        </p:spPr>
      </p:cxnSp>
      <p:cxnSp>
        <p:nvCxnSpPr>
          <p:cNvPr id="46" name="Straight Connector 45"/>
          <p:cNvCxnSpPr/>
          <p:nvPr/>
        </p:nvCxnSpPr>
        <p:spPr bwMode="auto">
          <a:xfrm>
            <a:off x="1605444" y="2850359"/>
            <a:ext cx="7386156" cy="0"/>
          </a:xfrm>
          <a:prstGeom prst="line">
            <a:avLst/>
          </a:prstGeom>
          <a:noFill/>
          <a:ln w="9525" cap="flat" cmpd="sng" algn="ctr">
            <a:solidFill>
              <a:schemeClr val="bg1">
                <a:lumMod val="85000"/>
              </a:schemeClr>
            </a:solidFill>
            <a:prstDash val="solid"/>
            <a:round/>
            <a:headEnd type="none" w="med" len="med"/>
            <a:tailEnd type="none" w="med" len="med"/>
          </a:ln>
          <a:effectLst/>
        </p:spPr>
      </p:cxnSp>
      <p:cxnSp>
        <p:nvCxnSpPr>
          <p:cNvPr id="47" name="Straight Connector 46"/>
          <p:cNvCxnSpPr/>
          <p:nvPr/>
        </p:nvCxnSpPr>
        <p:spPr bwMode="auto">
          <a:xfrm>
            <a:off x="1605443" y="3505200"/>
            <a:ext cx="7386156" cy="0"/>
          </a:xfrm>
          <a:prstGeom prst="line">
            <a:avLst/>
          </a:prstGeom>
          <a:noFill/>
          <a:ln w="9525" cap="flat" cmpd="sng" algn="ctr">
            <a:solidFill>
              <a:schemeClr val="bg1">
                <a:lumMod val="85000"/>
              </a:schemeClr>
            </a:solidFill>
            <a:prstDash val="solid"/>
            <a:round/>
            <a:headEnd type="none" w="med" len="med"/>
            <a:tailEnd type="none" w="med" len="med"/>
          </a:ln>
          <a:effectLst/>
        </p:spPr>
      </p:cxnSp>
      <p:cxnSp>
        <p:nvCxnSpPr>
          <p:cNvPr id="48" name="Straight Connector 47"/>
          <p:cNvCxnSpPr/>
          <p:nvPr/>
        </p:nvCxnSpPr>
        <p:spPr bwMode="auto">
          <a:xfrm>
            <a:off x="1605444" y="2095529"/>
            <a:ext cx="7386156" cy="0"/>
          </a:xfrm>
          <a:prstGeom prst="line">
            <a:avLst/>
          </a:prstGeom>
          <a:noFill/>
          <a:ln w="9525" cap="flat" cmpd="sng" algn="ctr">
            <a:solidFill>
              <a:schemeClr val="bg1">
                <a:lumMod val="85000"/>
              </a:schemeClr>
            </a:solidFill>
            <a:prstDash val="solid"/>
            <a:round/>
            <a:headEnd type="none" w="med" len="med"/>
            <a:tailEnd type="none" w="med" len="med"/>
          </a:ln>
          <a:effectLst/>
        </p:spPr>
      </p:cxnSp>
      <p:cxnSp>
        <p:nvCxnSpPr>
          <p:cNvPr id="49" name="Straight Connector 48"/>
          <p:cNvCxnSpPr/>
          <p:nvPr/>
        </p:nvCxnSpPr>
        <p:spPr bwMode="auto">
          <a:xfrm>
            <a:off x="1605444" y="5183469"/>
            <a:ext cx="7386156" cy="0"/>
          </a:xfrm>
          <a:prstGeom prst="line">
            <a:avLst/>
          </a:prstGeom>
          <a:noFill/>
          <a:ln w="9525" cap="flat" cmpd="sng" algn="ctr">
            <a:solidFill>
              <a:schemeClr val="bg1">
                <a:lumMod val="85000"/>
              </a:schemeClr>
            </a:solidFill>
            <a:prstDash val="solid"/>
            <a:round/>
            <a:headEnd type="none" w="med" len="med"/>
            <a:tailEnd type="none" w="med" len="med"/>
          </a:ln>
          <a:effectLst/>
        </p:spPr>
      </p:cxnSp>
      <p:sp>
        <p:nvSpPr>
          <p:cNvPr id="24" name="Footer Placeholder 2"/>
          <p:cNvSpPr txBox="1">
            <a:spLocks/>
          </p:cNvSpPr>
          <p:nvPr/>
        </p:nvSpPr>
        <p:spPr>
          <a:xfrm>
            <a:off x="0" y="6618288"/>
            <a:ext cx="3036481" cy="239712"/>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smtClean="0">
                <a:solidFill>
                  <a:schemeClr val="bg1"/>
                </a:solidFill>
              </a:rPr>
              <a:t>We Bring People and Cars Together.</a:t>
            </a:r>
            <a:endParaRPr lang="en-US" b="1" dirty="0">
              <a:solidFill>
                <a:schemeClr val="bg1"/>
              </a:solidFill>
            </a:endParaRPr>
          </a:p>
        </p:txBody>
      </p:sp>
    </p:spTree>
    <p:extLst>
      <p:ext uri="{BB962C8B-B14F-4D97-AF65-F5344CB8AC3E}">
        <p14:creationId xmlns:p14="http://schemas.microsoft.com/office/powerpoint/2010/main" val="4199391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9"/>
          <p:cNvSpPr>
            <a:spLocks noGrp="1" noChangeArrowheads="1"/>
          </p:cNvSpPr>
          <p:nvPr>
            <p:ph type="title" idx="4294967295"/>
          </p:nvPr>
        </p:nvSpPr>
        <p:spPr>
          <a:xfrm>
            <a:off x="615950" y="228600"/>
            <a:ext cx="8229600" cy="1143000"/>
          </a:xfrm>
        </p:spPr>
        <p:txBody>
          <a:bodyPr>
            <a:normAutofit/>
          </a:bodyPr>
          <a:lstStyle/>
          <a:p>
            <a:r>
              <a:rPr lang="en-US" sz="2600" dirty="0" smtClean="0">
                <a:solidFill>
                  <a:schemeClr val="accent4">
                    <a:lumMod val="75000"/>
                  </a:schemeClr>
                </a:solidFill>
              </a:rPr>
              <a:t>104 DriveTime Dealerships – All Company Owned</a:t>
            </a:r>
          </a:p>
        </p:txBody>
      </p:sp>
      <p:sp>
        <p:nvSpPr>
          <p:cNvPr id="7" name="Rectangle 6"/>
          <p:cNvSpPr/>
          <p:nvPr/>
        </p:nvSpPr>
        <p:spPr>
          <a:xfrm>
            <a:off x="981075" y="1465263"/>
            <a:ext cx="3749675" cy="547687"/>
          </a:xfrm>
          <a:prstGeom prst="rect">
            <a:avLst/>
          </a:prstGeom>
          <a:gradFill flip="none" rotWithShape="1">
            <a:gsLst>
              <a:gs pos="40000">
                <a:srgbClr val="02703F"/>
              </a:gs>
              <a:gs pos="100000">
                <a:srgbClr val="42A542"/>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rgbClr val="FFFFFF"/>
                </a:solidFill>
              </a:rPr>
              <a:t>Typical Dealership</a:t>
            </a:r>
          </a:p>
        </p:txBody>
      </p:sp>
      <p:graphicFrame>
        <p:nvGraphicFramePr>
          <p:cNvPr id="62546" name="Group 82"/>
          <p:cNvGraphicFramePr>
            <a:graphicFrameLocks noGrp="1"/>
          </p:cNvGraphicFramePr>
          <p:nvPr>
            <p:extLst>
              <p:ext uri="{D42A27DB-BD31-4B8C-83A1-F6EECF244321}">
                <p14:modId xmlns:p14="http://schemas.microsoft.com/office/powerpoint/2010/main" val="871369108"/>
              </p:ext>
            </p:extLst>
          </p:nvPr>
        </p:nvGraphicFramePr>
        <p:xfrm>
          <a:off x="981075" y="2084388"/>
          <a:ext cx="3749675" cy="3040380"/>
        </p:xfrm>
        <a:graphic>
          <a:graphicData uri="http://schemas.openxmlformats.org/drawingml/2006/table">
            <a:tbl>
              <a:tblPr/>
              <a:tblGrid>
                <a:gridCol w="2133600"/>
                <a:gridCol w="215900"/>
                <a:gridCol w="1400175"/>
              </a:tblGrid>
              <a:tr h="371475">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SC STKaiti"/>
                          <a:cs typeface="Arial" charset="0"/>
                        </a:rPr>
                        <a:t>Units sold per month</a:t>
                      </a:r>
                    </a:p>
                  </a:txBody>
                  <a:tcPr horzOverflow="overflow">
                    <a:lnL>
                      <a:noFill/>
                    </a:lnL>
                    <a:lnR>
                      <a:noFill/>
                    </a:lnR>
                    <a:lnT>
                      <a:noFill/>
                    </a:lnT>
                    <a:lnB>
                      <a:noFill/>
                    </a:lnB>
                    <a:lnTlToBr>
                      <a:noFill/>
                    </a:lnTlToBr>
                    <a:lnBlToTr>
                      <a:noFill/>
                    </a:lnBlToTr>
                    <a:solidFill>
                      <a:srgbClr val="FFFFFF"/>
                    </a:solidFill>
                  </a:tcPr>
                </a:tc>
                <a:tc hMerge="1">
                  <a:txBody>
                    <a:bodyPr/>
                    <a:lstStyle/>
                    <a:p>
                      <a:endParaRPr lang="en-US"/>
                    </a:p>
                  </a:txBody>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SC STKaiti"/>
                          <a:cs typeface="Arial" charset="0"/>
                        </a:rPr>
                        <a:t>55</a:t>
                      </a:r>
                    </a:p>
                  </a:txBody>
                  <a:tcPr horzOverflow="overflow">
                    <a:lnL>
                      <a:noFill/>
                    </a:lnL>
                    <a:lnR>
                      <a:noFill/>
                    </a:lnR>
                    <a:lnT>
                      <a:noFill/>
                    </a:lnT>
                    <a:lnB>
                      <a:noFill/>
                    </a:lnB>
                    <a:lnTlToBr>
                      <a:noFill/>
                    </a:lnTlToBr>
                    <a:lnBlToTr>
                      <a:noFill/>
                    </a:lnBlToTr>
                    <a:solidFill>
                      <a:srgbClr val="FFFFFF"/>
                    </a:solidFill>
                  </a:tcPr>
                </a:tc>
              </a:tr>
              <a:tr h="371475">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SC STKaiti"/>
                          <a:cs typeface="Arial" charset="0"/>
                        </a:rPr>
                        <a:t>Vehicle inventory</a:t>
                      </a:r>
                    </a:p>
                  </a:txBody>
                  <a:tcPr horzOverflow="overflow">
                    <a:lnL>
                      <a:noFill/>
                    </a:lnL>
                    <a:lnR>
                      <a:noFill/>
                    </a:lnR>
                    <a:lnT>
                      <a:noFill/>
                    </a:lnT>
                    <a:lnB>
                      <a:noFill/>
                    </a:lnB>
                    <a:lnTlToBr>
                      <a:noFill/>
                    </a:lnTlToBr>
                    <a:lnBlToTr>
                      <a:noFill/>
                    </a:lnBlToTr>
                    <a:solidFill>
                      <a:srgbClr val="C6EDB1"/>
                    </a:solidFill>
                  </a:tcPr>
                </a:tc>
                <a:tc hMerge="1">
                  <a:txBody>
                    <a:bodyPr/>
                    <a:lstStyle/>
                    <a:p>
                      <a:endParaRPr lang="en-US"/>
                    </a:p>
                  </a:txBody>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SC STKaiti"/>
                          <a:cs typeface="Arial" charset="0"/>
                        </a:rPr>
                        <a:t>74</a:t>
                      </a:r>
                    </a:p>
                  </a:txBody>
                  <a:tcPr horzOverflow="overflow">
                    <a:lnL>
                      <a:noFill/>
                    </a:lnL>
                    <a:lnR>
                      <a:noFill/>
                    </a:lnR>
                    <a:lnT>
                      <a:noFill/>
                    </a:lnT>
                    <a:lnB>
                      <a:noFill/>
                    </a:lnB>
                    <a:lnTlToBr>
                      <a:noFill/>
                    </a:lnTlToBr>
                    <a:lnBlToTr>
                      <a:noFill/>
                    </a:lnBlToTr>
                    <a:solidFill>
                      <a:srgbClr val="C6EDB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SC STKaiti"/>
                          <a:cs typeface="Arial" charset="0"/>
                        </a:rPr>
                        <a:t>Sales financing</a:t>
                      </a:r>
                    </a:p>
                  </a:txBody>
                  <a:tcPr horzOverflow="overflow">
                    <a:lnL>
                      <a:noFill/>
                    </a:lnL>
                    <a:lnR>
                      <a:noFill/>
                    </a:lnR>
                    <a:lnT>
                      <a:noFill/>
                    </a:lnT>
                    <a:lnB>
                      <a:noFill/>
                    </a:lnB>
                    <a:lnTlToBr>
                      <a:noFill/>
                    </a:lnTlToBr>
                    <a:lnBlToTr>
                      <a:noFill/>
                    </a:lnBlToTr>
                    <a:solidFill>
                      <a:srgbClr val="FFFFFF"/>
                    </a:solidFill>
                  </a:tcPr>
                </a:tc>
                <a:tc gridSpan="2">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SC STKaiti"/>
                          <a:cs typeface="Arial" charset="0"/>
                        </a:rPr>
                        <a:t>100% of sales</a:t>
                      </a:r>
                    </a:p>
                  </a:txBody>
                  <a:tcPr horzOverflow="overflow">
                    <a:lnL>
                      <a:noFill/>
                    </a:lnL>
                    <a:lnR>
                      <a:noFill/>
                    </a:lnR>
                    <a:lnT>
                      <a:noFill/>
                    </a:lnT>
                    <a:lnB>
                      <a:noFill/>
                    </a:lnB>
                    <a:lnTlToBr>
                      <a:noFill/>
                    </a:lnTlToBr>
                    <a:lnBlToTr>
                      <a:noFill/>
                    </a:lnBlToTr>
                    <a:solidFill>
                      <a:srgbClr val="FFFFFF"/>
                    </a:solidFill>
                  </a:tcPr>
                </a:tc>
                <a:tc hMerge="1">
                  <a:txBody>
                    <a:bodyPr/>
                    <a:lstStyle/>
                    <a:p>
                      <a:endParaRPr lang="en-US"/>
                    </a:p>
                  </a:txBody>
                  <a:tcPr/>
                </a:tc>
              </a:tr>
              <a:tr h="371475">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SC STKaiti"/>
                          <a:cs typeface="Arial" charset="0"/>
                        </a:rPr>
                        <a:t>Staffing</a:t>
                      </a:r>
                    </a:p>
                  </a:txBody>
                  <a:tcPr horzOverflow="overflow">
                    <a:lnL>
                      <a:noFill/>
                    </a:lnL>
                    <a:lnR>
                      <a:noFill/>
                    </a:lnR>
                    <a:lnT>
                      <a:noFill/>
                    </a:lnT>
                    <a:lnB>
                      <a:noFill/>
                    </a:lnB>
                    <a:lnTlToBr>
                      <a:noFill/>
                    </a:lnTlToBr>
                    <a:lnBlToTr>
                      <a:noFill/>
                    </a:lnBlToTr>
                    <a:solidFill>
                      <a:srgbClr val="C6EDB1"/>
                    </a:solidFill>
                  </a:tcPr>
                </a:tc>
                <a:tc hMerge="1">
                  <a:txBody>
                    <a:bodyPr/>
                    <a:lstStyle/>
                    <a:p>
                      <a:endParaRPr lang="en-US"/>
                    </a:p>
                  </a:txBody>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SC STKaiti"/>
                          <a:cs typeface="Arial" charset="0"/>
                        </a:rPr>
                        <a:t>10 – 15 retail and ops employees</a:t>
                      </a:r>
                    </a:p>
                  </a:txBody>
                  <a:tcPr horzOverflow="overflow">
                    <a:lnL>
                      <a:noFill/>
                    </a:lnL>
                    <a:lnR>
                      <a:noFill/>
                    </a:lnR>
                    <a:lnT>
                      <a:noFill/>
                    </a:lnT>
                    <a:lnB>
                      <a:noFill/>
                    </a:lnB>
                    <a:lnTlToBr>
                      <a:noFill/>
                    </a:lnTlToBr>
                    <a:lnBlToTr>
                      <a:noFill/>
                    </a:lnBlToTr>
                    <a:solidFill>
                      <a:srgbClr val="C6EDB1"/>
                    </a:solidFill>
                  </a:tcPr>
                </a:tc>
              </a:tr>
              <a:tr h="371475">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SC STKaiti"/>
                          <a:cs typeface="Arial" charset="0"/>
                        </a:rPr>
                        <a:t>Dealership building size     </a:t>
                      </a:r>
                    </a:p>
                  </a:txBody>
                  <a:tcPr horzOverflow="overflow">
                    <a:lnL>
                      <a:noFill/>
                    </a:lnL>
                    <a:lnR>
                      <a:noFill/>
                    </a:lnR>
                    <a:lnT>
                      <a:noFill/>
                    </a:lnT>
                    <a:lnB>
                      <a:noFill/>
                    </a:lnB>
                    <a:lnTlToBr>
                      <a:noFill/>
                    </a:lnTlToBr>
                    <a:lnBlToTr>
                      <a:noFill/>
                    </a:lnBlToTr>
                    <a:solidFill>
                      <a:srgbClr val="FFFFFF"/>
                    </a:solidFill>
                  </a:tcPr>
                </a:tc>
                <a:tc hMerge="1">
                  <a:txBody>
                    <a:bodyPr/>
                    <a:lstStyle/>
                    <a:p>
                      <a:endParaRPr lang="en-US"/>
                    </a:p>
                  </a:txBody>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SC STKaiti"/>
                          <a:cs typeface="Arial" charset="0"/>
                        </a:rPr>
                        <a:t>5,000 sf</a:t>
                      </a:r>
                    </a:p>
                  </a:txBody>
                  <a:tcPr horzOverflow="overflow">
                    <a:lnL>
                      <a:noFill/>
                    </a:lnL>
                    <a:lnR>
                      <a:noFill/>
                    </a:lnR>
                    <a:lnT>
                      <a:noFill/>
                    </a:lnT>
                    <a:lnB>
                      <a:noFill/>
                    </a:lnB>
                    <a:lnTlToBr>
                      <a:noFill/>
                    </a:lnTlToBr>
                    <a:lnBlToTr>
                      <a:noFill/>
                    </a:lnBlToTr>
                    <a:solidFill>
                      <a:srgbClr val="FFFFFF"/>
                    </a:solidFill>
                  </a:tcPr>
                </a:tc>
              </a:tr>
              <a:tr h="371475">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SC STKaiti"/>
                          <a:cs typeface="Arial" charset="0"/>
                        </a:rPr>
                        <a:t>Leasehold improvements &amp; equipment</a:t>
                      </a:r>
                    </a:p>
                  </a:txBody>
                  <a:tcPr horzOverflow="overflow">
                    <a:lnL>
                      <a:noFill/>
                    </a:lnL>
                    <a:lnR>
                      <a:noFill/>
                    </a:lnR>
                    <a:lnT>
                      <a:noFill/>
                    </a:lnT>
                    <a:lnB>
                      <a:noFill/>
                    </a:lnB>
                    <a:lnTlToBr>
                      <a:noFill/>
                    </a:lnTlToBr>
                    <a:lnBlToTr>
                      <a:noFill/>
                    </a:lnBlToTr>
                    <a:solidFill>
                      <a:srgbClr val="C6EDB1"/>
                    </a:solidFill>
                  </a:tcPr>
                </a:tc>
                <a:tc hMerge="1">
                  <a:txBody>
                    <a:bodyPr/>
                    <a:lstStyle/>
                    <a:p>
                      <a:endParaRPr lang="en-US"/>
                    </a:p>
                  </a:txBody>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SC STKaiti"/>
                          <a:cs typeface="Arial" charset="0"/>
                        </a:rPr>
                        <a:t>$595K</a:t>
                      </a:r>
                    </a:p>
                  </a:txBody>
                  <a:tcPr horzOverflow="overflow">
                    <a:lnL>
                      <a:noFill/>
                    </a:lnL>
                    <a:lnR>
                      <a:noFill/>
                    </a:lnR>
                    <a:lnT>
                      <a:noFill/>
                    </a:lnT>
                    <a:lnB>
                      <a:noFill/>
                    </a:lnB>
                    <a:lnTlToBr>
                      <a:noFill/>
                    </a:lnTlToBr>
                    <a:lnBlToTr>
                      <a:noFill/>
                    </a:lnBlToTr>
                    <a:solidFill>
                      <a:srgbClr val="C6EDB1"/>
                    </a:solidFill>
                  </a:tcPr>
                </a:tc>
              </a:tr>
              <a:tr h="371475">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charset="0"/>
                          <a:ea typeface="SC STKaiti"/>
                          <a:cs typeface="Arial" charset="0"/>
                        </a:rPr>
                        <a:t>Typical lease term</a:t>
                      </a:r>
                    </a:p>
                  </a:txBody>
                  <a:tcPr horzOverflow="overflow">
                    <a:lnL>
                      <a:noFill/>
                    </a:lnL>
                    <a:lnR>
                      <a:noFill/>
                    </a:lnR>
                    <a:lnT>
                      <a:noFill/>
                    </a:lnT>
                    <a:lnB>
                      <a:noFill/>
                    </a:lnB>
                    <a:lnTlToBr>
                      <a:noFill/>
                    </a:lnTlToBr>
                    <a:lnBlToTr>
                      <a:noFill/>
                    </a:lnBlToTr>
                    <a:solidFill>
                      <a:srgbClr val="FFFFFF"/>
                    </a:solidFill>
                  </a:tcPr>
                </a:tc>
                <a:tc hMerge="1">
                  <a:txBody>
                    <a:bodyPr/>
                    <a:lstStyle/>
                    <a:p>
                      <a:endParaRPr lang="en-US"/>
                    </a:p>
                  </a:txBody>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charset="0"/>
                          <a:ea typeface="SC STKaiti"/>
                          <a:cs typeface="Arial" charset="0"/>
                        </a:rPr>
                        <a:t>5 years, with option for 5 to 15 years</a:t>
                      </a:r>
                    </a:p>
                  </a:txBody>
                  <a:tcPr horzOverflow="overflow">
                    <a:lnL>
                      <a:noFill/>
                    </a:lnL>
                    <a:lnR>
                      <a:noFill/>
                    </a:lnR>
                    <a:lnT>
                      <a:noFill/>
                    </a:lnT>
                    <a:lnB>
                      <a:noFill/>
                    </a:lnB>
                    <a:lnTlToBr>
                      <a:noFill/>
                    </a:lnTlToBr>
                    <a:lnBlToTr>
                      <a:noFill/>
                    </a:lnBlToTr>
                    <a:solidFill>
                      <a:srgbClr val="FFFFFF"/>
                    </a:solidFill>
                  </a:tcPr>
                </a:tc>
              </a:tr>
            </a:tbl>
          </a:graphicData>
        </a:graphic>
      </p:graphicFrame>
      <p:sp>
        <p:nvSpPr>
          <p:cNvPr id="128019" name="TextBox 8"/>
          <p:cNvSpPr txBox="1">
            <a:spLocks noChangeArrowheads="1"/>
          </p:cNvSpPr>
          <p:nvPr/>
        </p:nvSpPr>
        <p:spPr bwMode="auto">
          <a:xfrm>
            <a:off x="981075" y="5638800"/>
            <a:ext cx="2714625" cy="400050"/>
          </a:xfrm>
          <a:prstGeom prst="rect">
            <a:avLst/>
          </a:prstGeom>
          <a:noFill/>
          <a:ln w="9525">
            <a:noFill/>
            <a:miter lim="800000"/>
            <a:headEnd/>
            <a:tailEnd/>
          </a:ln>
        </p:spPr>
        <p:txBody>
          <a:bodyPr>
            <a:spAutoFit/>
          </a:bodyPr>
          <a:lstStyle/>
          <a:p>
            <a:r>
              <a:rPr lang="en-US" sz="1000" dirty="0">
                <a:solidFill>
                  <a:srgbClr val="000000"/>
                </a:solidFill>
              </a:rPr>
              <a:t>Note: Information is based on the twelve months ended </a:t>
            </a:r>
            <a:r>
              <a:rPr lang="en-US" sz="1000" dirty="0" smtClean="0">
                <a:solidFill>
                  <a:srgbClr val="000000"/>
                </a:solidFill>
              </a:rPr>
              <a:t>June 30, 2013.</a:t>
            </a:r>
            <a:endParaRPr lang="en-US" sz="1000" dirty="0">
              <a:solidFill>
                <a:srgbClr val="000000"/>
              </a:solidFill>
            </a:endParaRPr>
          </a:p>
        </p:txBody>
      </p:sp>
      <p:pic>
        <p:nvPicPr>
          <p:cNvPr id="128020" name="Picture 2" descr="C:\Users\rcassidy\Pictures\DSC07178_nsv.jpg"/>
          <p:cNvPicPr>
            <a:picLocks noChangeAspect="1" noChangeArrowheads="1"/>
          </p:cNvPicPr>
          <p:nvPr/>
        </p:nvPicPr>
        <p:blipFill>
          <a:blip r:embed="rId3" cstate="print"/>
          <a:srcRect/>
          <a:stretch>
            <a:fillRect/>
          </a:stretch>
        </p:blipFill>
        <p:spPr bwMode="auto">
          <a:xfrm>
            <a:off x="5387975" y="1258888"/>
            <a:ext cx="3251200" cy="2311400"/>
          </a:xfrm>
          <a:prstGeom prst="rect">
            <a:avLst/>
          </a:prstGeom>
          <a:noFill/>
          <a:ln w="9525">
            <a:noFill/>
            <a:miter lim="800000"/>
            <a:headEnd/>
            <a:tailEnd/>
          </a:ln>
        </p:spPr>
      </p:pic>
      <p:pic>
        <p:nvPicPr>
          <p:cNvPr id="128021" name="Content Placeholder 6" descr="NSH_int.jpg"/>
          <p:cNvPicPr>
            <a:picLocks noChangeAspect="1"/>
          </p:cNvPicPr>
          <p:nvPr/>
        </p:nvPicPr>
        <p:blipFill>
          <a:blip r:embed="rId4" cstate="print"/>
          <a:srcRect/>
          <a:stretch>
            <a:fillRect/>
          </a:stretch>
        </p:blipFill>
        <p:spPr bwMode="auto">
          <a:xfrm>
            <a:off x="5387975" y="3686175"/>
            <a:ext cx="3251200" cy="2330450"/>
          </a:xfrm>
          <a:prstGeom prst="rect">
            <a:avLst/>
          </a:prstGeom>
          <a:noFill/>
          <a:ln w="15875">
            <a:solidFill>
              <a:srgbClr val="000000"/>
            </a:solidFill>
            <a:miter lim="800000"/>
            <a:headEnd/>
            <a:tailEnd/>
          </a:ln>
        </p:spPr>
      </p:pic>
      <p:sp>
        <p:nvSpPr>
          <p:cNvPr id="128022" name="TextBox 8"/>
          <p:cNvSpPr txBox="1">
            <a:spLocks noChangeArrowheads="1"/>
          </p:cNvSpPr>
          <p:nvPr/>
        </p:nvSpPr>
        <p:spPr bwMode="auto">
          <a:xfrm>
            <a:off x="7677150" y="3209925"/>
            <a:ext cx="809625" cy="246063"/>
          </a:xfrm>
          <a:prstGeom prst="rect">
            <a:avLst/>
          </a:prstGeom>
          <a:solidFill>
            <a:schemeClr val="bg1"/>
          </a:solidFill>
          <a:ln w="9525">
            <a:noFill/>
            <a:miter lim="800000"/>
            <a:headEnd/>
            <a:tailEnd/>
          </a:ln>
        </p:spPr>
        <p:txBody>
          <a:bodyPr>
            <a:spAutoFit/>
          </a:bodyPr>
          <a:lstStyle/>
          <a:p>
            <a:pPr algn="ctr"/>
            <a:r>
              <a:rPr lang="en-US" sz="1000" b="1" dirty="0">
                <a:solidFill>
                  <a:srgbClr val="026237"/>
                </a:solidFill>
              </a:rPr>
              <a:t>Knoxville</a:t>
            </a:r>
          </a:p>
        </p:txBody>
      </p:sp>
      <p:sp>
        <p:nvSpPr>
          <p:cNvPr id="128023" name="TextBox 8"/>
          <p:cNvSpPr txBox="1">
            <a:spLocks noChangeArrowheads="1"/>
          </p:cNvSpPr>
          <p:nvPr/>
        </p:nvSpPr>
        <p:spPr bwMode="auto">
          <a:xfrm>
            <a:off x="7734300" y="5732463"/>
            <a:ext cx="809625" cy="246062"/>
          </a:xfrm>
          <a:prstGeom prst="rect">
            <a:avLst/>
          </a:prstGeom>
          <a:solidFill>
            <a:schemeClr val="bg1"/>
          </a:solidFill>
          <a:ln w="9525">
            <a:noFill/>
            <a:miter lim="800000"/>
            <a:headEnd/>
            <a:tailEnd/>
          </a:ln>
        </p:spPr>
        <p:txBody>
          <a:bodyPr>
            <a:spAutoFit/>
          </a:bodyPr>
          <a:lstStyle/>
          <a:p>
            <a:pPr algn="ctr"/>
            <a:r>
              <a:rPr lang="en-US" sz="1000" b="1" dirty="0">
                <a:solidFill>
                  <a:srgbClr val="026237"/>
                </a:solidFill>
              </a:rPr>
              <a:t>Nashville</a:t>
            </a:r>
          </a:p>
        </p:txBody>
      </p:sp>
      <p:sp>
        <p:nvSpPr>
          <p:cNvPr id="11" name="Slide Number Placeholder 3"/>
          <p:cNvSpPr>
            <a:spLocks noGrp="1"/>
          </p:cNvSpPr>
          <p:nvPr>
            <p:ph type="sldNum" sz="quarter" idx="10"/>
          </p:nvPr>
        </p:nvSpPr>
        <p:spPr>
          <a:xfrm>
            <a:off x="7105645" y="6400959"/>
            <a:ext cx="1920240" cy="365760"/>
          </a:xfrm>
        </p:spPr>
        <p:txBody>
          <a:bodyPr/>
          <a:lstStyle/>
          <a:p>
            <a:pPr algn="r">
              <a:defRPr/>
            </a:pPr>
            <a:fld id="{C08DF731-222D-4270-BA73-3A7385BAF6A8}" type="slidenum">
              <a:rPr lang="ja-JP" altLang="en-US" smtClean="0"/>
              <a:pPr algn="r">
                <a:defRPr/>
              </a:pPr>
              <a:t>11</a:t>
            </a:fld>
            <a:endParaRPr lang="en-US" altLang="ja-JP" dirty="0"/>
          </a:p>
        </p:txBody>
      </p:sp>
    </p:spTree>
    <p:extLst>
      <p:ext uri="{BB962C8B-B14F-4D97-AF65-F5344CB8AC3E}">
        <p14:creationId xmlns:p14="http://schemas.microsoft.com/office/powerpoint/2010/main" val="7589281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reasury\Presentations\2011\Prior Versions\Photos\Inspection Cent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2853" y="916201"/>
            <a:ext cx="3794897" cy="2846173"/>
          </a:xfrm>
          <a:prstGeom prst="rect">
            <a:avLst/>
          </a:prstGeom>
          <a:noFill/>
          <a:ln>
            <a:solidFill>
              <a:sysClr val="windowText" lastClr="000000"/>
            </a:solidFill>
          </a:ln>
          <a:extLst>
            <a:ext uri="{909E8E84-426E-40DD-AFC4-6F175D3DCCD1}">
              <a14:hiddenFill xmlns:a14="http://schemas.microsoft.com/office/drawing/2010/main">
                <a:solidFill>
                  <a:srgbClr val="FFFFFF"/>
                </a:solidFill>
              </a14:hiddenFill>
            </a:ext>
          </a:extLst>
        </p:spPr>
      </p:pic>
      <p:pic>
        <p:nvPicPr>
          <p:cNvPr id="2458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2854" y="3810000"/>
            <a:ext cx="3794896" cy="263625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2"/>
          <p:cNvSpPr txBox="1">
            <a:spLocks noChangeArrowheads="1"/>
          </p:cNvSpPr>
          <p:nvPr/>
        </p:nvSpPr>
        <p:spPr>
          <a:xfrm>
            <a:off x="152400" y="152400"/>
            <a:ext cx="7827425" cy="762000"/>
          </a:xfrm>
          <a:prstGeom prst="rect">
            <a:avLst/>
          </a:prstGeom>
        </p:spPr>
        <p:txBody>
          <a:bodyPr>
            <a:normAutofit fontScale="37500" lnSpcReduction="200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dirty="0" smtClean="0"/>
              <a:t/>
            </a:r>
            <a:br>
              <a:rPr lang="en-US" dirty="0" smtClean="0"/>
            </a:br>
            <a:r>
              <a:rPr lang="en-US" sz="8500" dirty="0" smtClean="0">
                <a:solidFill>
                  <a:schemeClr val="accent4">
                    <a:lumMod val="75000"/>
                  </a:schemeClr>
                </a:solidFill>
              </a:rPr>
              <a:t>18 Reconditioning Facilities</a:t>
            </a:r>
          </a:p>
        </p:txBody>
      </p:sp>
      <p:sp>
        <p:nvSpPr>
          <p:cNvPr id="6" name="Text Box 9"/>
          <p:cNvSpPr txBox="1">
            <a:spLocks noChangeArrowheads="1"/>
          </p:cNvSpPr>
          <p:nvPr/>
        </p:nvSpPr>
        <p:spPr bwMode="gray">
          <a:xfrm>
            <a:off x="5181600" y="3467100"/>
            <a:ext cx="2057400" cy="228600"/>
          </a:xfrm>
          <a:prstGeom prst="rect">
            <a:avLst/>
          </a:prstGeom>
          <a:noFill/>
          <a:ln w="9525" algn="ctr">
            <a:noFill/>
            <a:miter lim="800000"/>
            <a:headEnd/>
            <a:tailEnd/>
          </a:ln>
        </p:spPr>
        <p:txBody>
          <a:bodyPr>
            <a:spAutoFit/>
          </a:bodyPr>
          <a:lstStyle/>
          <a:p>
            <a:pPr>
              <a:spcBef>
                <a:spcPct val="50000"/>
              </a:spcBef>
              <a:tabLst>
                <a:tab pos="171450" algn="l"/>
              </a:tabLst>
            </a:pPr>
            <a:r>
              <a:rPr lang="en-US" sz="1200" b="1" dirty="0">
                <a:solidFill>
                  <a:srgbClr val="FFFFFF"/>
                </a:solidFill>
              </a:rPr>
              <a:t>Blue Mound, Dallas, TX</a:t>
            </a:r>
          </a:p>
        </p:txBody>
      </p:sp>
      <p:sp>
        <p:nvSpPr>
          <p:cNvPr id="8" name="TextBox 7"/>
          <p:cNvSpPr txBox="1"/>
          <p:nvPr/>
        </p:nvSpPr>
        <p:spPr>
          <a:xfrm>
            <a:off x="190500" y="914400"/>
            <a:ext cx="4533900" cy="5924699"/>
          </a:xfrm>
          <a:prstGeom prst="rect">
            <a:avLst/>
          </a:prstGeom>
          <a:noFill/>
        </p:spPr>
        <p:txBody>
          <a:bodyPr wrap="square" rtlCol="0">
            <a:spAutoFit/>
          </a:bodyPr>
          <a:lstStyle/>
          <a:p>
            <a:pPr marL="342900" indent="-342900" eaLnBrk="0" hangingPunct="0">
              <a:spcBef>
                <a:spcPts val="600"/>
              </a:spcBef>
              <a:spcAft>
                <a:spcPts val="600"/>
              </a:spcAft>
              <a:buClr>
                <a:schemeClr val="tx2"/>
              </a:buClr>
              <a:buSzPct val="150000"/>
              <a:buBlip>
                <a:blip r:embed="rId5"/>
              </a:buBlip>
            </a:pPr>
            <a:r>
              <a:rPr lang="en-US" sz="1100" dirty="0" smtClean="0"/>
              <a:t>Centralized Decision Making</a:t>
            </a:r>
          </a:p>
          <a:p>
            <a:pPr marL="0" lvl="1" eaLnBrk="0" hangingPunct="0">
              <a:spcBef>
                <a:spcPts val="600"/>
              </a:spcBef>
              <a:spcAft>
                <a:spcPts val="600"/>
              </a:spcAft>
              <a:buClr>
                <a:schemeClr val="tx2"/>
              </a:buClr>
              <a:buSzPct val="150000"/>
            </a:pPr>
            <a:r>
              <a:rPr lang="en-US" sz="1100" dirty="0" smtClean="0"/>
              <a:t>          -Auction buy direction (year, make, mileage)</a:t>
            </a:r>
          </a:p>
          <a:p>
            <a:pPr marL="0" lvl="1" eaLnBrk="0" hangingPunct="0">
              <a:spcBef>
                <a:spcPts val="600"/>
              </a:spcBef>
              <a:spcAft>
                <a:spcPts val="600"/>
              </a:spcAft>
              <a:buClr>
                <a:schemeClr val="tx2"/>
              </a:buClr>
              <a:buSzPct val="150000"/>
            </a:pPr>
            <a:r>
              <a:rPr lang="en-US" sz="1100" dirty="0"/>
              <a:t> </a:t>
            </a:r>
            <a:r>
              <a:rPr lang="en-US" sz="1100" dirty="0" smtClean="0"/>
              <a:t>         -Distribution to recon centers and stores                                                       </a:t>
            </a:r>
          </a:p>
          <a:p>
            <a:pPr marL="0" lvl="1" eaLnBrk="0" hangingPunct="0">
              <a:spcBef>
                <a:spcPts val="600"/>
              </a:spcBef>
              <a:spcAft>
                <a:spcPts val="600"/>
              </a:spcAft>
              <a:buClr>
                <a:schemeClr val="tx2"/>
              </a:buClr>
              <a:buSzPct val="150000"/>
            </a:pPr>
            <a:r>
              <a:rPr lang="en-US" sz="1100" dirty="0"/>
              <a:t> </a:t>
            </a:r>
            <a:r>
              <a:rPr lang="en-US" sz="1100" dirty="0" smtClean="0"/>
              <a:t>         -Vehicle retail pricing</a:t>
            </a:r>
          </a:p>
          <a:p>
            <a:pPr marL="342900" indent="-342900" eaLnBrk="0" hangingPunct="0">
              <a:spcBef>
                <a:spcPts val="600"/>
              </a:spcBef>
              <a:spcAft>
                <a:spcPts val="600"/>
              </a:spcAft>
              <a:buClr>
                <a:schemeClr val="tx2"/>
              </a:buClr>
              <a:buSzPct val="150000"/>
              <a:buBlip>
                <a:blip r:embed="rId5"/>
              </a:buBlip>
            </a:pPr>
            <a:r>
              <a:rPr lang="en-US" sz="1100" dirty="0" smtClean="0"/>
              <a:t>35 </a:t>
            </a:r>
            <a:r>
              <a:rPr lang="en-US" sz="1100" dirty="0"/>
              <a:t>Full-Time buyers attending 250 auctions annually and purchasing  over 84K </a:t>
            </a:r>
            <a:r>
              <a:rPr lang="en-US" sz="1100" dirty="0" smtClean="0"/>
              <a:t>vehicles</a:t>
            </a:r>
          </a:p>
          <a:p>
            <a:pPr lvl="1" eaLnBrk="0" hangingPunct="0">
              <a:spcBef>
                <a:spcPts val="600"/>
              </a:spcBef>
              <a:spcAft>
                <a:spcPts val="600"/>
              </a:spcAft>
              <a:buClr>
                <a:schemeClr val="tx2"/>
              </a:buClr>
              <a:buSzPct val="150000"/>
            </a:pPr>
            <a:r>
              <a:rPr lang="en-US" sz="1100" dirty="0" smtClean="0"/>
              <a:t>-Avg. vehicle base cost is $8,000</a:t>
            </a:r>
          </a:p>
          <a:p>
            <a:pPr lvl="1" eaLnBrk="0" hangingPunct="0">
              <a:spcBef>
                <a:spcPts val="600"/>
              </a:spcBef>
              <a:spcAft>
                <a:spcPts val="600"/>
              </a:spcAft>
              <a:buClr>
                <a:schemeClr val="tx2"/>
              </a:buClr>
              <a:buSzPct val="150000"/>
            </a:pPr>
            <a:r>
              <a:rPr lang="en-US" sz="1100" dirty="0" smtClean="0"/>
              <a:t>-Avg. reconditioning $1,500</a:t>
            </a:r>
          </a:p>
          <a:p>
            <a:pPr lvl="1" eaLnBrk="0" hangingPunct="0">
              <a:spcBef>
                <a:spcPts val="600"/>
              </a:spcBef>
              <a:spcAft>
                <a:spcPts val="600"/>
              </a:spcAft>
              <a:buClr>
                <a:schemeClr val="tx2"/>
              </a:buClr>
              <a:buSzPct val="150000"/>
            </a:pPr>
            <a:r>
              <a:rPr lang="en-US" sz="1100" dirty="0" smtClean="0"/>
              <a:t>-Avg. odometer 84K miles</a:t>
            </a:r>
          </a:p>
          <a:p>
            <a:pPr lvl="1" eaLnBrk="0" hangingPunct="0">
              <a:spcBef>
                <a:spcPts val="600"/>
              </a:spcBef>
              <a:spcAft>
                <a:spcPts val="600"/>
              </a:spcAft>
              <a:buClr>
                <a:schemeClr val="tx2"/>
              </a:buClr>
              <a:buSzPct val="150000"/>
            </a:pPr>
            <a:r>
              <a:rPr lang="en-US" sz="1100" dirty="0" smtClean="0"/>
              <a:t>-Avg</a:t>
            </a:r>
            <a:r>
              <a:rPr lang="en-US" sz="1100" dirty="0"/>
              <a:t>. model year </a:t>
            </a:r>
            <a:r>
              <a:rPr lang="en-US" sz="1100" dirty="0" smtClean="0"/>
              <a:t>2007</a:t>
            </a:r>
          </a:p>
          <a:p>
            <a:pPr marL="342900" indent="-342900" eaLnBrk="0" hangingPunct="0">
              <a:spcBef>
                <a:spcPts val="600"/>
              </a:spcBef>
              <a:spcAft>
                <a:spcPts val="600"/>
              </a:spcAft>
              <a:buClr>
                <a:schemeClr val="tx2"/>
              </a:buClr>
              <a:buSzPct val="150000"/>
              <a:buBlip>
                <a:blip r:embed="rId5"/>
              </a:buBlip>
            </a:pPr>
            <a:r>
              <a:rPr lang="en-US" sz="1100" dirty="0" smtClean="0"/>
              <a:t>Total of +665,000 </a:t>
            </a:r>
            <a:r>
              <a:rPr lang="en-US" sz="1100" dirty="0"/>
              <a:t>sq. feet of </a:t>
            </a:r>
            <a:r>
              <a:rPr lang="en-US" sz="1100" dirty="0" smtClean="0"/>
              <a:t>building space with maximum capability of reconditioning 2,290 vehicles per week</a:t>
            </a:r>
          </a:p>
          <a:p>
            <a:pPr lvl="1" eaLnBrk="0" hangingPunct="0">
              <a:spcBef>
                <a:spcPts val="600"/>
              </a:spcBef>
              <a:spcAft>
                <a:spcPts val="600"/>
              </a:spcAft>
              <a:buClr>
                <a:schemeClr val="tx2"/>
              </a:buClr>
              <a:buSzPct val="150000"/>
            </a:pPr>
            <a:r>
              <a:rPr lang="en-US" sz="1100" dirty="0" smtClean="0"/>
              <a:t>-Multi-point inspection on all vehicles</a:t>
            </a:r>
          </a:p>
          <a:p>
            <a:pPr lvl="1" eaLnBrk="0" hangingPunct="0">
              <a:spcBef>
                <a:spcPts val="600"/>
              </a:spcBef>
              <a:spcAft>
                <a:spcPts val="600"/>
              </a:spcAft>
              <a:buClr>
                <a:schemeClr val="tx2"/>
              </a:buClr>
              <a:buSzPct val="150000"/>
            </a:pPr>
            <a:r>
              <a:rPr lang="en-US" sz="1100" dirty="0" smtClean="0"/>
              <a:t>-Ability to recondition all makes and models</a:t>
            </a:r>
          </a:p>
          <a:p>
            <a:pPr lvl="1" eaLnBrk="0" hangingPunct="0">
              <a:spcBef>
                <a:spcPts val="600"/>
              </a:spcBef>
              <a:spcAft>
                <a:spcPts val="600"/>
              </a:spcAft>
              <a:buClr>
                <a:schemeClr val="tx2"/>
              </a:buClr>
              <a:buSzPct val="150000"/>
            </a:pPr>
            <a:endParaRPr lang="en-US" sz="1600" dirty="0" smtClean="0"/>
          </a:p>
          <a:p>
            <a:pPr marL="342900" indent="-342900" eaLnBrk="0" hangingPunct="0">
              <a:spcBef>
                <a:spcPts val="600"/>
              </a:spcBef>
              <a:spcAft>
                <a:spcPts val="600"/>
              </a:spcAft>
              <a:buClr>
                <a:schemeClr val="tx2"/>
              </a:buClr>
              <a:buSzPct val="150000"/>
              <a:buBlip>
                <a:blip r:embed="rId5"/>
              </a:buBlip>
            </a:pPr>
            <a:endParaRPr lang="en-US" sz="1600" dirty="0" smtClean="0"/>
          </a:p>
          <a:p>
            <a:pPr marL="342900" indent="-342900" eaLnBrk="0" hangingPunct="0">
              <a:spcBef>
                <a:spcPts val="600"/>
              </a:spcBef>
              <a:spcAft>
                <a:spcPts val="600"/>
              </a:spcAft>
              <a:buClr>
                <a:schemeClr val="tx2"/>
              </a:buClr>
              <a:buSzPct val="150000"/>
              <a:buBlip>
                <a:blip r:embed="rId5"/>
              </a:buBlip>
            </a:pPr>
            <a:endParaRPr lang="en-US" sz="1600" dirty="0" smtClean="0"/>
          </a:p>
          <a:p>
            <a:pPr marL="342900" indent="-342900" eaLnBrk="0" hangingPunct="0">
              <a:spcBef>
                <a:spcPts val="600"/>
              </a:spcBef>
              <a:spcAft>
                <a:spcPts val="600"/>
              </a:spcAft>
              <a:buClr>
                <a:schemeClr val="tx2"/>
              </a:buClr>
              <a:buSzPct val="150000"/>
              <a:buBlip>
                <a:blip r:embed="rId5"/>
              </a:buBlip>
            </a:pPr>
            <a:endParaRPr lang="en-US" sz="1600" dirty="0" smtClean="0"/>
          </a:p>
        </p:txBody>
      </p:sp>
      <p:sp>
        <p:nvSpPr>
          <p:cNvPr id="3" name="TextBox 2"/>
          <p:cNvSpPr txBox="1"/>
          <p:nvPr/>
        </p:nvSpPr>
        <p:spPr>
          <a:xfrm>
            <a:off x="2057400" y="6117768"/>
            <a:ext cx="2971800" cy="200055"/>
          </a:xfrm>
          <a:prstGeom prst="rect">
            <a:avLst/>
          </a:prstGeom>
          <a:noFill/>
        </p:spPr>
        <p:txBody>
          <a:bodyPr wrap="square" rtlCol="0">
            <a:spAutoFit/>
          </a:bodyPr>
          <a:lstStyle/>
          <a:p>
            <a:r>
              <a:rPr lang="en-US" sz="700" dirty="0" smtClean="0"/>
              <a:t>NOTE: Information presented is for LTM ended </a:t>
            </a:r>
            <a:r>
              <a:rPr lang="en-US" sz="700" dirty="0"/>
              <a:t>6</a:t>
            </a:r>
            <a:r>
              <a:rPr lang="en-US" sz="700" dirty="0" smtClean="0"/>
              <a:t>/30/13.</a:t>
            </a:r>
            <a:endParaRPr lang="en-US" sz="700" dirty="0"/>
          </a:p>
        </p:txBody>
      </p:sp>
      <p:sp>
        <p:nvSpPr>
          <p:cNvPr id="11" name="Footer Placeholder 2"/>
          <p:cNvSpPr txBox="1">
            <a:spLocks/>
          </p:cNvSpPr>
          <p:nvPr/>
        </p:nvSpPr>
        <p:spPr>
          <a:xfrm>
            <a:off x="0" y="6618288"/>
            <a:ext cx="3036481" cy="239712"/>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smtClean="0">
                <a:solidFill>
                  <a:schemeClr val="bg1"/>
                </a:solidFill>
              </a:rPr>
              <a:t>We Bring People and Cars Together.</a:t>
            </a:r>
            <a:endParaRPr lang="en-US" b="1" dirty="0">
              <a:solidFill>
                <a:schemeClr val="bg1"/>
              </a:solidFill>
            </a:endParaRPr>
          </a:p>
        </p:txBody>
      </p:sp>
      <p:sp>
        <p:nvSpPr>
          <p:cNvPr id="10" name="Slide Number Placeholder 3"/>
          <p:cNvSpPr txBox="1">
            <a:spLocks noGrp="1"/>
          </p:cNvSpPr>
          <p:nvPr/>
        </p:nvSpPr>
        <p:spPr bwMode="auto">
          <a:xfrm>
            <a:off x="8077200" y="6423819"/>
            <a:ext cx="914400" cy="333375"/>
          </a:xfrm>
          <a:prstGeom prst="rect">
            <a:avLst/>
          </a:prstGeom>
          <a:noFill/>
          <a:ln>
            <a:miter lim="800000"/>
            <a:headEnd/>
            <a:tailEnd/>
          </a:ln>
        </p:spPr>
        <p:txBody>
          <a:bodyPr lIns="45720" rIns="45720" anchor="ctr"/>
          <a:lstStyle/>
          <a:p>
            <a:pPr algn="r" eaLnBrk="0" hangingPunct="0">
              <a:defRPr/>
            </a:pPr>
            <a:fld id="{9320E912-B853-47A0-A898-160A0199D53D}" type="slidenum">
              <a:rPr lang="ja-JP" altLang="en-US" sz="900">
                <a:latin typeface="Verdana" pitchFamily="34" charset="0"/>
              </a:rPr>
              <a:pPr algn="r" eaLnBrk="0" hangingPunct="0">
                <a:defRPr/>
              </a:pPr>
              <a:t>12</a:t>
            </a:fld>
            <a:endParaRPr lang="en-US" altLang="ja-JP" sz="900" dirty="0">
              <a:latin typeface="Verdana" pitchFamily="34" charset="0"/>
            </a:endParaRPr>
          </a:p>
        </p:txBody>
      </p:sp>
    </p:spTree>
    <p:extLst>
      <p:ext uri="{BB962C8B-B14F-4D97-AF65-F5344CB8AC3E}">
        <p14:creationId xmlns:p14="http://schemas.microsoft.com/office/powerpoint/2010/main" val="3891499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8" name="Rectangle 4"/>
          <p:cNvSpPr>
            <a:spLocks noGrp="1" noChangeArrowheads="1"/>
          </p:cNvSpPr>
          <p:nvPr>
            <p:ph type="title"/>
          </p:nvPr>
        </p:nvSpPr>
        <p:spPr>
          <a:xfrm>
            <a:off x="0" y="6178"/>
            <a:ext cx="8610600" cy="639762"/>
          </a:xfrm>
        </p:spPr>
        <p:txBody>
          <a:bodyPr>
            <a:normAutofit/>
          </a:bodyPr>
          <a:lstStyle/>
          <a:p>
            <a:r>
              <a:rPr lang="en-US" sz="2800" dirty="0" smtClean="0">
                <a:solidFill>
                  <a:schemeClr val="accent1">
                    <a:lumMod val="75000"/>
                  </a:schemeClr>
                </a:solidFill>
              </a:rPr>
              <a:t>Recent Operational Enhancements</a:t>
            </a:r>
          </a:p>
        </p:txBody>
      </p:sp>
      <p:sp>
        <p:nvSpPr>
          <p:cNvPr id="87049" name="Slide Number Placeholder 3"/>
          <p:cNvSpPr>
            <a:spLocks noGrp="1"/>
          </p:cNvSpPr>
          <p:nvPr>
            <p:ph type="sldNum" sz="quarter" idx="10"/>
          </p:nvPr>
        </p:nvSpPr>
        <p:spPr>
          <a:xfrm>
            <a:off x="7097909" y="6435408"/>
            <a:ext cx="1920240" cy="365760"/>
          </a:xfrm>
          <a:noFill/>
        </p:spPr>
        <p:txBody>
          <a:bodyPr/>
          <a:lstStyle/>
          <a:p>
            <a:pPr algn="r"/>
            <a:fld id="{C252FE55-17C7-4909-8B1A-795AE361DE14}" type="slidenum">
              <a:rPr lang="ja-JP" altLang="en-US" smtClean="0"/>
              <a:pPr algn="r"/>
              <a:t>13</a:t>
            </a:fld>
            <a:endParaRPr lang="en-US" altLang="ja-JP" dirty="0" smtClean="0"/>
          </a:p>
        </p:txBody>
      </p:sp>
      <p:sp>
        <p:nvSpPr>
          <p:cNvPr id="14" name="Rectangle 13"/>
          <p:cNvSpPr/>
          <p:nvPr/>
        </p:nvSpPr>
        <p:spPr>
          <a:xfrm>
            <a:off x="4648200" y="700464"/>
            <a:ext cx="4343400" cy="274638"/>
          </a:xfrm>
          <a:prstGeom prst="rect">
            <a:avLst/>
          </a:prstGeom>
          <a:gradFill>
            <a:gsLst>
              <a:gs pos="40000">
                <a:srgbClr val="02703F"/>
              </a:gs>
              <a:gs pos="100000">
                <a:srgbClr val="42A542"/>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75000"/>
              </a:lnSpc>
              <a:spcBef>
                <a:spcPct val="25000"/>
              </a:spcBef>
              <a:defRPr/>
            </a:pPr>
            <a:r>
              <a:rPr lang="en-US" sz="1200" b="1" dirty="0" smtClean="0"/>
              <a:t>Collections</a:t>
            </a:r>
            <a:endParaRPr lang="en-US" sz="1200" b="1" dirty="0"/>
          </a:p>
        </p:txBody>
      </p:sp>
      <p:sp>
        <p:nvSpPr>
          <p:cNvPr id="12" name="Rectangle 11"/>
          <p:cNvSpPr/>
          <p:nvPr/>
        </p:nvSpPr>
        <p:spPr>
          <a:xfrm>
            <a:off x="4610101" y="3492877"/>
            <a:ext cx="4398523" cy="274637"/>
          </a:xfrm>
          <a:prstGeom prst="rect">
            <a:avLst/>
          </a:prstGeom>
          <a:gradFill>
            <a:gsLst>
              <a:gs pos="40000">
                <a:srgbClr val="02703F"/>
              </a:gs>
              <a:gs pos="100000">
                <a:srgbClr val="42A542"/>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75000"/>
              </a:lnSpc>
              <a:spcBef>
                <a:spcPct val="25000"/>
              </a:spcBef>
            </a:pPr>
            <a:r>
              <a:rPr lang="en-US" sz="1200" b="1" dirty="0"/>
              <a:t>Internet</a:t>
            </a:r>
          </a:p>
        </p:txBody>
      </p:sp>
      <p:sp>
        <p:nvSpPr>
          <p:cNvPr id="15" name="Rectangle 14"/>
          <p:cNvSpPr/>
          <p:nvPr/>
        </p:nvSpPr>
        <p:spPr>
          <a:xfrm>
            <a:off x="83698" y="3490069"/>
            <a:ext cx="4343400" cy="274637"/>
          </a:xfrm>
          <a:prstGeom prst="rect">
            <a:avLst/>
          </a:prstGeom>
          <a:gradFill>
            <a:gsLst>
              <a:gs pos="40000">
                <a:srgbClr val="02703F"/>
              </a:gs>
              <a:gs pos="100000">
                <a:srgbClr val="42A542"/>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75000"/>
              </a:lnSpc>
              <a:spcBef>
                <a:spcPct val="25000"/>
              </a:spcBef>
              <a:defRPr/>
            </a:pPr>
            <a:r>
              <a:rPr lang="en-US" sz="1200" b="1" dirty="0" smtClean="0"/>
              <a:t>Product / Channel Expansion</a:t>
            </a:r>
            <a:endParaRPr lang="en-US" sz="1200" b="1" dirty="0"/>
          </a:p>
        </p:txBody>
      </p:sp>
      <p:sp>
        <p:nvSpPr>
          <p:cNvPr id="21" name="Rectangle 20"/>
          <p:cNvSpPr/>
          <p:nvPr/>
        </p:nvSpPr>
        <p:spPr>
          <a:xfrm>
            <a:off x="76200" y="700464"/>
            <a:ext cx="4398523" cy="274638"/>
          </a:xfrm>
          <a:prstGeom prst="rect">
            <a:avLst/>
          </a:prstGeom>
          <a:gradFill>
            <a:gsLst>
              <a:gs pos="40000">
                <a:srgbClr val="02703F"/>
              </a:gs>
              <a:gs pos="100000">
                <a:srgbClr val="42A542"/>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75000"/>
              </a:lnSpc>
              <a:spcBef>
                <a:spcPct val="25000"/>
              </a:spcBef>
              <a:defRPr/>
            </a:pPr>
            <a:r>
              <a:rPr lang="en-US" sz="1200" b="1" dirty="0" smtClean="0"/>
              <a:t>Retail Experience</a:t>
            </a:r>
            <a:endParaRPr lang="en-US" sz="1200" b="1" baseline="30000" dirty="0"/>
          </a:p>
        </p:txBody>
      </p:sp>
      <p:sp>
        <p:nvSpPr>
          <p:cNvPr id="17" name="TextBox 16"/>
          <p:cNvSpPr txBox="1"/>
          <p:nvPr/>
        </p:nvSpPr>
        <p:spPr>
          <a:xfrm>
            <a:off x="4648200" y="1028712"/>
            <a:ext cx="4343400" cy="1537434"/>
          </a:xfrm>
          <a:prstGeom prst="rect">
            <a:avLst/>
          </a:prstGeom>
          <a:noFill/>
        </p:spPr>
        <p:txBody>
          <a:bodyPr wrap="square" rtlCol="0" anchor="t">
            <a:noAutofit/>
          </a:bodyPr>
          <a:lstStyle/>
          <a:p>
            <a:pPr marL="342900" indent="-342900" eaLnBrk="0" hangingPunct="0">
              <a:spcBef>
                <a:spcPts val="600"/>
              </a:spcBef>
              <a:spcAft>
                <a:spcPts val="600"/>
              </a:spcAft>
              <a:buClr>
                <a:schemeClr val="tx2"/>
              </a:buClr>
              <a:buSzPct val="150000"/>
              <a:buBlip>
                <a:blip r:embed="rId3"/>
              </a:buBlip>
            </a:pPr>
            <a:r>
              <a:rPr lang="en-US" sz="950" dirty="0" smtClean="0">
                <a:latin typeface="+mn-lt"/>
                <a:ea typeface="+mn-ea"/>
                <a:cs typeface="+mn-cs"/>
              </a:rPr>
              <a:t>Fully centralized collection system with call centers in Arizona, Texas and Barbados</a:t>
            </a:r>
          </a:p>
          <a:p>
            <a:pPr marL="685800" lvl="1" indent="-228600" eaLnBrk="0" hangingPunct="0">
              <a:spcBef>
                <a:spcPts val="0"/>
              </a:spcBef>
              <a:spcAft>
                <a:spcPts val="800"/>
              </a:spcAft>
              <a:buClr>
                <a:schemeClr val="tx2"/>
              </a:buClr>
              <a:buSzPct val="150000"/>
              <a:buFont typeface="Arial" pitchFamily="34" charset="0"/>
              <a:buChar char="–"/>
            </a:pPr>
            <a:r>
              <a:rPr lang="en-US" sz="950" dirty="0" smtClean="0"/>
              <a:t>Flexibility to close underperforming dealerships without disrupting collections</a:t>
            </a:r>
            <a:endParaRPr lang="en-US" sz="950" dirty="0"/>
          </a:p>
          <a:p>
            <a:pPr marL="342900" indent="-342900" eaLnBrk="0" hangingPunct="0">
              <a:spcBef>
                <a:spcPts val="600"/>
              </a:spcBef>
              <a:spcAft>
                <a:spcPts val="600"/>
              </a:spcAft>
              <a:buClr>
                <a:schemeClr val="tx2"/>
              </a:buClr>
              <a:buSzPct val="150000"/>
              <a:buBlip>
                <a:blip r:embed="rId3"/>
              </a:buBlip>
            </a:pPr>
            <a:r>
              <a:rPr lang="en-US" sz="950" dirty="0">
                <a:latin typeface="+mn-lt"/>
                <a:ea typeface="+mn-ea"/>
                <a:cs typeface="+mn-cs"/>
              </a:rPr>
              <a:t>Customers can make cash payments through electronic payment network at </a:t>
            </a:r>
            <a:r>
              <a:rPr lang="en-US" sz="950" dirty="0" smtClean="0">
                <a:latin typeface="+mn-lt"/>
                <a:ea typeface="+mn-ea"/>
                <a:cs typeface="+mn-cs"/>
              </a:rPr>
              <a:t>over 4,000 </a:t>
            </a:r>
            <a:r>
              <a:rPr lang="en-US" sz="950" dirty="0">
                <a:latin typeface="+mn-lt"/>
                <a:ea typeface="+mn-ea"/>
                <a:cs typeface="+mn-cs"/>
              </a:rPr>
              <a:t>Wal-Mart stores and more than 17,000 other locations nationwide</a:t>
            </a:r>
          </a:p>
          <a:p>
            <a:pPr marL="342900" indent="-342900" eaLnBrk="0" hangingPunct="0">
              <a:spcBef>
                <a:spcPts val="600"/>
              </a:spcBef>
              <a:spcAft>
                <a:spcPts val="600"/>
              </a:spcAft>
              <a:buClr>
                <a:schemeClr val="tx2"/>
              </a:buClr>
              <a:buSzPct val="150000"/>
              <a:buBlip>
                <a:blip r:embed="rId3"/>
              </a:buBlip>
            </a:pPr>
            <a:r>
              <a:rPr lang="en-US" sz="950" dirty="0">
                <a:latin typeface="+mn-lt"/>
                <a:ea typeface="+mn-ea"/>
                <a:cs typeface="+mn-cs"/>
              </a:rPr>
              <a:t>Beginning in 2012, all vehicles are equipped with anti-theft GPS devices </a:t>
            </a:r>
          </a:p>
        </p:txBody>
      </p:sp>
      <p:sp>
        <p:nvSpPr>
          <p:cNvPr id="18" name="TextBox 17"/>
          <p:cNvSpPr txBox="1"/>
          <p:nvPr/>
        </p:nvSpPr>
        <p:spPr>
          <a:xfrm>
            <a:off x="4671644" y="4655818"/>
            <a:ext cx="2357997" cy="464520"/>
          </a:xfrm>
          <a:prstGeom prst="rect">
            <a:avLst/>
          </a:prstGeom>
          <a:noFill/>
        </p:spPr>
        <p:txBody>
          <a:bodyPr wrap="square" rtlCol="0" anchor="ctr">
            <a:noAutofit/>
          </a:bodyPr>
          <a:lstStyle/>
          <a:p>
            <a:pPr marL="685800" lvl="1" indent="-228600" eaLnBrk="0" hangingPunct="0">
              <a:spcBef>
                <a:spcPts val="200"/>
              </a:spcBef>
              <a:spcAft>
                <a:spcPts val="800"/>
              </a:spcAft>
              <a:buClr>
                <a:schemeClr val="tx2"/>
              </a:buClr>
              <a:buSzPct val="150000"/>
              <a:buFont typeface="Arial" pitchFamily="34" charset="0"/>
              <a:buChar char="–"/>
            </a:pPr>
            <a:r>
              <a:rPr lang="en-US" sz="950" dirty="0" smtClean="0"/>
              <a:t>6.6 </a:t>
            </a:r>
            <a:r>
              <a:rPr lang="en-US" sz="950" dirty="0"/>
              <a:t>million </a:t>
            </a:r>
            <a:r>
              <a:rPr lang="en-US" sz="950" dirty="0" smtClean="0"/>
              <a:t>visits </a:t>
            </a:r>
            <a:r>
              <a:rPr lang="en-US" sz="950" dirty="0"/>
              <a:t>per </a:t>
            </a:r>
            <a:r>
              <a:rPr lang="en-US" sz="950" dirty="0" smtClean="0"/>
              <a:t>year</a:t>
            </a:r>
            <a:endParaRPr lang="en-US" sz="950" dirty="0"/>
          </a:p>
        </p:txBody>
      </p:sp>
      <p:sp>
        <p:nvSpPr>
          <p:cNvPr id="19" name="TextBox 18"/>
          <p:cNvSpPr txBox="1"/>
          <p:nvPr/>
        </p:nvSpPr>
        <p:spPr>
          <a:xfrm>
            <a:off x="83698" y="3876539"/>
            <a:ext cx="4267200" cy="2057400"/>
          </a:xfrm>
          <a:prstGeom prst="rect">
            <a:avLst/>
          </a:prstGeom>
          <a:noFill/>
        </p:spPr>
        <p:txBody>
          <a:bodyPr wrap="square" rtlCol="0" anchor="t">
            <a:noAutofit/>
          </a:bodyPr>
          <a:lstStyle/>
          <a:p>
            <a:pPr marL="342900" indent="-342900" eaLnBrk="0" hangingPunct="0">
              <a:spcBef>
                <a:spcPts val="1200"/>
              </a:spcBef>
              <a:spcAft>
                <a:spcPts val="600"/>
              </a:spcAft>
              <a:buClr>
                <a:schemeClr val="tx2"/>
              </a:buClr>
              <a:buSzPct val="150000"/>
              <a:buBlip>
                <a:blip r:embed="rId3"/>
              </a:buBlip>
            </a:pPr>
            <a:r>
              <a:rPr lang="en-US" sz="950" dirty="0"/>
              <a:t>Launched in December 2011, GO provides subprime auto financing to third-party auto </a:t>
            </a:r>
            <a:r>
              <a:rPr lang="en-US" sz="950" dirty="0" smtClean="0"/>
              <a:t>dealerships to provide incremental profitability</a:t>
            </a:r>
            <a:endParaRPr lang="en-US" sz="950" dirty="0"/>
          </a:p>
          <a:p>
            <a:pPr marL="342900" indent="-342900" eaLnBrk="0" hangingPunct="0">
              <a:spcBef>
                <a:spcPts val="1200"/>
              </a:spcBef>
              <a:spcAft>
                <a:spcPts val="600"/>
              </a:spcAft>
              <a:buClr>
                <a:schemeClr val="tx2"/>
              </a:buClr>
              <a:buSzPct val="150000"/>
              <a:buBlip>
                <a:blip r:embed="rId3"/>
              </a:buBlip>
            </a:pPr>
            <a:r>
              <a:rPr lang="en-US" sz="950" dirty="0" smtClean="0">
                <a:latin typeface="+mn-lt"/>
                <a:ea typeface="+mn-ea"/>
                <a:cs typeface="+mn-cs"/>
              </a:rPr>
              <a:t>In Q4 2012, DriveTime began offering the DriveCare</a:t>
            </a:r>
            <a:r>
              <a:rPr lang="en-US" sz="950" baseline="30000" dirty="0" smtClean="0">
                <a:latin typeface="+mn-lt"/>
                <a:ea typeface="+mn-ea"/>
                <a:cs typeface="+mn-cs"/>
              </a:rPr>
              <a:t>® </a:t>
            </a:r>
            <a:r>
              <a:rPr lang="en-US" sz="950" dirty="0" smtClean="0">
                <a:latin typeface="+mn-lt"/>
                <a:ea typeface="+mn-ea"/>
                <a:cs typeface="+mn-cs"/>
              </a:rPr>
              <a:t>limited warranty as a separately priced service contract in dealerships in Tennessee, Virginia and Ohio (expanded to Los Angeles in 2013)</a:t>
            </a:r>
          </a:p>
          <a:p>
            <a:pPr marL="342900" indent="-342900" eaLnBrk="0" hangingPunct="0">
              <a:spcBef>
                <a:spcPts val="1200"/>
              </a:spcBef>
              <a:spcAft>
                <a:spcPts val="600"/>
              </a:spcAft>
              <a:buClr>
                <a:schemeClr val="tx2"/>
              </a:buClr>
              <a:buSzPct val="150000"/>
              <a:buBlip>
                <a:blip r:embed="rId3"/>
              </a:buBlip>
            </a:pPr>
            <a:r>
              <a:rPr lang="en-US" sz="950" dirty="0" smtClean="0"/>
              <a:t>Launched </a:t>
            </a:r>
            <a:r>
              <a:rPr lang="en-US" sz="950" dirty="0"/>
              <a:t>in January 2013, Carvana is a new sales channel that enables customers to buy cars, from click to delivery, 100% over the </a:t>
            </a:r>
            <a:r>
              <a:rPr lang="en-US" sz="950" dirty="0" smtClean="0"/>
              <a:t>internet</a:t>
            </a:r>
            <a:endParaRPr lang="en-US" sz="950" dirty="0" smtClean="0">
              <a:latin typeface="+mn-lt"/>
              <a:ea typeface="+mn-ea"/>
              <a:cs typeface="+mn-cs"/>
            </a:endParaRPr>
          </a:p>
        </p:txBody>
      </p:sp>
      <p:pic>
        <p:nvPicPr>
          <p:cNvPr id="20" name="Picture 19"/>
          <p:cNvPicPr>
            <a:picLocks noChangeAspect="1" noChangeArrowheads="1"/>
          </p:cNvPicPr>
          <p:nvPr/>
        </p:nvPicPr>
        <p:blipFill rotWithShape="1">
          <a:blip r:embed="rId4" cstate="print"/>
          <a:srcRect l="25935" t="1107" r="50000" b="75615"/>
          <a:stretch/>
        </p:blipFill>
        <p:spPr bwMode="auto">
          <a:xfrm>
            <a:off x="2031554" y="1622232"/>
            <a:ext cx="2366969" cy="1728215"/>
          </a:xfrm>
          <a:prstGeom prst="rect">
            <a:avLst/>
          </a:prstGeom>
          <a:noFill/>
          <a:ln w="9525">
            <a:noFill/>
            <a:miter lim="800000"/>
            <a:headEnd/>
            <a:tailEnd/>
          </a:ln>
        </p:spPr>
      </p:pic>
      <p:grpSp>
        <p:nvGrpSpPr>
          <p:cNvPr id="2" name="Group 1"/>
          <p:cNvGrpSpPr/>
          <p:nvPr/>
        </p:nvGrpSpPr>
        <p:grpSpPr>
          <a:xfrm>
            <a:off x="71335" y="1036068"/>
            <a:ext cx="4403387" cy="2605554"/>
            <a:chOff x="71336" y="1326204"/>
            <a:chExt cx="3733800" cy="2605554"/>
          </a:xfrm>
        </p:grpSpPr>
        <p:sp>
          <p:nvSpPr>
            <p:cNvPr id="16" name="TextBox 15"/>
            <p:cNvSpPr txBox="1"/>
            <p:nvPr/>
          </p:nvSpPr>
          <p:spPr>
            <a:xfrm>
              <a:off x="71336" y="1326204"/>
              <a:ext cx="3733800" cy="2133600"/>
            </a:xfrm>
            <a:prstGeom prst="rect">
              <a:avLst/>
            </a:prstGeom>
            <a:noFill/>
          </p:spPr>
          <p:txBody>
            <a:bodyPr wrap="square" rtlCol="0" anchor="t">
              <a:noAutofit/>
            </a:bodyPr>
            <a:lstStyle/>
            <a:p>
              <a:pPr marL="342900" indent="-342900" eaLnBrk="0" hangingPunct="0">
                <a:spcBef>
                  <a:spcPts val="800"/>
                </a:spcBef>
                <a:spcAft>
                  <a:spcPts val="800"/>
                </a:spcAft>
                <a:buClr>
                  <a:schemeClr val="tx2"/>
                </a:buClr>
                <a:buSzPct val="150000"/>
                <a:buBlip>
                  <a:blip r:embed="rId3"/>
                </a:buBlip>
              </a:pPr>
              <a:r>
                <a:rPr lang="en-US" sz="950" dirty="0" smtClean="0">
                  <a:latin typeface="+mn-lt"/>
                  <a:ea typeface="+mn-ea"/>
                  <a:cs typeface="+mn-cs"/>
                </a:rPr>
                <a:t>Evolution to </a:t>
              </a:r>
              <a:r>
                <a:rPr lang="en-US" sz="950" dirty="0">
                  <a:latin typeface="+mn-lt"/>
                  <a:ea typeface="+mn-ea"/>
                  <a:cs typeface="+mn-cs"/>
                </a:rPr>
                <a:t>a more client-centric </a:t>
              </a:r>
              <a:r>
                <a:rPr lang="en-US" sz="950" dirty="0" smtClean="0">
                  <a:latin typeface="+mn-lt"/>
                  <a:ea typeface="+mn-ea"/>
                  <a:cs typeface="+mn-cs"/>
                </a:rPr>
                <a:t>focused brand, </a:t>
              </a:r>
              <a:r>
                <a:rPr lang="en-US" sz="950" dirty="0">
                  <a:latin typeface="+mn-lt"/>
                  <a:ea typeface="+mn-ea"/>
                  <a:cs typeface="+mn-cs"/>
                </a:rPr>
                <a:t>promoting DriveTime as a courteous, transparent, respectful and trustworthy </a:t>
              </a:r>
              <a:r>
                <a:rPr lang="en-US" sz="950" dirty="0" smtClean="0">
                  <a:latin typeface="+mn-lt"/>
                  <a:ea typeface="+mn-ea"/>
                  <a:cs typeface="+mn-cs"/>
                </a:rPr>
                <a:t>business</a:t>
              </a:r>
              <a:endParaRPr lang="en-US" sz="950" dirty="0">
                <a:latin typeface="+mn-lt"/>
                <a:ea typeface="+mn-ea"/>
                <a:cs typeface="+mn-cs"/>
              </a:endParaRPr>
            </a:p>
          </p:txBody>
        </p:sp>
        <p:sp>
          <p:nvSpPr>
            <p:cNvPr id="22" name="TextBox 21"/>
            <p:cNvSpPr txBox="1"/>
            <p:nvPr/>
          </p:nvSpPr>
          <p:spPr>
            <a:xfrm>
              <a:off x="71336" y="1798158"/>
              <a:ext cx="1572230" cy="2133600"/>
            </a:xfrm>
            <a:prstGeom prst="rect">
              <a:avLst/>
            </a:prstGeom>
            <a:noFill/>
          </p:spPr>
          <p:txBody>
            <a:bodyPr wrap="square" rtlCol="0" anchor="t">
              <a:noAutofit/>
            </a:bodyPr>
            <a:lstStyle/>
            <a:p>
              <a:pPr marL="342900" indent="-342900" eaLnBrk="0" hangingPunct="0">
                <a:spcBef>
                  <a:spcPts val="600"/>
                </a:spcBef>
                <a:spcAft>
                  <a:spcPts val="600"/>
                </a:spcAft>
                <a:buClr>
                  <a:schemeClr val="tx2"/>
                </a:buClr>
                <a:buSzPct val="150000"/>
                <a:buBlip>
                  <a:blip r:embed="rId3"/>
                </a:buBlip>
              </a:pPr>
              <a:r>
                <a:rPr lang="en-US" sz="950" dirty="0"/>
                <a:t>Opened </a:t>
              </a:r>
              <a:r>
                <a:rPr lang="en-US" sz="950" dirty="0" smtClean="0"/>
                <a:t>21 </a:t>
              </a:r>
              <a:r>
                <a:rPr lang="en-US" sz="950" dirty="0"/>
                <a:t>new retail-focused dealerships over the past two years </a:t>
              </a:r>
              <a:endParaRPr lang="en-US" sz="950" dirty="0" smtClean="0">
                <a:latin typeface="+mn-lt"/>
                <a:ea typeface="+mn-ea"/>
                <a:cs typeface="+mn-cs"/>
              </a:endParaRPr>
            </a:p>
            <a:p>
              <a:pPr marL="342900" indent="-342900" eaLnBrk="0" hangingPunct="0">
                <a:spcBef>
                  <a:spcPts val="600"/>
                </a:spcBef>
                <a:spcAft>
                  <a:spcPts val="600"/>
                </a:spcAft>
                <a:buClr>
                  <a:schemeClr val="tx2"/>
                </a:buClr>
                <a:buSzPct val="150000"/>
                <a:buBlip>
                  <a:blip r:embed="rId3"/>
                </a:buBlip>
              </a:pPr>
              <a:r>
                <a:rPr lang="en-US" sz="950" dirty="0" smtClean="0">
                  <a:latin typeface="+mn-lt"/>
                  <a:ea typeface="+mn-ea"/>
                  <a:cs typeface="+mn-cs"/>
                </a:rPr>
                <a:t>Existing </a:t>
              </a:r>
              <a:r>
                <a:rPr lang="en-US" sz="950" dirty="0">
                  <a:latin typeface="+mn-lt"/>
                  <a:ea typeface="+mn-ea"/>
                  <a:cs typeface="+mn-cs"/>
                </a:rPr>
                <a:t>dealerships have been remodeled with a spacious contemporary design, unique signage and flooring, and modern furniture and color </a:t>
              </a:r>
              <a:r>
                <a:rPr lang="en-US" sz="950" dirty="0" smtClean="0">
                  <a:latin typeface="+mn-lt"/>
                  <a:ea typeface="+mn-ea"/>
                  <a:cs typeface="+mn-cs"/>
                </a:rPr>
                <a:t>patterns</a:t>
              </a:r>
              <a:endParaRPr lang="en-US" sz="950" dirty="0">
                <a:latin typeface="+mn-lt"/>
                <a:ea typeface="+mn-ea"/>
                <a:cs typeface="+mn-cs"/>
              </a:endParaRPr>
            </a:p>
          </p:txBody>
        </p:sp>
      </p:grpSp>
      <p:pic>
        <p:nvPicPr>
          <p:cNvPr id="23"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9967" t="14370" r="10743" b="7374"/>
          <a:stretch/>
        </p:blipFill>
        <p:spPr bwMode="auto">
          <a:xfrm>
            <a:off x="7029197" y="4905239"/>
            <a:ext cx="1924592" cy="1606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Box 23"/>
          <p:cNvSpPr txBox="1"/>
          <p:nvPr/>
        </p:nvSpPr>
        <p:spPr>
          <a:xfrm>
            <a:off x="4576659" y="5188926"/>
            <a:ext cx="2385574" cy="2133600"/>
          </a:xfrm>
          <a:prstGeom prst="rect">
            <a:avLst/>
          </a:prstGeom>
          <a:noFill/>
        </p:spPr>
        <p:txBody>
          <a:bodyPr wrap="square" rtlCol="0" anchor="t">
            <a:noAutofit/>
          </a:bodyPr>
          <a:lstStyle/>
          <a:p>
            <a:pPr marL="342900" indent="-342900" eaLnBrk="0" hangingPunct="0">
              <a:spcBef>
                <a:spcPts val="600"/>
              </a:spcBef>
              <a:spcAft>
                <a:spcPts val="600"/>
              </a:spcAft>
              <a:buClr>
                <a:schemeClr val="tx2"/>
              </a:buClr>
              <a:buSzPct val="150000"/>
              <a:buBlip>
                <a:blip r:embed="rId3"/>
              </a:buBlip>
            </a:pPr>
            <a:r>
              <a:rPr lang="en-US" sz="950" dirty="0"/>
              <a:t>After purchasing a vehicle, MyDriveTime.com allows customers to set up ACH payments, make one time payments and view account </a:t>
            </a:r>
            <a:r>
              <a:rPr lang="en-US" sz="950" dirty="0" smtClean="0"/>
              <a:t>balances</a:t>
            </a:r>
            <a:endParaRPr lang="en-US" sz="950" dirty="0"/>
          </a:p>
        </p:txBody>
      </p:sp>
      <p:sp>
        <p:nvSpPr>
          <p:cNvPr id="25" name="TextBox 24"/>
          <p:cNvSpPr txBox="1"/>
          <p:nvPr/>
        </p:nvSpPr>
        <p:spPr>
          <a:xfrm>
            <a:off x="4663379" y="3821123"/>
            <a:ext cx="4299645" cy="683309"/>
          </a:xfrm>
          <a:prstGeom prst="rect">
            <a:avLst/>
          </a:prstGeom>
          <a:noFill/>
        </p:spPr>
        <p:txBody>
          <a:bodyPr wrap="square" rtlCol="0" anchor="t">
            <a:noAutofit/>
          </a:bodyPr>
          <a:lstStyle/>
          <a:p>
            <a:pPr marL="342900" indent="-342900" eaLnBrk="0" hangingPunct="0">
              <a:spcBef>
                <a:spcPts val="600"/>
              </a:spcBef>
              <a:spcAft>
                <a:spcPts val="600"/>
              </a:spcAft>
              <a:buClr>
                <a:schemeClr val="tx2"/>
              </a:buClr>
              <a:buSzPct val="150000"/>
              <a:buBlip>
                <a:blip r:embed="rId3"/>
              </a:buBlip>
            </a:pPr>
            <a:r>
              <a:rPr lang="en-US" sz="950" dirty="0" smtClean="0"/>
              <a:t>Extensive investment in DriveTime.com and mobile applications, </a:t>
            </a:r>
            <a:r>
              <a:rPr lang="en-US" sz="950" dirty="0"/>
              <a:t>which </a:t>
            </a:r>
            <a:r>
              <a:rPr lang="en-US" sz="950" dirty="0" smtClean="0"/>
              <a:t>provide </a:t>
            </a:r>
            <a:r>
              <a:rPr lang="en-US" sz="950" dirty="0"/>
              <a:t>customers comprehensive information about inventory, the credit application process, and scheduling dealership </a:t>
            </a:r>
            <a:r>
              <a:rPr lang="en-US" sz="950" dirty="0" smtClean="0"/>
              <a:t>visits</a:t>
            </a:r>
          </a:p>
          <a:p>
            <a:pPr marL="685800" lvl="1" indent="-228600" eaLnBrk="0" hangingPunct="0">
              <a:spcBef>
                <a:spcPts val="0"/>
              </a:spcBef>
              <a:spcAft>
                <a:spcPts val="800"/>
              </a:spcAft>
              <a:buClr>
                <a:schemeClr val="tx2"/>
              </a:buClr>
              <a:buSzPct val="150000"/>
              <a:buFont typeface="Arial" pitchFamily="34" charset="0"/>
              <a:buChar char="–"/>
            </a:pPr>
            <a:r>
              <a:rPr lang="en-US" sz="950" dirty="0"/>
              <a:t>Over </a:t>
            </a:r>
            <a:r>
              <a:rPr lang="en-US" sz="950" dirty="0" smtClean="0"/>
              <a:t>57% </a:t>
            </a:r>
            <a:r>
              <a:rPr lang="en-US" sz="950" dirty="0"/>
              <a:t>of sales generated by customers who complete </a:t>
            </a:r>
            <a:r>
              <a:rPr lang="en-US" sz="950" dirty="0" smtClean="0"/>
              <a:t> application </a:t>
            </a:r>
            <a:r>
              <a:rPr lang="en-US" sz="950" dirty="0"/>
              <a:t>prior to vising a </a:t>
            </a:r>
            <a:r>
              <a:rPr lang="en-US" sz="950" dirty="0" smtClean="0"/>
              <a:t>dealership</a:t>
            </a:r>
          </a:p>
        </p:txBody>
      </p:sp>
      <p:sp>
        <p:nvSpPr>
          <p:cNvPr id="26" name="Footer Placeholder 2"/>
          <p:cNvSpPr txBox="1">
            <a:spLocks/>
          </p:cNvSpPr>
          <p:nvPr/>
        </p:nvSpPr>
        <p:spPr>
          <a:xfrm>
            <a:off x="0" y="6618288"/>
            <a:ext cx="3036481" cy="239712"/>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smtClean="0">
                <a:solidFill>
                  <a:schemeClr val="bg1"/>
                </a:solidFill>
              </a:rPr>
              <a:t>We Bring People and Cars Together.</a:t>
            </a:r>
            <a:endParaRPr lang="en-US" b="1" dirty="0">
              <a:solidFill>
                <a:schemeClr val="bg1"/>
              </a:solidFill>
            </a:endParaRPr>
          </a:p>
        </p:txBody>
      </p:sp>
    </p:spTree>
    <p:extLst>
      <p:ext uri="{BB962C8B-B14F-4D97-AF65-F5344CB8AC3E}">
        <p14:creationId xmlns:p14="http://schemas.microsoft.com/office/powerpoint/2010/main" val="38769658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4689" name="Title 1"/>
          <p:cNvSpPr>
            <a:spLocks noGrp="1"/>
          </p:cNvSpPr>
          <p:nvPr>
            <p:ph type="title"/>
          </p:nvPr>
        </p:nvSpPr>
        <p:spPr>
          <a:xfrm>
            <a:off x="933450" y="3429000"/>
            <a:ext cx="8058150" cy="1281112"/>
          </a:xfrm>
        </p:spPr>
        <p:txBody>
          <a:bodyPr anchor="t">
            <a:normAutofit fontScale="90000"/>
          </a:bodyPr>
          <a:lstStyle/>
          <a:p>
            <a:pPr algn="l"/>
            <a:r>
              <a:rPr lang="en-US" b="1" dirty="0" smtClean="0">
                <a:solidFill>
                  <a:schemeClr val="accent4">
                    <a:lumMod val="75000"/>
                  </a:schemeClr>
                </a:solidFill>
              </a:rPr>
              <a:t>SECTION 2: CREDIT SCORING &amp; LOAN SERVICING</a:t>
            </a:r>
          </a:p>
        </p:txBody>
      </p:sp>
      <p:sp>
        <p:nvSpPr>
          <p:cNvPr id="3" name="Slide Number Placeholder 2"/>
          <p:cNvSpPr txBox="1">
            <a:spLocks noGrp="1"/>
          </p:cNvSpPr>
          <p:nvPr/>
        </p:nvSpPr>
        <p:spPr bwMode="auto">
          <a:xfrm>
            <a:off x="8077200" y="6200775"/>
            <a:ext cx="914400" cy="333375"/>
          </a:xfrm>
          <a:prstGeom prst="rect">
            <a:avLst/>
          </a:prstGeom>
          <a:noFill/>
          <a:ln>
            <a:miter lim="800000"/>
            <a:headEnd/>
            <a:tailEnd/>
          </a:ln>
        </p:spPr>
        <p:txBody>
          <a:bodyPr lIns="45720" rIns="45720" anchor="ctr"/>
          <a:lstStyle/>
          <a:p>
            <a:pPr algn="r" eaLnBrk="0" hangingPunct="0">
              <a:defRPr/>
            </a:pPr>
            <a:fld id="{2401CB82-A596-416A-A13B-A88EF36FBCE2}" type="slidenum">
              <a:rPr lang="ja-JP" altLang="en-US" sz="900">
                <a:latin typeface="Verdana" pitchFamily="34" charset="0"/>
                <a:ea typeface="SC STKaiti" pitchFamily="2" charset="-122"/>
                <a:cs typeface="+mn-cs"/>
              </a:rPr>
              <a:pPr algn="r" eaLnBrk="0" hangingPunct="0">
                <a:defRPr/>
              </a:pPr>
              <a:t>14</a:t>
            </a:fld>
            <a:endParaRPr lang="en-US" altLang="ja-JP" sz="900" dirty="0">
              <a:latin typeface="Verdana" pitchFamily="34" charset="0"/>
              <a:ea typeface="SC STKaiti" pitchFamily="2" charset="-122"/>
              <a:cs typeface="+mn-cs"/>
            </a:endParaRPr>
          </a:p>
        </p:txBody>
      </p:sp>
      <p:sp>
        <p:nvSpPr>
          <p:cNvPr id="4" name="Footer Placeholder 2"/>
          <p:cNvSpPr txBox="1">
            <a:spLocks/>
          </p:cNvSpPr>
          <p:nvPr/>
        </p:nvSpPr>
        <p:spPr>
          <a:xfrm>
            <a:off x="0" y="6618288"/>
            <a:ext cx="3036481" cy="239712"/>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smtClean="0">
                <a:solidFill>
                  <a:schemeClr val="bg1"/>
                </a:solidFill>
              </a:rPr>
              <a:t>We Bring People and Cars Together.</a:t>
            </a:r>
            <a:endParaRPr lang="en-US" b="1" dirty="0">
              <a:solidFill>
                <a:schemeClr val="bg1"/>
              </a:solidFill>
            </a:endParaRPr>
          </a:p>
        </p:txBody>
      </p:sp>
    </p:spTree>
    <p:custDataLst>
      <p:tags r:id="rId1"/>
    </p:custDataLst>
    <p:extLst>
      <p:ext uri="{BB962C8B-B14F-4D97-AF65-F5344CB8AC3E}">
        <p14:creationId xmlns:p14="http://schemas.microsoft.com/office/powerpoint/2010/main" val="29914076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3"/>
          <p:cNvSpPr>
            <a:spLocks noGrp="1" noChangeArrowheads="1"/>
          </p:cNvSpPr>
          <p:nvPr>
            <p:ph idx="1"/>
          </p:nvPr>
        </p:nvSpPr>
        <p:spPr/>
        <p:txBody>
          <a:bodyPr>
            <a:normAutofit fontScale="92500"/>
          </a:bodyPr>
          <a:lstStyle/>
          <a:p>
            <a:pPr>
              <a:spcBef>
                <a:spcPts val="100"/>
              </a:spcBef>
            </a:pPr>
            <a:r>
              <a:rPr lang="en-US" sz="1600" dirty="0" smtClean="0"/>
              <a:t>Our scoring system is the key component in determining origination strategies</a:t>
            </a:r>
          </a:p>
          <a:p>
            <a:pPr>
              <a:spcBef>
                <a:spcPts val="1200"/>
              </a:spcBef>
            </a:pPr>
            <a:r>
              <a:rPr lang="en-US" sz="1600" dirty="0" smtClean="0"/>
              <a:t>Information used by the credit scoring system is gathered from multiple sources</a:t>
            </a:r>
          </a:p>
          <a:p>
            <a:pPr lvl="1">
              <a:spcBef>
                <a:spcPts val="100"/>
              </a:spcBef>
            </a:pPr>
            <a:r>
              <a:rPr lang="en-US" sz="1600" dirty="0" smtClean="0"/>
              <a:t>Credit bureau </a:t>
            </a:r>
          </a:p>
          <a:p>
            <a:pPr lvl="1">
              <a:spcBef>
                <a:spcPts val="100"/>
              </a:spcBef>
            </a:pPr>
            <a:r>
              <a:rPr lang="en-US" sz="1600" dirty="0" smtClean="0"/>
              <a:t>Debit bureau </a:t>
            </a:r>
          </a:p>
          <a:p>
            <a:pPr lvl="1">
              <a:spcBef>
                <a:spcPts val="100"/>
              </a:spcBef>
            </a:pPr>
            <a:r>
              <a:rPr lang="en-US" sz="1600" dirty="0" smtClean="0"/>
              <a:t>Alternative data sources </a:t>
            </a:r>
          </a:p>
          <a:p>
            <a:pPr>
              <a:spcBef>
                <a:spcPts val="1200"/>
              </a:spcBef>
            </a:pPr>
            <a:r>
              <a:rPr lang="en-US" sz="1600" dirty="0" smtClean="0"/>
              <a:t>Credit scoring system is automated </a:t>
            </a:r>
          </a:p>
          <a:p>
            <a:pPr lvl="1">
              <a:spcBef>
                <a:spcPts val="100"/>
              </a:spcBef>
            </a:pPr>
            <a:r>
              <a:rPr lang="en-US" sz="1600" dirty="0" smtClean="0"/>
              <a:t>Dealership personnel input credit application data and initiate the credit scoring process</a:t>
            </a:r>
          </a:p>
          <a:p>
            <a:pPr lvl="1">
              <a:spcBef>
                <a:spcPts val="100"/>
              </a:spcBef>
            </a:pPr>
            <a:r>
              <a:rPr lang="en-US" sz="1600" dirty="0" smtClean="0"/>
              <a:t>Internal models are housed on SQL Servers at corporate office</a:t>
            </a:r>
          </a:p>
          <a:p>
            <a:pPr lvl="1">
              <a:spcBef>
                <a:spcPts val="100"/>
              </a:spcBef>
            </a:pPr>
            <a:r>
              <a:rPr lang="en-US" sz="1600" dirty="0" smtClean="0"/>
              <a:t>After the application data is entered, the scoring process takes a few seconds</a:t>
            </a:r>
          </a:p>
          <a:p>
            <a:pPr>
              <a:spcBef>
                <a:spcPts val="1200"/>
              </a:spcBef>
            </a:pPr>
            <a:r>
              <a:rPr lang="en-US" sz="1600" dirty="0" smtClean="0"/>
              <a:t>Evaluated predictiveness of many techniques, including: </a:t>
            </a:r>
          </a:p>
          <a:p>
            <a:pPr lvl="1">
              <a:spcBef>
                <a:spcPts val="100"/>
              </a:spcBef>
            </a:pPr>
            <a:r>
              <a:rPr lang="en-US" sz="1600" dirty="0" smtClean="0"/>
              <a:t>Segmentation</a:t>
            </a:r>
          </a:p>
          <a:p>
            <a:pPr lvl="1">
              <a:spcBef>
                <a:spcPts val="100"/>
              </a:spcBef>
            </a:pPr>
            <a:r>
              <a:rPr lang="en-US" sz="1600" dirty="0" smtClean="0"/>
              <a:t>Iterative variable selection</a:t>
            </a:r>
          </a:p>
          <a:p>
            <a:pPr lvl="1">
              <a:spcBef>
                <a:spcPts val="100"/>
              </a:spcBef>
            </a:pPr>
            <a:r>
              <a:rPr lang="en-US" sz="1600" dirty="0" smtClean="0"/>
              <a:t>Ensemble modeling</a:t>
            </a:r>
          </a:p>
          <a:p>
            <a:pPr lvl="1">
              <a:spcBef>
                <a:spcPts val="100"/>
              </a:spcBef>
            </a:pPr>
            <a:r>
              <a:rPr lang="en-US" sz="1600" dirty="0" smtClean="0"/>
              <a:t>Predictiveness based on out of sample testing</a:t>
            </a:r>
          </a:p>
          <a:p>
            <a:pPr lvl="1">
              <a:spcBef>
                <a:spcPts val="100"/>
              </a:spcBef>
            </a:pPr>
            <a:r>
              <a:rPr lang="en-US" sz="1600" dirty="0" smtClean="0"/>
              <a:t>Cross validated GINIs</a:t>
            </a:r>
          </a:p>
          <a:p>
            <a:pPr marL="0" indent="0">
              <a:spcBef>
                <a:spcPts val="1200"/>
              </a:spcBef>
              <a:buNone/>
            </a:pPr>
            <a:endParaRPr lang="en-US" sz="1400" dirty="0" smtClean="0"/>
          </a:p>
          <a:p>
            <a:pPr marL="0" indent="0">
              <a:spcBef>
                <a:spcPts val="100"/>
              </a:spcBef>
              <a:buNone/>
            </a:pPr>
            <a:endParaRPr lang="en-US" sz="1200" dirty="0" smtClean="0"/>
          </a:p>
          <a:p>
            <a:pPr>
              <a:spcBef>
                <a:spcPts val="100"/>
              </a:spcBef>
            </a:pPr>
            <a:endParaRPr lang="en-US" sz="1200" dirty="0" smtClean="0"/>
          </a:p>
          <a:p>
            <a:pPr>
              <a:spcBef>
                <a:spcPts val="100"/>
              </a:spcBef>
            </a:pPr>
            <a:endParaRPr lang="en-US" sz="1200" dirty="0" smtClean="0"/>
          </a:p>
        </p:txBody>
      </p:sp>
      <p:sp>
        <p:nvSpPr>
          <p:cNvPr id="5" name="Rectangle 14"/>
          <p:cNvSpPr>
            <a:spLocks noGrp="1" noChangeArrowheads="1"/>
          </p:cNvSpPr>
          <p:nvPr>
            <p:ph type="sldNum" sz="quarter" idx="12"/>
          </p:nvPr>
        </p:nvSpPr>
        <p:spPr/>
        <p:txBody>
          <a:bodyPr/>
          <a:lstStyle/>
          <a:p>
            <a:fld id="{04F7F9DE-A51E-4BC2-9841-9958EEF2BC4F}" type="slidenum">
              <a:rPr lang="ja-JP" altLang="en-US" smtClean="0">
                <a:solidFill>
                  <a:prstClr val="black"/>
                </a:solidFill>
              </a:rPr>
              <a:pPr/>
              <a:t>15</a:t>
            </a:fld>
            <a:endParaRPr lang="en-US" altLang="ja-JP" dirty="0">
              <a:solidFill>
                <a:prstClr val="black"/>
              </a:solidFill>
            </a:endParaRPr>
          </a:p>
        </p:txBody>
      </p:sp>
      <p:sp>
        <p:nvSpPr>
          <p:cNvPr id="10" name="Title 9"/>
          <p:cNvSpPr>
            <a:spLocks noGrp="1"/>
          </p:cNvSpPr>
          <p:nvPr>
            <p:ph type="title"/>
          </p:nvPr>
        </p:nvSpPr>
        <p:spPr>
          <a:xfrm>
            <a:off x="914400" y="219075"/>
            <a:ext cx="8077200" cy="879475"/>
          </a:xfrm>
        </p:spPr>
        <p:txBody>
          <a:bodyPr>
            <a:normAutofit fontScale="90000"/>
          </a:bodyPr>
          <a:lstStyle/>
          <a:p>
            <a:r>
              <a:rPr lang="en-US" sz="2800" dirty="0" smtClean="0">
                <a:solidFill>
                  <a:srgbClr val="026237"/>
                </a:solidFill>
              </a:rPr>
              <a:t>Expertise in Credit Risk Management through Origination Strategy and Analysis</a:t>
            </a:r>
            <a:endParaRPr lang="en-US" sz="2800" dirty="0">
              <a:solidFill>
                <a:srgbClr val="026237"/>
              </a:solidFill>
            </a:endParaRPr>
          </a:p>
        </p:txBody>
      </p:sp>
      <p:sp>
        <p:nvSpPr>
          <p:cNvPr id="36867" name="Slide Number Placeholder 3"/>
          <p:cNvSpPr txBox="1">
            <a:spLocks noGrp="1"/>
          </p:cNvSpPr>
          <p:nvPr/>
        </p:nvSpPr>
        <p:spPr bwMode="auto">
          <a:xfrm>
            <a:off x="8077200" y="6200775"/>
            <a:ext cx="914400" cy="333375"/>
          </a:xfrm>
          <a:prstGeom prst="rect">
            <a:avLst/>
          </a:prstGeom>
          <a:noFill/>
          <a:ln w="9525">
            <a:noFill/>
            <a:miter lim="800000"/>
            <a:headEnd/>
            <a:tailEnd/>
          </a:ln>
        </p:spPr>
        <p:txBody>
          <a:bodyPr lIns="45720" rIns="45720" anchor="ctr"/>
          <a:lstStyle/>
          <a:p>
            <a:pPr algn="r" defTabSz="820738" eaLnBrk="0" hangingPunct="0"/>
            <a:fld id="{25B49EFA-FF8D-48C0-B047-D9F7CA77C1D4}" type="slidenum">
              <a:rPr lang="ja-JP" altLang="en-US" sz="900" b="1">
                <a:solidFill>
                  <a:prstClr val="white"/>
                </a:solidFill>
                <a:latin typeface="Verdana" pitchFamily="34" charset="0"/>
              </a:rPr>
              <a:pPr algn="r" defTabSz="820738" eaLnBrk="0" hangingPunct="0"/>
              <a:t>15</a:t>
            </a:fld>
            <a:endParaRPr lang="en-US" altLang="ja-JP" sz="900" b="1" dirty="0">
              <a:solidFill>
                <a:prstClr val="white"/>
              </a:solidFill>
              <a:latin typeface="Verdana" pitchFamily="34" charset="0"/>
            </a:endParaRPr>
          </a:p>
        </p:txBody>
      </p:sp>
      <p:sp>
        <p:nvSpPr>
          <p:cNvPr id="6" name="Footer Placeholder 2"/>
          <p:cNvSpPr txBox="1">
            <a:spLocks/>
          </p:cNvSpPr>
          <p:nvPr/>
        </p:nvSpPr>
        <p:spPr>
          <a:xfrm>
            <a:off x="0" y="6618288"/>
            <a:ext cx="3036481" cy="239712"/>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smtClean="0">
                <a:solidFill>
                  <a:schemeClr val="bg1"/>
                </a:solidFill>
              </a:rPr>
              <a:t>We Bring People and Cars Together.</a:t>
            </a:r>
            <a:endParaRPr lang="en-US" b="1" dirty="0">
              <a:solidFill>
                <a:schemeClr val="bg1"/>
              </a:solidFill>
            </a:endParaRPr>
          </a:p>
        </p:txBody>
      </p:sp>
    </p:spTree>
    <p:extLst>
      <p:ext uri="{BB962C8B-B14F-4D97-AF65-F5344CB8AC3E}">
        <p14:creationId xmlns:p14="http://schemas.microsoft.com/office/powerpoint/2010/main" val="2888623689"/>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8209" name="Rectangle 3"/>
          <p:cNvSpPr>
            <a:spLocks noGrp="1" noChangeArrowheads="1"/>
          </p:cNvSpPr>
          <p:nvPr>
            <p:ph type="body" idx="4294967295"/>
          </p:nvPr>
        </p:nvSpPr>
        <p:spPr>
          <a:xfrm>
            <a:off x="990600" y="1254125"/>
            <a:ext cx="8335963" cy="508000"/>
          </a:xfrm>
        </p:spPr>
        <p:txBody>
          <a:bodyPr>
            <a:normAutofit fontScale="92500" lnSpcReduction="10000"/>
          </a:bodyPr>
          <a:lstStyle/>
          <a:p>
            <a:pPr>
              <a:lnSpc>
                <a:spcPct val="90000"/>
              </a:lnSpc>
              <a:buFont typeface="Wingdings" pitchFamily="2" charset="2"/>
              <a:buNone/>
            </a:pPr>
            <a:r>
              <a:rPr lang="en-US" sz="1800" b="1" smtClean="0"/>
              <a:t>We segment the sub-prime market into eight credit grades using our proprietary credit scoring models</a:t>
            </a:r>
          </a:p>
        </p:txBody>
      </p:sp>
      <p:sp>
        <p:nvSpPr>
          <p:cNvPr id="1498210" name="Text Box 5"/>
          <p:cNvSpPr txBox="1">
            <a:spLocks noChangeArrowheads="1"/>
          </p:cNvSpPr>
          <p:nvPr/>
        </p:nvSpPr>
        <p:spPr bwMode="auto">
          <a:xfrm>
            <a:off x="990600" y="5334000"/>
            <a:ext cx="4948238" cy="244475"/>
          </a:xfrm>
          <a:prstGeom prst="rect">
            <a:avLst/>
          </a:prstGeom>
          <a:noFill/>
          <a:ln w="19050">
            <a:noFill/>
            <a:miter lim="800000"/>
            <a:headEnd/>
            <a:tailEnd/>
          </a:ln>
        </p:spPr>
        <p:txBody>
          <a:bodyPr>
            <a:spAutoFit/>
          </a:bodyPr>
          <a:lstStyle/>
          <a:p>
            <a:pPr eaLnBrk="0" fontAlgn="base" hangingPunct="0">
              <a:spcBef>
                <a:spcPct val="50000"/>
              </a:spcBef>
              <a:spcAft>
                <a:spcPct val="0"/>
              </a:spcAft>
            </a:pPr>
            <a:r>
              <a:rPr lang="en-US" sz="1000" dirty="0">
                <a:solidFill>
                  <a:srgbClr val="000000"/>
                </a:solidFill>
                <a:latin typeface="Times New Roman" pitchFamily="18" charset="0"/>
              </a:rPr>
              <a:t>Note: Based on loans originated 7</a:t>
            </a:r>
            <a:r>
              <a:rPr lang="en-US" sz="1000" dirty="0" smtClean="0">
                <a:solidFill>
                  <a:srgbClr val="000000"/>
                </a:solidFill>
                <a:latin typeface="Times New Roman" pitchFamily="18" charset="0"/>
              </a:rPr>
              <a:t>.1.2012 </a:t>
            </a:r>
            <a:r>
              <a:rPr lang="en-US" sz="1000" dirty="0">
                <a:solidFill>
                  <a:srgbClr val="000000"/>
                </a:solidFill>
                <a:latin typeface="Times New Roman" pitchFamily="18" charset="0"/>
              </a:rPr>
              <a:t>– 6</a:t>
            </a:r>
            <a:r>
              <a:rPr lang="en-US" sz="1000" dirty="0" smtClean="0">
                <a:solidFill>
                  <a:srgbClr val="000000"/>
                </a:solidFill>
                <a:latin typeface="Times New Roman" pitchFamily="18" charset="0"/>
              </a:rPr>
              <a:t>.30.2013</a:t>
            </a:r>
            <a:endParaRPr lang="en-US" sz="1000" dirty="0">
              <a:solidFill>
                <a:srgbClr val="000000"/>
              </a:solidFill>
              <a:latin typeface="Times New Roman" pitchFamily="18" charset="0"/>
            </a:endParaRPr>
          </a:p>
        </p:txBody>
      </p:sp>
      <p:graphicFrame>
        <p:nvGraphicFramePr>
          <p:cNvPr id="1498205" name="Object 93"/>
          <p:cNvGraphicFramePr>
            <a:graphicFrameLocks noChangeAspect="1"/>
          </p:cNvGraphicFramePr>
          <p:nvPr>
            <p:extLst>
              <p:ext uri="{D42A27DB-BD31-4B8C-83A1-F6EECF244321}">
                <p14:modId xmlns:p14="http://schemas.microsoft.com/office/powerpoint/2010/main" val="4286936855"/>
              </p:ext>
            </p:extLst>
          </p:nvPr>
        </p:nvGraphicFramePr>
        <p:xfrm>
          <a:off x="1065213" y="2047875"/>
          <a:ext cx="7783512" cy="2930525"/>
        </p:xfrm>
        <a:graphic>
          <a:graphicData uri="http://schemas.openxmlformats.org/presentationml/2006/ole">
            <mc:AlternateContent xmlns:mc="http://schemas.openxmlformats.org/markup-compatibility/2006">
              <mc:Choice xmlns:v="urn:schemas-microsoft-com:vml" Requires="v">
                <p:oleObj spid="_x0000_s18475" name="Worksheet" r:id="rId4" imgW="6114999" imgH="2304990" progId="Excel.Sheet.12">
                  <p:embed/>
                </p:oleObj>
              </mc:Choice>
              <mc:Fallback>
                <p:oleObj name="Worksheet" r:id="rId4" imgW="6114999" imgH="2304990" progId="Excel.Sheet.12">
                  <p:embed/>
                  <p:pic>
                    <p:nvPicPr>
                      <p:cNvPr id="0" name=""/>
                      <p:cNvPicPr>
                        <a:picLocks noChangeAspect="1" noChangeArrowheads="1"/>
                      </p:cNvPicPr>
                      <p:nvPr/>
                    </p:nvPicPr>
                    <p:blipFill>
                      <a:blip r:embed="rId5"/>
                      <a:srcRect/>
                      <a:stretch>
                        <a:fillRect/>
                      </a:stretch>
                    </p:blipFill>
                    <p:spPr bwMode="auto">
                      <a:xfrm>
                        <a:off x="1065213" y="2047875"/>
                        <a:ext cx="7783512" cy="2930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9"/>
          <p:cNvSpPr txBox="1">
            <a:spLocks noChangeArrowheads="1"/>
          </p:cNvSpPr>
          <p:nvPr/>
        </p:nvSpPr>
        <p:spPr>
          <a:xfrm>
            <a:off x="533400" y="195035"/>
            <a:ext cx="8229600" cy="1143000"/>
          </a:xfrm>
          <a:prstGeom prst="rect">
            <a:avLst/>
          </a:prstGeom>
        </p:spPr>
        <p:txBody>
          <a:bodyPr vert="horz"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63500"/>
            <a:r>
              <a:rPr lang="en-US" sz="3600" dirty="0" smtClean="0">
                <a:solidFill>
                  <a:schemeClr val="accent4">
                    <a:lumMod val="75000"/>
                  </a:schemeClr>
                </a:solidFill>
              </a:rPr>
              <a:t>Our Customer Demographics</a:t>
            </a:r>
          </a:p>
        </p:txBody>
      </p:sp>
      <p:sp>
        <p:nvSpPr>
          <p:cNvPr id="9" name="Slide Number Placeholder 3"/>
          <p:cNvSpPr>
            <a:spLocks noGrp="1"/>
          </p:cNvSpPr>
          <p:nvPr>
            <p:ph type="sldNum" sz="quarter" idx="10"/>
          </p:nvPr>
        </p:nvSpPr>
        <p:spPr>
          <a:xfrm>
            <a:off x="7105645" y="6400959"/>
            <a:ext cx="1920240" cy="365760"/>
          </a:xfrm>
        </p:spPr>
        <p:txBody>
          <a:bodyPr/>
          <a:lstStyle/>
          <a:p>
            <a:pPr algn="r">
              <a:defRPr/>
            </a:pPr>
            <a:fld id="{C08DF731-222D-4270-BA73-3A7385BAF6A8}" type="slidenum">
              <a:rPr lang="ja-JP" altLang="en-US" smtClean="0"/>
              <a:pPr algn="r">
                <a:defRPr/>
              </a:pPr>
              <a:t>16</a:t>
            </a:fld>
            <a:endParaRPr lang="en-US" altLang="ja-JP" dirty="0"/>
          </a:p>
        </p:txBody>
      </p:sp>
    </p:spTree>
    <p:extLst>
      <p:ext uri="{BB962C8B-B14F-4D97-AF65-F5344CB8AC3E}">
        <p14:creationId xmlns:p14="http://schemas.microsoft.com/office/powerpoint/2010/main" val="3717234775"/>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98A70DD-0394-483F-BAD4-57A27A111D94}" type="slidenum">
              <a:rPr lang="ja-JP" altLang="en-US" smtClean="0"/>
              <a:pPr>
                <a:defRPr/>
              </a:pPr>
              <a:t>17</a:t>
            </a:fld>
            <a:endParaRPr lang="en-US" altLang="ja-JP" dirty="0"/>
          </a:p>
        </p:txBody>
      </p:sp>
      <p:pic>
        <p:nvPicPr>
          <p:cNvPr id="195482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487" y="182979"/>
            <a:ext cx="8418513" cy="98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2"/>
          <p:cNvSpPr txBox="1">
            <a:spLocks/>
          </p:cNvSpPr>
          <p:nvPr/>
        </p:nvSpPr>
        <p:spPr>
          <a:xfrm>
            <a:off x="0" y="6618288"/>
            <a:ext cx="3036481" cy="239712"/>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smtClean="0">
                <a:solidFill>
                  <a:schemeClr val="bg1"/>
                </a:solidFill>
              </a:rPr>
              <a:t>We Bring People and Cars Together.</a:t>
            </a:r>
            <a:endParaRPr lang="en-US" b="1" dirty="0">
              <a:solidFill>
                <a:schemeClr val="bg1"/>
              </a:solidFill>
            </a:endParaRPr>
          </a:p>
        </p:txBody>
      </p:sp>
      <p:pic>
        <p:nvPicPr>
          <p:cNvPr id="174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487" y="1066800"/>
            <a:ext cx="7696200" cy="48328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66478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5083" name="Slide Number Placeholder 3"/>
          <p:cNvSpPr txBox="1">
            <a:spLocks noGrp="1"/>
          </p:cNvSpPr>
          <p:nvPr/>
        </p:nvSpPr>
        <p:spPr bwMode="auto">
          <a:xfrm>
            <a:off x="8077200" y="6367462"/>
            <a:ext cx="914400" cy="333375"/>
          </a:xfrm>
          <a:prstGeom prst="rect">
            <a:avLst/>
          </a:prstGeom>
          <a:noFill/>
          <a:ln w="9525">
            <a:noFill/>
            <a:miter lim="800000"/>
            <a:headEnd/>
            <a:tailEnd/>
          </a:ln>
        </p:spPr>
        <p:txBody>
          <a:bodyPr lIns="45720" rIns="45720" anchor="ctr"/>
          <a:lstStyle/>
          <a:p>
            <a:pPr algn="r" eaLnBrk="0" hangingPunct="0"/>
            <a:fld id="{AD8013CC-E46C-4FDE-B193-8E73C9CE31E0}" type="slidenum">
              <a:rPr lang="ja-JP" altLang="en-US" sz="900">
                <a:latin typeface="Verdana" pitchFamily="34" charset="0"/>
              </a:rPr>
              <a:pPr algn="r" eaLnBrk="0" hangingPunct="0"/>
              <a:t>18</a:t>
            </a:fld>
            <a:endParaRPr lang="en-US" altLang="ja-JP" sz="900" dirty="0">
              <a:latin typeface="Verdana" pitchFamily="34" charset="0"/>
            </a:endParaRPr>
          </a:p>
        </p:txBody>
      </p:sp>
      <p:sp>
        <p:nvSpPr>
          <p:cNvPr id="1785084" name="Rectangle 9"/>
          <p:cNvSpPr>
            <a:spLocks noGrp="1" noChangeArrowheads="1"/>
          </p:cNvSpPr>
          <p:nvPr>
            <p:ph type="title" idx="4294967295"/>
          </p:nvPr>
        </p:nvSpPr>
        <p:spPr>
          <a:xfrm>
            <a:off x="304800" y="152400"/>
            <a:ext cx="8229600" cy="1143000"/>
          </a:xfrm>
        </p:spPr>
        <p:txBody>
          <a:bodyPr>
            <a:normAutofit/>
          </a:bodyPr>
          <a:lstStyle/>
          <a:p>
            <a:pPr marL="63500" eaLnBrk="1" hangingPunct="1"/>
            <a:r>
              <a:rPr lang="en-US" sz="3200" dirty="0" smtClean="0">
                <a:solidFill>
                  <a:schemeClr val="accent4">
                    <a:lumMod val="75000"/>
                  </a:schemeClr>
                </a:solidFill>
              </a:rPr>
              <a:t>Portfolio Performance</a:t>
            </a:r>
          </a:p>
        </p:txBody>
      </p:sp>
      <p:sp>
        <p:nvSpPr>
          <p:cNvPr id="1785086"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0" hangingPunct="0">
              <a:lnSpc>
                <a:spcPct val="75000"/>
              </a:lnSpc>
              <a:spcBef>
                <a:spcPct val="25000"/>
              </a:spcBef>
              <a:buFontTx/>
              <a:buChar char="•"/>
            </a:pPr>
            <a:endParaRPr lang="en-US" dirty="0"/>
          </a:p>
        </p:txBody>
      </p:sp>
      <p:sp>
        <p:nvSpPr>
          <p:cNvPr id="1785089" name="Text Box 14"/>
          <p:cNvSpPr txBox="1">
            <a:spLocks noChangeArrowheads="1"/>
          </p:cNvSpPr>
          <p:nvPr/>
        </p:nvSpPr>
        <p:spPr bwMode="gray">
          <a:xfrm>
            <a:off x="2743200" y="6070976"/>
            <a:ext cx="5334000" cy="480131"/>
          </a:xfrm>
          <a:prstGeom prst="rect">
            <a:avLst/>
          </a:prstGeom>
          <a:noFill/>
          <a:ln w="19050">
            <a:noFill/>
            <a:miter lim="800000"/>
            <a:headEnd/>
            <a:tailEnd/>
          </a:ln>
        </p:spPr>
        <p:txBody>
          <a:bodyPr wrap="square">
            <a:spAutoFit/>
          </a:bodyPr>
          <a:lstStyle/>
          <a:p>
            <a:pPr marL="182563" indent="-182563" eaLnBrk="0" hangingPunct="0">
              <a:lnSpc>
                <a:spcPct val="90000"/>
              </a:lnSpc>
              <a:buFontTx/>
              <a:buAutoNum type="arabicParenBoth"/>
            </a:pPr>
            <a:r>
              <a:rPr lang="en-US" sz="700" i="1" dirty="0"/>
              <a:t>Delinquencies are presented on a Sunday-to-Sunday basis, which reflects delinquencies as of the nearest Sunday to period end. Sunday is used to eliminate any impact of the day of the week on delinquencies since delinquencies tend to be higher mid-week.</a:t>
            </a:r>
          </a:p>
          <a:p>
            <a:pPr marL="182563" indent="-182563" eaLnBrk="0" hangingPunct="0">
              <a:lnSpc>
                <a:spcPct val="90000"/>
              </a:lnSpc>
            </a:pPr>
            <a:endParaRPr lang="en-US" sz="700" i="1" dirty="0" smtClean="0"/>
          </a:p>
        </p:txBody>
      </p:sp>
      <p:sp>
        <p:nvSpPr>
          <p:cNvPr id="12" name="Footer Placeholder 2"/>
          <p:cNvSpPr txBox="1">
            <a:spLocks/>
          </p:cNvSpPr>
          <p:nvPr/>
        </p:nvSpPr>
        <p:spPr>
          <a:xfrm>
            <a:off x="0" y="6618288"/>
            <a:ext cx="3036481" cy="239712"/>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smtClean="0">
                <a:solidFill>
                  <a:schemeClr val="bg1"/>
                </a:solidFill>
              </a:rPr>
              <a:t>We Bring People and Cars Together.</a:t>
            </a:r>
            <a:endParaRPr lang="en-US" b="1" dirty="0">
              <a:solidFill>
                <a:schemeClr val="bg1"/>
              </a:solidFill>
            </a:endParaRPr>
          </a:p>
        </p:txBody>
      </p:sp>
      <p:sp>
        <p:nvSpPr>
          <p:cNvPr id="5" name="Rectangle 4"/>
          <p:cNvSpPr/>
          <p:nvPr/>
        </p:nvSpPr>
        <p:spPr>
          <a:xfrm>
            <a:off x="1035109" y="990600"/>
            <a:ext cx="7490033" cy="2308324"/>
          </a:xfrm>
          <a:prstGeom prst="rect">
            <a:avLst/>
          </a:prstGeom>
        </p:spPr>
        <p:txBody>
          <a:bodyPr wrap="square">
            <a:spAutoFit/>
          </a:bodyPr>
          <a:lstStyle/>
          <a:p>
            <a:pPr marL="171450" indent="-171450">
              <a:buClr>
                <a:srgbClr val="008000"/>
              </a:buClr>
              <a:buFont typeface="Lucida Sans Unicode" pitchFamily="34" charset="0"/>
              <a:buChar char="‣"/>
            </a:pPr>
            <a:r>
              <a:rPr lang="en-US" sz="1200" dirty="0"/>
              <a:t>Loan servicing disruptions tied to proposed sale in 2012 resulted in increased delinquencies </a:t>
            </a:r>
          </a:p>
          <a:p>
            <a:pPr marL="171450" lvl="0" indent="-171450">
              <a:buClr>
                <a:srgbClr val="008000"/>
              </a:buClr>
              <a:buFont typeface="Lucida Sans Unicode" pitchFamily="34" charset="0"/>
              <a:buChar char="‣"/>
            </a:pPr>
            <a:endParaRPr lang="en-US" sz="800" dirty="0" smtClean="0"/>
          </a:p>
          <a:p>
            <a:pPr marL="628650" lvl="1" indent="-171450">
              <a:buClr>
                <a:srgbClr val="008000"/>
              </a:buClr>
              <a:buFont typeface="Lucida Sans Unicode" pitchFamily="34" charset="0"/>
              <a:buChar char="‣"/>
            </a:pPr>
            <a:r>
              <a:rPr lang="en-US" sz="1200" dirty="0" smtClean="0"/>
              <a:t>Closed two </a:t>
            </a:r>
            <a:r>
              <a:rPr lang="en-US" sz="1200" dirty="0"/>
              <a:t>front end collection centers, hiring freeze in other centers</a:t>
            </a:r>
          </a:p>
          <a:p>
            <a:pPr marL="1085850" lvl="2" indent="-171450">
              <a:buClr>
                <a:srgbClr val="008000"/>
              </a:buClr>
              <a:buFont typeface="Courier New" pitchFamily="49" charset="0"/>
              <a:buChar char="o"/>
            </a:pPr>
            <a:r>
              <a:rPr lang="en-US" sz="1200" dirty="0"/>
              <a:t>At peak, the front end understaffed by </a:t>
            </a:r>
            <a:r>
              <a:rPr lang="en-US" sz="1200" dirty="0" smtClean="0"/>
              <a:t>100 </a:t>
            </a:r>
            <a:r>
              <a:rPr lang="en-US" sz="1200" dirty="0"/>
              <a:t>collectors </a:t>
            </a:r>
            <a:r>
              <a:rPr lang="en-US" sz="1200" dirty="0" smtClean="0"/>
              <a:t>(37%)</a:t>
            </a:r>
            <a:endParaRPr lang="en-US" sz="1200" dirty="0"/>
          </a:p>
          <a:p>
            <a:pPr marL="171450" lvl="0" indent="-171450">
              <a:buClr>
                <a:srgbClr val="008000"/>
              </a:buClr>
              <a:buFont typeface="Lucida Sans Unicode" pitchFamily="34" charset="0"/>
              <a:buChar char="‣"/>
            </a:pPr>
            <a:endParaRPr lang="en-US" sz="800" dirty="0" smtClean="0"/>
          </a:p>
          <a:p>
            <a:pPr marL="628650" lvl="1" indent="-171450">
              <a:buClr>
                <a:srgbClr val="008000"/>
              </a:buClr>
              <a:buFont typeface="Lucida Sans Unicode" pitchFamily="34" charset="0"/>
              <a:buChar char="‣"/>
            </a:pPr>
            <a:r>
              <a:rPr lang="en-US" sz="1200" dirty="0" smtClean="0"/>
              <a:t>Back </a:t>
            </a:r>
            <a:r>
              <a:rPr lang="en-US" sz="1200" dirty="0"/>
              <a:t>end collections experienced all-time best roll rates </a:t>
            </a:r>
          </a:p>
          <a:p>
            <a:pPr marL="1085850" lvl="2" indent="-171450">
              <a:buClr>
                <a:srgbClr val="008000"/>
              </a:buClr>
              <a:buFont typeface="Courier New" pitchFamily="49" charset="0"/>
              <a:buChar char="o"/>
            </a:pPr>
            <a:r>
              <a:rPr lang="en-US" sz="1200" dirty="0"/>
              <a:t>As a result, a lower percentage of delinquent loans have charged off</a:t>
            </a:r>
          </a:p>
          <a:p>
            <a:pPr marL="171450" indent="-171450">
              <a:buClr>
                <a:srgbClr val="008000"/>
              </a:buClr>
              <a:buFont typeface="Lucida Sans Unicode" pitchFamily="34" charset="0"/>
              <a:buChar char="‣"/>
            </a:pPr>
            <a:endParaRPr lang="en-US" sz="800" dirty="0" smtClean="0"/>
          </a:p>
          <a:p>
            <a:pPr marL="171450" indent="-171450">
              <a:buClr>
                <a:srgbClr val="008000"/>
              </a:buClr>
              <a:buFont typeface="Lucida Sans Unicode" pitchFamily="34" charset="0"/>
              <a:buChar char="‣"/>
            </a:pPr>
            <a:r>
              <a:rPr lang="en-US" sz="1200" dirty="0" smtClean="0"/>
              <a:t>Post </a:t>
            </a:r>
            <a:r>
              <a:rPr lang="en-US" sz="1200" dirty="0"/>
              <a:t>termination of sale transaction we have taken steps to increase staffing to targeted levels</a:t>
            </a:r>
          </a:p>
          <a:p>
            <a:pPr marL="171450" lvl="0" indent="-171450">
              <a:buClr>
                <a:srgbClr val="008000"/>
              </a:buClr>
              <a:buFont typeface="Lucida Sans Unicode" pitchFamily="34" charset="0"/>
              <a:buChar char="‣"/>
            </a:pPr>
            <a:endParaRPr lang="en-US" sz="800" dirty="0" smtClean="0"/>
          </a:p>
          <a:p>
            <a:pPr marL="628650" lvl="1" indent="-171450">
              <a:buClr>
                <a:srgbClr val="008000"/>
              </a:buClr>
              <a:buFont typeface="Lucida Sans Unicode" pitchFamily="34" charset="0"/>
              <a:buChar char="‣"/>
            </a:pPr>
            <a:r>
              <a:rPr lang="en-US" sz="1200" dirty="0" smtClean="0"/>
              <a:t>Delinquency </a:t>
            </a:r>
            <a:r>
              <a:rPr lang="en-US" sz="1200" dirty="0"/>
              <a:t>levels have been steadily normalizing through first </a:t>
            </a:r>
            <a:r>
              <a:rPr lang="en-US" sz="1200" dirty="0" smtClean="0"/>
              <a:t>6 </a:t>
            </a:r>
            <a:r>
              <a:rPr lang="en-US" sz="1200" dirty="0"/>
              <a:t>months of 2013</a:t>
            </a:r>
          </a:p>
          <a:p>
            <a:pPr marL="285750" indent="-285750">
              <a:spcBef>
                <a:spcPts val="1200"/>
              </a:spcBef>
              <a:buClr>
                <a:srgbClr val="008000"/>
              </a:buClr>
              <a:buFont typeface="Lucida Sans Unicode" pitchFamily="34" charset="0"/>
              <a:buChar char="‣"/>
            </a:pPr>
            <a:endParaRPr lang="en-US" dirty="0"/>
          </a:p>
        </p:txBody>
      </p:sp>
      <p:sp>
        <p:nvSpPr>
          <p:cNvPr id="10" name="Rectangle 9"/>
          <p:cNvSpPr/>
          <p:nvPr/>
        </p:nvSpPr>
        <p:spPr>
          <a:xfrm>
            <a:off x="685800" y="2863388"/>
            <a:ext cx="3429000" cy="247600"/>
          </a:xfrm>
          <a:prstGeom prst="rect">
            <a:avLst/>
          </a:prstGeom>
          <a:gradFill flip="none" rotWithShape="1">
            <a:gsLst>
              <a:gs pos="40000">
                <a:srgbClr val="02703F"/>
              </a:gs>
              <a:gs pos="100000">
                <a:srgbClr val="42A542"/>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tIns="91440" anchor="ctr"/>
          <a:lstStyle/>
          <a:p>
            <a:pPr algn="ctr" eaLnBrk="0" hangingPunct="0">
              <a:lnSpc>
                <a:spcPct val="75000"/>
              </a:lnSpc>
              <a:spcBef>
                <a:spcPct val="25000"/>
              </a:spcBef>
              <a:defRPr/>
            </a:pPr>
            <a:r>
              <a:rPr lang="en-US" sz="1200" b="1" dirty="0"/>
              <a:t>Portfolio Delinquencies </a:t>
            </a:r>
            <a:r>
              <a:rPr lang="en-US" sz="1200" b="1" dirty="0" smtClean="0"/>
              <a:t>31-90 </a:t>
            </a:r>
            <a:r>
              <a:rPr lang="en-US" sz="1200" b="1" dirty="0"/>
              <a:t>Days </a:t>
            </a:r>
            <a:r>
              <a:rPr lang="en-US" sz="1200" b="1" baseline="30000" dirty="0"/>
              <a:t>(1)</a:t>
            </a:r>
          </a:p>
        </p:txBody>
      </p:sp>
      <p:sp>
        <p:nvSpPr>
          <p:cNvPr id="11" name="Rectangle 10"/>
          <p:cNvSpPr/>
          <p:nvPr/>
        </p:nvSpPr>
        <p:spPr>
          <a:xfrm>
            <a:off x="4854650" y="2872863"/>
            <a:ext cx="3549976" cy="238125"/>
          </a:xfrm>
          <a:prstGeom prst="rect">
            <a:avLst/>
          </a:prstGeom>
          <a:gradFill flip="none" rotWithShape="1">
            <a:gsLst>
              <a:gs pos="40000">
                <a:srgbClr val="02703F"/>
              </a:gs>
              <a:gs pos="100000">
                <a:srgbClr val="42A542"/>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tIns="91440" anchor="ctr"/>
          <a:lstStyle/>
          <a:p>
            <a:pPr algn="ctr" eaLnBrk="0" hangingPunct="0">
              <a:lnSpc>
                <a:spcPct val="75000"/>
              </a:lnSpc>
              <a:spcBef>
                <a:spcPct val="25000"/>
              </a:spcBef>
              <a:defRPr/>
            </a:pPr>
            <a:r>
              <a:rPr lang="en-US" sz="1200" b="1" dirty="0" smtClean="0"/>
              <a:t>Charge-Offs </a:t>
            </a:r>
            <a:r>
              <a:rPr lang="en-US" sz="1200" b="1" dirty="0"/>
              <a:t>by Year (% Avg. Portfolio)</a:t>
            </a:r>
          </a:p>
        </p:txBody>
      </p:sp>
      <p:graphicFrame>
        <p:nvGraphicFramePr>
          <p:cNvPr id="13" name="Object 12"/>
          <p:cNvGraphicFramePr>
            <a:graphicFrameLocks/>
          </p:cNvGraphicFramePr>
          <p:nvPr>
            <p:extLst>
              <p:ext uri="{D42A27DB-BD31-4B8C-83A1-F6EECF244321}">
                <p14:modId xmlns:p14="http://schemas.microsoft.com/office/powerpoint/2010/main" val="838786130"/>
              </p:ext>
            </p:extLst>
          </p:nvPr>
        </p:nvGraphicFramePr>
        <p:xfrm>
          <a:off x="762000" y="2941116"/>
          <a:ext cx="3276600" cy="3062679"/>
        </p:xfrm>
        <a:graphic>
          <a:graphicData uri="http://schemas.openxmlformats.org/presentationml/2006/ole">
            <mc:AlternateContent xmlns:mc="http://schemas.openxmlformats.org/markup-compatibility/2006">
              <mc:Choice xmlns:v="urn:schemas-microsoft-com:vml" Requires="v">
                <p:oleObj spid="_x0000_s19498" name="Worksheet" r:id="rId4" imgW="1800166" imgH="2114640" progId="Excel.Sheet.8">
                  <p:embed/>
                </p:oleObj>
              </mc:Choice>
              <mc:Fallback>
                <p:oleObj name="Worksheet" r:id="rId4" imgW="1800166" imgH="2114640" progId="Excel.Sheet.8">
                  <p:embed/>
                  <p:pic>
                    <p:nvPicPr>
                      <p:cNvPr id="0" name=""/>
                      <p:cNvPicPr>
                        <a:picLocks noChangeArrowheads="1"/>
                      </p:cNvPicPr>
                      <p:nvPr/>
                    </p:nvPicPr>
                    <p:blipFill>
                      <a:blip r:embed="rId5"/>
                      <a:srcRect/>
                      <a:stretch>
                        <a:fillRect/>
                      </a:stretch>
                    </p:blipFill>
                    <p:spPr bwMode="auto">
                      <a:xfrm>
                        <a:off x="762000" y="2941116"/>
                        <a:ext cx="3276600" cy="3062679"/>
                      </a:xfrm>
                      <a:prstGeom prst="rect">
                        <a:avLst/>
                      </a:prstGeom>
                      <a:noFill/>
                      <a:extLst/>
                    </p:spPr>
                  </p:pic>
                </p:oleObj>
              </mc:Fallback>
            </mc:AlternateContent>
          </a:graphicData>
        </a:graphic>
      </p:graphicFrame>
      <p:pic>
        <p:nvPicPr>
          <p:cNvPr id="2" name="Picture 1"/>
          <p:cNvPicPr>
            <a:picLocks noChangeAspect="1"/>
          </p:cNvPicPr>
          <p:nvPr/>
        </p:nvPicPr>
        <p:blipFill>
          <a:blip r:embed="rId6"/>
          <a:stretch>
            <a:fillRect/>
          </a:stretch>
        </p:blipFill>
        <p:spPr>
          <a:xfrm>
            <a:off x="4854650" y="3146055"/>
            <a:ext cx="3451150" cy="2924828"/>
          </a:xfrm>
          <a:prstGeom prst="rect">
            <a:avLst/>
          </a:prstGeom>
        </p:spPr>
      </p:pic>
      <p:sp>
        <p:nvSpPr>
          <p:cNvPr id="16" name="TextBox 15"/>
          <p:cNvSpPr txBox="1"/>
          <p:nvPr/>
        </p:nvSpPr>
        <p:spPr>
          <a:xfrm>
            <a:off x="2372059" y="3400864"/>
            <a:ext cx="457200" cy="338554"/>
          </a:xfrm>
          <a:prstGeom prst="rect">
            <a:avLst/>
          </a:prstGeom>
          <a:noFill/>
        </p:spPr>
        <p:txBody>
          <a:bodyPr wrap="square" rtlCol="0">
            <a:spAutoFit/>
          </a:bodyPr>
          <a:lstStyle/>
          <a:p>
            <a:r>
              <a:rPr lang="en-US" sz="800" dirty="0" smtClean="0">
                <a:solidFill>
                  <a:schemeClr val="accent1">
                    <a:lumMod val="75000"/>
                  </a:schemeClr>
                </a:solidFill>
              </a:rPr>
              <a:t>430 bps</a:t>
            </a:r>
            <a:endParaRPr lang="en-US" sz="800" dirty="0">
              <a:solidFill>
                <a:schemeClr val="accent1">
                  <a:lumMod val="75000"/>
                </a:schemeClr>
              </a:solidFill>
            </a:endParaRPr>
          </a:p>
        </p:txBody>
      </p:sp>
      <p:cxnSp>
        <p:nvCxnSpPr>
          <p:cNvPr id="6" name="Straight Arrow Connector 5"/>
          <p:cNvCxnSpPr/>
          <p:nvPr/>
        </p:nvCxnSpPr>
        <p:spPr>
          <a:xfrm flipH="1">
            <a:off x="2580752" y="3386483"/>
            <a:ext cx="228600" cy="44689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152227" y="3704270"/>
            <a:ext cx="457200" cy="338554"/>
          </a:xfrm>
          <a:prstGeom prst="rect">
            <a:avLst/>
          </a:prstGeom>
          <a:noFill/>
        </p:spPr>
        <p:txBody>
          <a:bodyPr wrap="square" rtlCol="0">
            <a:spAutoFit/>
          </a:bodyPr>
          <a:lstStyle/>
          <a:p>
            <a:r>
              <a:rPr lang="en-US" sz="800" dirty="0" smtClean="0">
                <a:solidFill>
                  <a:schemeClr val="accent1">
                    <a:lumMod val="75000"/>
                  </a:schemeClr>
                </a:solidFill>
              </a:rPr>
              <a:t>270 bps</a:t>
            </a:r>
            <a:endParaRPr lang="en-US" sz="800" dirty="0">
              <a:solidFill>
                <a:schemeClr val="accent1">
                  <a:lumMod val="75000"/>
                </a:schemeClr>
              </a:solidFill>
            </a:endParaRPr>
          </a:p>
        </p:txBody>
      </p:sp>
      <p:cxnSp>
        <p:nvCxnSpPr>
          <p:cNvPr id="21" name="Straight Arrow Connector 20"/>
          <p:cNvCxnSpPr/>
          <p:nvPr/>
        </p:nvCxnSpPr>
        <p:spPr>
          <a:xfrm flipH="1">
            <a:off x="3380827" y="3771451"/>
            <a:ext cx="162259" cy="28433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28068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45757" y="152400"/>
            <a:ext cx="8077200" cy="565150"/>
          </a:xfrm>
          <a:prstGeom prst="rect">
            <a:avLst/>
          </a:prstGeom>
        </p:spPr>
        <p:txBody>
          <a:bodyPr>
            <a:noAutofit/>
          </a:bodyPr>
          <a:lstStyle>
            <a:lvl1pPr algn="l" rtl="0" eaLnBrk="0" fontAlgn="base" hangingPunct="0">
              <a:lnSpc>
                <a:spcPct val="90000"/>
              </a:lnSpc>
              <a:spcBef>
                <a:spcPct val="0"/>
              </a:spcBef>
              <a:spcAft>
                <a:spcPct val="0"/>
              </a:spcAft>
              <a:defRPr sz="3200">
                <a:solidFill>
                  <a:srgbClr val="02703F"/>
                </a:solidFill>
                <a:latin typeface="+mj-lt"/>
                <a:ea typeface="+mj-ea"/>
                <a:cs typeface="+mj-cs"/>
              </a:defRPr>
            </a:lvl1pPr>
            <a:lvl2pPr algn="l" rtl="0" eaLnBrk="0" fontAlgn="base" hangingPunct="0">
              <a:lnSpc>
                <a:spcPct val="90000"/>
              </a:lnSpc>
              <a:spcBef>
                <a:spcPct val="0"/>
              </a:spcBef>
              <a:spcAft>
                <a:spcPct val="0"/>
              </a:spcAft>
              <a:defRPr sz="3200">
                <a:solidFill>
                  <a:srgbClr val="02703F"/>
                </a:solidFill>
                <a:latin typeface="Arial" pitchFamily="34" charset="0"/>
                <a:cs typeface="Arial" pitchFamily="34" charset="0"/>
              </a:defRPr>
            </a:lvl2pPr>
            <a:lvl3pPr algn="l" rtl="0" eaLnBrk="0" fontAlgn="base" hangingPunct="0">
              <a:lnSpc>
                <a:spcPct val="90000"/>
              </a:lnSpc>
              <a:spcBef>
                <a:spcPct val="0"/>
              </a:spcBef>
              <a:spcAft>
                <a:spcPct val="0"/>
              </a:spcAft>
              <a:defRPr sz="3200">
                <a:solidFill>
                  <a:srgbClr val="02703F"/>
                </a:solidFill>
                <a:latin typeface="Arial" pitchFamily="34" charset="0"/>
                <a:cs typeface="Arial" pitchFamily="34" charset="0"/>
              </a:defRPr>
            </a:lvl3pPr>
            <a:lvl4pPr algn="l" rtl="0" eaLnBrk="0" fontAlgn="base" hangingPunct="0">
              <a:lnSpc>
                <a:spcPct val="90000"/>
              </a:lnSpc>
              <a:spcBef>
                <a:spcPct val="0"/>
              </a:spcBef>
              <a:spcAft>
                <a:spcPct val="0"/>
              </a:spcAft>
              <a:defRPr sz="3200">
                <a:solidFill>
                  <a:srgbClr val="02703F"/>
                </a:solidFill>
                <a:latin typeface="Arial" pitchFamily="34" charset="0"/>
                <a:cs typeface="Arial" pitchFamily="34" charset="0"/>
              </a:defRPr>
            </a:lvl4pPr>
            <a:lvl5pPr algn="l" rtl="0" eaLnBrk="0" fontAlgn="base" hangingPunct="0">
              <a:lnSpc>
                <a:spcPct val="90000"/>
              </a:lnSpc>
              <a:spcBef>
                <a:spcPct val="0"/>
              </a:spcBef>
              <a:spcAft>
                <a:spcPct val="0"/>
              </a:spcAft>
              <a:defRPr sz="3200">
                <a:solidFill>
                  <a:srgbClr val="02703F"/>
                </a:solidFill>
                <a:latin typeface="Arial" pitchFamily="34" charset="0"/>
                <a:cs typeface="Arial" pitchFamily="34" charset="0"/>
              </a:defRPr>
            </a:lvl5pPr>
            <a:lvl6pPr marL="457200" algn="l" rtl="0" fontAlgn="base">
              <a:lnSpc>
                <a:spcPct val="90000"/>
              </a:lnSpc>
              <a:spcBef>
                <a:spcPct val="0"/>
              </a:spcBef>
              <a:spcAft>
                <a:spcPct val="0"/>
              </a:spcAft>
              <a:defRPr sz="3200">
                <a:solidFill>
                  <a:srgbClr val="02703F"/>
                </a:solidFill>
                <a:latin typeface="Arial" pitchFamily="34" charset="0"/>
                <a:cs typeface="Arial" pitchFamily="34" charset="0"/>
              </a:defRPr>
            </a:lvl6pPr>
            <a:lvl7pPr marL="914400" algn="l" rtl="0" fontAlgn="base">
              <a:lnSpc>
                <a:spcPct val="90000"/>
              </a:lnSpc>
              <a:spcBef>
                <a:spcPct val="0"/>
              </a:spcBef>
              <a:spcAft>
                <a:spcPct val="0"/>
              </a:spcAft>
              <a:defRPr sz="3200">
                <a:solidFill>
                  <a:srgbClr val="02703F"/>
                </a:solidFill>
                <a:latin typeface="Arial" pitchFamily="34" charset="0"/>
                <a:cs typeface="Arial" pitchFamily="34" charset="0"/>
              </a:defRPr>
            </a:lvl7pPr>
            <a:lvl8pPr marL="1371600" algn="l" rtl="0" fontAlgn="base">
              <a:lnSpc>
                <a:spcPct val="90000"/>
              </a:lnSpc>
              <a:spcBef>
                <a:spcPct val="0"/>
              </a:spcBef>
              <a:spcAft>
                <a:spcPct val="0"/>
              </a:spcAft>
              <a:defRPr sz="3200">
                <a:solidFill>
                  <a:srgbClr val="02703F"/>
                </a:solidFill>
                <a:latin typeface="Arial" pitchFamily="34" charset="0"/>
                <a:cs typeface="Arial" pitchFamily="34" charset="0"/>
              </a:defRPr>
            </a:lvl8pPr>
            <a:lvl9pPr marL="1828800" algn="l" rtl="0" fontAlgn="base">
              <a:lnSpc>
                <a:spcPct val="90000"/>
              </a:lnSpc>
              <a:spcBef>
                <a:spcPct val="0"/>
              </a:spcBef>
              <a:spcAft>
                <a:spcPct val="0"/>
              </a:spcAft>
              <a:defRPr sz="3200">
                <a:solidFill>
                  <a:srgbClr val="02703F"/>
                </a:solidFill>
                <a:latin typeface="Arial" pitchFamily="34" charset="0"/>
                <a:cs typeface="Arial" pitchFamily="34" charset="0"/>
              </a:defRPr>
            </a:lvl9pPr>
          </a:lstStyle>
          <a:p>
            <a:r>
              <a:rPr lang="en-US" sz="2800" dirty="0" smtClean="0"/>
              <a:t>Late Stage Roll and Charge-Off Rates at </a:t>
            </a:r>
          </a:p>
          <a:p>
            <a:r>
              <a:rPr lang="en-US" sz="2800" dirty="0" smtClean="0"/>
              <a:t>All-Time Lows</a:t>
            </a:r>
            <a:endParaRPr lang="en-US" sz="2800" dirty="0"/>
          </a:p>
        </p:txBody>
      </p:sp>
      <p:sp>
        <p:nvSpPr>
          <p:cNvPr id="5" name="Footer Placeholder 2"/>
          <p:cNvSpPr txBox="1">
            <a:spLocks/>
          </p:cNvSpPr>
          <p:nvPr/>
        </p:nvSpPr>
        <p:spPr>
          <a:xfrm>
            <a:off x="0" y="6618288"/>
            <a:ext cx="3036481" cy="239712"/>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smtClean="0">
                <a:solidFill>
                  <a:schemeClr val="bg1"/>
                </a:solidFill>
              </a:rPr>
              <a:t>We Bring People and Cars Together.</a:t>
            </a:r>
            <a:endParaRPr lang="en-US" b="1" dirty="0">
              <a:solidFill>
                <a:schemeClr val="bg1"/>
              </a:solidFill>
            </a:endParaRPr>
          </a:p>
        </p:txBody>
      </p:sp>
      <p:sp>
        <p:nvSpPr>
          <p:cNvPr id="6" name="Slide Number Placeholder 3"/>
          <p:cNvSpPr txBox="1">
            <a:spLocks noGrp="1"/>
          </p:cNvSpPr>
          <p:nvPr/>
        </p:nvSpPr>
        <p:spPr bwMode="auto">
          <a:xfrm>
            <a:off x="8077200" y="6367462"/>
            <a:ext cx="914400" cy="333375"/>
          </a:xfrm>
          <a:prstGeom prst="rect">
            <a:avLst/>
          </a:prstGeom>
          <a:noFill/>
          <a:ln w="9525">
            <a:noFill/>
            <a:miter lim="800000"/>
            <a:headEnd/>
            <a:tailEnd/>
          </a:ln>
        </p:spPr>
        <p:txBody>
          <a:bodyPr lIns="45720" rIns="45720" anchor="ctr"/>
          <a:lstStyle/>
          <a:p>
            <a:pPr algn="r" eaLnBrk="0" hangingPunct="0"/>
            <a:fld id="{AD8013CC-E46C-4FDE-B193-8E73C9CE31E0}" type="slidenum">
              <a:rPr lang="ja-JP" altLang="en-US" sz="900">
                <a:latin typeface="Verdana" pitchFamily="34" charset="0"/>
              </a:rPr>
              <a:pPr algn="r" eaLnBrk="0" hangingPunct="0"/>
              <a:t>19</a:t>
            </a:fld>
            <a:endParaRPr lang="en-US" altLang="ja-JP" sz="900" dirty="0">
              <a:latin typeface="Verdana" pitchFamily="34" charset="0"/>
            </a:endParaRPr>
          </a:p>
        </p:txBody>
      </p:sp>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8982" y="914400"/>
            <a:ext cx="6523114" cy="2819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8982" y="3813734"/>
            <a:ext cx="6523114" cy="2720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26515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229600" cy="1143000"/>
          </a:xfrm>
        </p:spPr>
        <p:txBody>
          <a:bodyPr>
            <a:normAutofit/>
          </a:bodyPr>
          <a:lstStyle/>
          <a:p>
            <a:r>
              <a:rPr lang="en-US" sz="3200" dirty="0" smtClean="0">
                <a:solidFill>
                  <a:schemeClr val="accent1">
                    <a:lumMod val="75000"/>
                  </a:schemeClr>
                </a:solidFill>
              </a:rPr>
              <a:t>Static Pool – Unit “If Ever” Days Past Due</a:t>
            </a:r>
            <a:endParaRPr lang="en-US" sz="3200" dirty="0">
              <a:solidFill>
                <a:schemeClr val="accent1">
                  <a:lumMod val="75000"/>
                </a:schemeClr>
              </a:solidFill>
            </a:endParaRPr>
          </a:p>
        </p:txBody>
      </p:sp>
      <p:sp>
        <p:nvSpPr>
          <p:cNvPr id="5" name="Slide Number Placeholder 4"/>
          <p:cNvSpPr>
            <a:spLocks noGrp="1"/>
          </p:cNvSpPr>
          <p:nvPr>
            <p:ph type="sldNum" sz="quarter" idx="10"/>
          </p:nvPr>
        </p:nvSpPr>
        <p:spPr>
          <a:xfrm>
            <a:off x="7086600" y="6372384"/>
            <a:ext cx="1920240" cy="365760"/>
          </a:xfrm>
        </p:spPr>
        <p:txBody>
          <a:bodyPr/>
          <a:lstStyle/>
          <a:p>
            <a:pPr algn="r">
              <a:defRPr/>
            </a:pPr>
            <a:fld id="{5F3DC7A5-41CF-466D-BBE9-413F9E888187}" type="slidenum">
              <a:rPr lang="ja-JP" altLang="en-US" smtClean="0"/>
              <a:pPr algn="r">
                <a:defRPr/>
              </a:pPr>
              <a:t>20</a:t>
            </a:fld>
            <a:endParaRPr lang="en-US" altLang="ja-JP" dirty="0"/>
          </a:p>
        </p:txBody>
      </p:sp>
      <p:sp>
        <p:nvSpPr>
          <p:cNvPr id="7" name="Footer Placeholder 2"/>
          <p:cNvSpPr txBox="1">
            <a:spLocks/>
          </p:cNvSpPr>
          <p:nvPr/>
        </p:nvSpPr>
        <p:spPr>
          <a:xfrm>
            <a:off x="0" y="6618288"/>
            <a:ext cx="3036481" cy="239712"/>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smtClean="0">
                <a:solidFill>
                  <a:schemeClr val="bg1"/>
                </a:solidFill>
              </a:rPr>
              <a:t>We Bring People and Cars Together.</a:t>
            </a:r>
            <a:endParaRPr lang="en-US" b="1" dirty="0">
              <a:solidFill>
                <a:schemeClr val="bg1"/>
              </a:solidFill>
            </a:endParaRPr>
          </a:p>
        </p:txBody>
      </p:sp>
      <p:pic>
        <p:nvPicPr>
          <p:cNvPr id="225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990600"/>
            <a:ext cx="6753023" cy="393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5257800"/>
            <a:ext cx="256442" cy="85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2486" y="5016379"/>
            <a:ext cx="5581650" cy="116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2627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txBox="1">
            <a:spLocks noGrp="1"/>
          </p:cNvSpPr>
          <p:nvPr/>
        </p:nvSpPr>
        <p:spPr bwMode="auto">
          <a:xfrm>
            <a:off x="8077200" y="6200775"/>
            <a:ext cx="914400" cy="333375"/>
          </a:xfrm>
          <a:prstGeom prst="rect">
            <a:avLst/>
          </a:prstGeom>
          <a:noFill/>
          <a:ln>
            <a:miter lim="800000"/>
            <a:headEnd/>
            <a:tailEnd/>
          </a:ln>
        </p:spPr>
        <p:txBody>
          <a:bodyPr lIns="45720" rIns="45720" anchor="ctr"/>
          <a:lstStyle/>
          <a:p>
            <a:pPr algn="r" eaLnBrk="0" hangingPunct="0">
              <a:defRPr/>
            </a:pPr>
            <a:fld id="{A1FFC1D7-E6B6-421C-B751-9843C3A691F2}" type="slidenum">
              <a:rPr lang="ja-JP" altLang="en-US" sz="900" b="1">
                <a:solidFill>
                  <a:schemeClr val="bg1"/>
                </a:solidFill>
                <a:latin typeface="Verdana" pitchFamily="34" charset="0"/>
                <a:ea typeface="SC STKaiti" pitchFamily="2" charset="-122"/>
                <a:cs typeface="+mn-cs"/>
              </a:rPr>
              <a:pPr algn="r" eaLnBrk="0" hangingPunct="0">
                <a:defRPr/>
              </a:pPr>
              <a:t>21</a:t>
            </a:fld>
            <a:endParaRPr lang="en-US" altLang="ja-JP" sz="900" b="1" dirty="0">
              <a:solidFill>
                <a:schemeClr val="bg1"/>
              </a:solidFill>
              <a:latin typeface="Verdana" pitchFamily="34" charset="0"/>
              <a:ea typeface="SC STKaiti" pitchFamily="2" charset="-122"/>
              <a:cs typeface="+mn-cs"/>
            </a:endParaRPr>
          </a:p>
        </p:txBody>
      </p:sp>
      <p:sp>
        <p:nvSpPr>
          <p:cNvPr id="1668099" name="Rectangle 9"/>
          <p:cNvSpPr>
            <a:spLocks noGrp="1" noChangeArrowheads="1"/>
          </p:cNvSpPr>
          <p:nvPr>
            <p:ph type="title" idx="4294967295"/>
          </p:nvPr>
        </p:nvSpPr>
        <p:spPr>
          <a:xfrm>
            <a:off x="0" y="34977"/>
            <a:ext cx="8229600" cy="1143000"/>
          </a:xfrm>
        </p:spPr>
        <p:txBody>
          <a:bodyPr>
            <a:normAutofit/>
          </a:bodyPr>
          <a:lstStyle/>
          <a:p>
            <a:pPr indent="63500"/>
            <a:r>
              <a:rPr lang="en-US" sz="3200" dirty="0" smtClean="0">
                <a:solidFill>
                  <a:schemeClr val="accent4">
                    <a:lumMod val="75000"/>
                  </a:schemeClr>
                </a:solidFill>
              </a:rPr>
              <a:t>DriveTime Payment Channels </a:t>
            </a:r>
          </a:p>
        </p:txBody>
      </p:sp>
      <p:sp>
        <p:nvSpPr>
          <p:cNvPr id="6" name="TextBox 5"/>
          <p:cNvSpPr txBox="1"/>
          <p:nvPr/>
        </p:nvSpPr>
        <p:spPr>
          <a:xfrm>
            <a:off x="3814223" y="5504136"/>
            <a:ext cx="5419725" cy="215444"/>
          </a:xfrm>
          <a:prstGeom prst="rect">
            <a:avLst/>
          </a:prstGeom>
          <a:noFill/>
        </p:spPr>
        <p:txBody>
          <a:bodyPr wrap="square" rtlCol="0">
            <a:spAutoFit/>
          </a:bodyPr>
          <a:lstStyle/>
          <a:p>
            <a:r>
              <a:rPr lang="en-US" sz="800" dirty="0" smtClean="0"/>
              <a:t>*Other payment methods include Western Union Quick Collect, Trustee Checks, etc.</a:t>
            </a:r>
            <a:endParaRPr lang="en-US" sz="800" dirty="0"/>
          </a:p>
        </p:txBody>
      </p:sp>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475" y="1011629"/>
            <a:ext cx="5177377" cy="4433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228600" y="1000490"/>
            <a:ext cx="3505200" cy="4493538"/>
          </a:xfrm>
          <a:prstGeom prst="rect">
            <a:avLst/>
          </a:prstGeom>
          <a:noFill/>
        </p:spPr>
        <p:txBody>
          <a:bodyPr wrap="square" rtlCol="0">
            <a:spAutoFit/>
          </a:bodyPr>
          <a:lstStyle/>
          <a:p>
            <a:pPr marL="342900" indent="-342900" eaLnBrk="0" hangingPunct="0">
              <a:spcBef>
                <a:spcPts val="600"/>
              </a:spcBef>
              <a:spcAft>
                <a:spcPts val="600"/>
              </a:spcAft>
              <a:buClr>
                <a:schemeClr val="tx2"/>
              </a:buClr>
              <a:buSzPct val="150000"/>
              <a:buBlip>
                <a:blip r:embed="rId5"/>
              </a:buBlip>
            </a:pPr>
            <a:r>
              <a:rPr lang="en-US" sz="1600" dirty="0" smtClean="0"/>
              <a:t>Fully removed in store payments in Q4 2010.</a:t>
            </a:r>
          </a:p>
          <a:p>
            <a:pPr marL="342900" indent="-342900" eaLnBrk="0" hangingPunct="0">
              <a:spcBef>
                <a:spcPts val="600"/>
              </a:spcBef>
              <a:spcAft>
                <a:spcPts val="600"/>
              </a:spcAft>
              <a:buClr>
                <a:schemeClr val="tx2"/>
              </a:buClr>
              <a:buSzPct val="150000"/>
              <a:buBlip>
                <a:blip r:embed="rId5"/>
              </a:buBlip>
            </a:pPr>
            <a:r>
              <a:rPr lang="en-US" sz="1600" dirty="0" smtClean="0"/>
              <a:t>DriveTime accepts an average volume of 220k payments across all payment channels per month.</a:t>
            </a:r>
          </a:p>
          <a:p>
            <a:pPr marL="342900" indent="-342900" eaLnBrk="0" hangingPunct="0">
              <a:spcBef>
                <a:spcPts val="600"/>
              </a:spcBef>
              <a:spcAft>
                <a:spcPts val="600"/>
              </a:spcAft>
              <a:buClr>
                <a:schemeClr val="tx2"/>
              </a:buClr>
              <a:buSzPct val="150000"/>
              <a:buBlip>
                <a:blip r:embed="rId5"/>
              </a:buBlip>
            </a:pPr>
            <a:r>
              <a:rPr lang="en-US" sz="1600" dirty="0" smtClean="0"/>
              <a:t>DriveTime ranks as the number one payee at Wal-Mart through the CheckFree Pay network. </a:t>
            </a:r>
          </a:p>
          <a:p>
            <a:pPr marL="342900" indent="-342900" eaLnBrk="0" hangingPunct="0">
              <a:spcBef>
                <a:spcPts val="600"/>
              </a:spcBef>
              <a:spcAft>
                <a:spcPts val="600"/>
              </a:spcAft>
              <a:buClr>
                <a:schemeClr val="tx2"/>
              </a:buClr>
              <a:buSzPct val="150000"/>
              <a:buBlip>
                <a:blip r:embed="rId5"/>
              </a:buBlip>
            </a:pPr>
            <a:r>
              <a:rPr lang="en-US" sz="1600" dirty="0" smtClean="0"/>
              <a:t>Currently using text to send payment reminders to customers.  Adding the option to make payments using text in September 2013.</a:t>
            </a:r>
            <a:endParaRPr lang="en-US" sz="1600" dirty="0"/>
          </a:p>
        </p:txBody>
      </p:sp>
      <p:sp>
        <p:nvSpPr>
          <p:cNvPr id="7" name="Slide Number Placeholder 3"/>
          <p:cNvSpPr>
            <a:spLocks noGrp="1"/>
          </p:cNvSpPr>
          <p:nvPr>
            <p:ph type="sldNum" sz="quarter" idx="10"/>
          </p:nvPr>
        </p:nvSpPr>
        <p:spPr>
          <a:xfrm>
            <a:off x="7105645" y="6400959"/>
            <a:ext cx="1920240" cy="365760"/>
          </a:xfrm>
        </p:spPr>
        <p:txBody>
          <a:bodyPr/>
          <a:lstStyle/>
          <a:p>
            <a:pPr algn="r">
              <a:defRPr/>
            </a:pPr>
            <a:fld id="{C08DF731-222D-4270-BA73-3A7385BAF6A8}" type="slidenum">
              <a:rPr lang="ja-JP" altLang="en-US" smtClean="0"/>
              <a:pPr algn="r">
                <a:defRPr/>
              </a:pPr>
              <a:t>21</a:t>
            </a:fld>
            <a:endParaRPr lang="en-US" altLang="ja-JP" dirty="0"/>
          </a:p>
        </p:txBody>
      </p:sp>
    </p:spTree>
    <p:custDataLst>
      <p:tags r:id="rId1"/>
    </p:custDataLst>
    <p:extLst>
      <p:ext uri="{BB962C8B-B14F-4D97-AF65-F5344CB8AC3E}">
        <p14:creationId xmlns:p14="http://schemas.microsoft.com/office/powerpoint/2010/main" val="21795290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Slide Number Placeholder 3"/>
          <p:cNvSpPr>
            <a:spLocks noGrp="1"/>
          </p:cNvSpPr>
          <p:nvPr>
            <p:ph type="sldNum" sz="quarter" idx="12"/>
          </p:nvPr>
        </p:nvSpPr>
        <p:spPr/>
        <p:txBody>
          <a:bodyPr/>
          <a:lstStyle/>
          <a:p>
            <a:pPr defTabSz="820738" fontAlgn="base">
              <a:spcAft>
                <a:spcPct val="0"/>
              </a:spcAft>
              <a:defRPr/>
            </a:pPr>
            <a:fld id="{BD386139-F022-451C-91C8-F74BFF289AE4}" type="slidenum">
              <a:rPr lang="ja-JP" altLang="en-US" smtClean="0">
                <a:cs typeface="SC STKaiti"/>
              </a:rPr>
              <a:pPr defTabSz="820738" fontAlgn="base">
                <a:spcAft>
                  <a:spcPct val="0"/>
                </a:spcAft>
                <a:defRPr/>
              </a:pPr>
              <a:t>22</a:t>
            </a:fld>
            <a:endParaRPr lang="en-US" altLang="ja-JP" dirty="0" smtClean="0">
              <a:cs typeface="SC STKaiti"/>
            </a:endParaRPr>
          </a:p>
        </p:txBody>
      </p:sp>
      <p:sp>
        <p:nvSpPr>
          <p:cNvPr id="19465" name="Rectangle 9"/>
          <p:cNvSpPr>
            <a:spLocks noGrp="1" noChangeArrowheads="1"/>
          </p:cNvSpPr>
          <p:nvPr>
            <p:ph type="title"/>
          </p:nvPr>
        </p:nvSpPr>
        <p:spPr/>
        <p:txBody>
          <a:bodyPr>
            <a:normAutofit/>
          </a:bodyPr>
          <a:lstStyle/>
          <a:p>
            <a:pPr eaLnBrk="1" hangingPunct="1"/>
            <a:r>
              <a:rPr lang="en-US" sz="3200" dirty="0" smtClean="0">
                <a:solidFill>
                  <a:schemeClr val="accent4">
                    <a:lumMod val="75000"/>
                  </a:schemeClr>
                </a:solidFill>
              </a:rPr>
              <a:t>Auction Vehicle Recovery Values</a:t>
            </a:r>
          </a:p>
        </p:txBody>
      </p:sp>
      <p:pic>
        <p:nvPicPr>
          <p:cNvPr id="3" name="Picture 2"/>
          <p:cNvPicPr>
            <a:picLocks noChangeAspect="1"/>
          </p:cNvPicPr>
          <p:nvPr/>
        </p:nvPicPr>
        <p:blipFill>
          <a:blip r:embed="rId3"/>
          <a:stretch>
            <a:fillRect/>
          </a:stretch>
        </p:blipFill>
        <p:spPr>
          <a:xfrm>
            <a:off x="500802" y="1066800"/>
            <a:ext cx="7980216" cy="3657599"/>
          </a:xfrm>
          <a:prstGeom prst="rect">
            <a:avLst/>
          </a:prstGeom>
        </p:spPr>
      </p:pic>
      <p:sp>
        <p:nvSpPr>
          <p:cNvPr id="7" name="TextBox 6"/>
          <p:cNvSpPr txBox="1"/>
          <p:nvPr/>
        </p:nvSpPr>
        <p:spPr>
          <a:xfrm>
            <a:off x="838200" y="4824063"/>
            <a:ext cx="7543800" cy="1169551"/>
          </a:xfrm>
          <a:prstGeom prst="rect">
            <a:avLst/>
          </a:prstGeom>
          <a:noFill/>
        </p:spPr>
        <p:txBody>
          <a:bodyPr wrap="square" rtlCol="0">
            <a:spAutoFit/>
          </a:bodyPr>
          <a:lstStyle/>
          <a:p>
            <a:pPr marL="285750" indent="-285750">
              <a:buFont typeface="Arial" pitchFamily="34" charset="0"/>
              <a:buChar char="•"/>
            </a:pPr>
            <a:r>
              <a:rPr lang="en-US" sz="1400" dirty="0" smtClean="0"/>
              <a:t>DriveTime recovery values tend to </a:t>
            </a:r>
            <a:r>
              <a:rPr lang="en-US" sz="1400" dirty="0" smtClean="0"/>
              <a:t>be less volatile than</a:t>
            </a:r>
            <a:r>
              <a:rPr lang="en-US" sz="1400" dirty="0" smtClean="0"/>
              <a:t> </a:t>
            </a:r>
            <a:r>
              <a:rPr lang="en-US" sz="1400" dirty="0" smtClean="0"/>
              <a:t>the market </a:t>
            </a:r>
            <a:r>
              <a:rPr lang="en-US" sz="1400" dirty="0" smtClean="0"/>
              <a:t>averages</a:t>
            </a:r>
            <a:endParaRPr lang="en-US" sz="1400" dirty="0" smtClean="0"/>
          </a:p>
          <a:p>
            <a:pPr marL="742950" lvl="1" indent="-285750">
              <a:buFont typeface="Arial" pitchFamily="34" charset="0"/>
              <a:buChar char="•"/>
            </a:pPr>
            <a:r>
              <a:rPr lang="en-US" sz="1400" dirty="0" smtClean="0"/>
              <a:t>More of a built in floor on the lower priced used DriveTime vehicle (6 – 8 yrs. old) vs. more volatility in the newer makes/models (1-5 yrs. old) </a:t>
            </a:r>
          </a:p>
          <a:p>
            <a:pPr marL="742950" lvl="1" indent="-285750">
              <a:buFont typeface="Arial" pitchFamily="34" charset="0"/>
              <a:buChar char="•"/>
            </a:pPr>
            <a:r>
              <a:rPr lang="en-US" sz="1400" dirty="0" smtClean="0"/>
              <a:t>DriveTime portfolio turns over every 24 months on average vs. other prime/near prime lenders whose portfolio’s do not turn over as quickly</a:t>
            </a:r>
            <a:endParaRPr lang="en-US" sz="1400" dirty="0"/>
          </a:p>
        </p:txBody>
      </p:sp>
    </p:spTree>
    <p:extLst>
      <p:ext uri="{BB962C8B-B14F-4D97-AF65-F5344CB8AC3E}">
        <p14:creationId xmlns:p14="http://schemas.microsoft.com/office/powerpoint/2010/main" val="41802828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6353" name="Title 1"/>
          <p:cNvSpPr>
            <a:spLocks noGrp="1"/>
          </p:cNvSpPr>
          <p:nvPr>
            <p:ph type="title"/>
          </p:nvPr>
        </p:nvSpPr>
        <p:spPr>
          <a:xfrm>
            <a:off x="927272" y="3352800"/>
            <a:ext cx="8058150" cy="688975"/>
          </a:xfrm>
        </p:spPr>
        <p:txBody>
          <a:bodyPr anchor="t">
            <a:normAutofit fontScale="90000"/>
          </a:bodyPr>
          <a:lstStyle/>
          <a:p>
            <a:pPr algn="l"/>
            <a:r>
              <a:rPr lang="en-US" b="1" dirty="0" smtClean="0">
                <a:solidFill>
                  <a:schemeClr val="accent4">
                    <a:lumMod val="75000"/>
                  </a:schemeClr>
                </a:solidFill>
              </a:rPr>
              <a:t>SECTION </a:t>
            </a:r>
            <a:r>
              <a:rPr lang="en-US" dirty="0" smtClean="0">
                <a:solidFill>
                  <a:schemeClr val="accent4">
                    <a:lumMod val="75000"/>
                  </a:schemeClr>
                </a:solidFill>
              </a:rPr>
              <a:t>3</a:t>
            </a:r>
            <a:r>
              <a:rPr lang="en-US" b="1" dirty="0" smtClean="0">
                <a:solidFill>
                  <a:schemeClr val="accent4">
                    <a:lumMod val="75000"/>
                  </a:schemeClr>
                </a:solidFill>
              </a:rPr>
              <a:t>: FINANCIALS</a:t>
            </a:r>
          </a:p>
        </p:txBody>
      </p:sp>
      <p:sp>
        <p:nvSpPr>
          <p:cNvPr id="3" name="Slide Number Placeholder 2"/>
          <p:cNvSpPr txBox="1">
            <a:spLocks noGrp="1"/>
          </p:cNvSpPr>
          <p:nvPr/>
        </p:nvSpPr>
        <p:spPr bwMode="auto">
          <a:xfrm>
            <a:off x="8077200" y="6404769"/>
            <a:ext cx="914400" cy="333375"/>
          </a:xfrm>
          <a:prstGeom prst="rect">
            <a:avLst/>
          </a:prstGeom>
          <a:noFill/>
          <a:ln>
            <a:miter lim="800000"/>
            <a:headEnd/>
            <a:tailEnd/>
          </a:ln>
        </p:spPr>
        <p:txBody>
          <a:bodyPr lIns="45720" rIns="45720" anchor="ctr"/>
          <a:lstStyle/>
          <a:p>
            <a:pPr algn="r" eaLnBrk="0" hangingPunct="0">
              <a:defRPr/>
            </a:pPr>
            <a:fld id="{B68DED00-2A6E-41C3-86FA-B7DBD034F80E}" type="slidenum">
              <a:rPr lang="ja-JP" altLang="en-US" sz="900">
                <a:latin typeface="Verdana" pitchFamily="34" charset="0"/>
                <a:ea typeface="SC STKaiti" pitchFamily="2" charset="-122"/>
                <a:cs typeface="+mn-cs"/>
              </a:rPr>
              <a:pPr algn="r" eaLnBrk="0" hangingPunct="0">
                <a:defRPr/>
              </a:pPr>
              <a:t>23</a:t>
            </a:fld>
            <a:endParaRPr lang="en-US" altLang="ja-JP" sz="900" dirty="0">
              <a:latin typeface="Verdana" pitchFamily="34" charset="0"/>
              <a:ea typeface="SC STKaiti" pitchFamily="2" charset="-122"/>
              <a:cs typeface="+mn-cs"/>
            </a:endParaRPr>
          </a:p>
        </p:txBody>
      </p:sp>
      <p:sp>
        <p:nvSpPr>
          <p:cNvPr id="4" name="Footer Placeholder 2"/>
          <p:cNvSpPr txBox="1">
            <a:spLocks/>
          </p:cNvSpPr>
          <p:nvPr/>
        </p:nvSpPr>
        <p:spPr>
          <a:xfrm>
            <a:off x="0" y="6618288"/>
            <a:ext cx="3036481" cy="239712"/>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smtClean="0">
                <a:solidFill>
                  <a:schemeClr val="bg1"/>
                </a:solidFill>
              </a:rPr>
              <a:t>We Bring People and Cars Together.</a:t>
            </a:r>
            <a:endParaRPr lang="en-US" b="1" dirty="0">
              <a:solidFill>
                <a:schemeClr val="bg1"/>
              </a:solidFill>
            </a:endParaRPr>
          </a:p>
        </p:txBody>
      </p:sp>
    </p:spTree>
    <p:custDataLst>
      <p:tags r:id="rId1"/>
    </p:custDataLst>
    <p:extLst>
      <p:ext uri="{BB962C8B-B14F-4D97-AF65-F5344CB8AC3E}">
        <p14:creationId xmlns:p14="http://schemas.microsoft.com/office/powerpoint/2010/main" val="22624716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4622" name="Rectangle 4"/>
          <p:cNvSpPr>
            <a:spLocks noGrp="1" noChangeArrowheads="1"/>
          </p:cNvSpPr>
          <p:nvPr>
            <p:ph type="title" idx="4294967295"/>
          </p:nvPr>
        </p:nvSpPr>
        <p:spPr/>
        <p:txBody>
          <a:bodyPr>
            <a:normAutofit/>
          </a:bodyPr>
          <a:lstStyle/>
          <a:p>
            <a:r>
              <a:rPr lang="en-US" sz="2800" dirty="0">
                <a:solidFill>
                  <a:schemeClr val="accent4">
                    <a:lumMod val="75000"/>
                  </a:schemeClr>
                </a:solidFill>
              </a:rPr>
              <a:t>History of Profitability Through Credit Cycles</a:t>
            </a:r>
            <a:endParaRPr lang="en-US" sz="2800" dirty="0" smtClean="0">
              <a:solidFill>
                <a:schemeClr val="hlink"/>
              </a:solidFill>
            </a:endParaRPr>
          </a:p>
        </p:txBody>
      </p:sp>
      <p:sp>
        <p:nvSpPr>
          <p:cNvPr id="1764624" name="Content Placeholder 4"/>
          <p:cNvSpPr>
            <a:spLocks noGrp="1"/>
          </p:cNvSpPr>
          <p:nvPr>
            <p:ph idx="4294967295"/>
          </p:nvPr>
        </p:nvSpPr>
        <p:spPr>
          <a:xfrm>
            <a:off x="981075" y="1187450"/>
            <a:ext cx="7897813" cy="795338"/>
          </a:xfrm>
        </p:spPr>
        <p:txBody>
          <a:bodyPr/>
          <a:lstStyle/>
          <a:p>
            <a:r>
              <a:rPr lang="en-US" sz="1200" dirty="0" smtClean="0"/>
              <a:t>Proven ability to manage through all credit cycles</a:t>
            </a:r>
          </a:p>
        </p:txBody>
      </p:sp>
      <p:graphicFrame>
        <p:nvGraphicFramePr>
          <p:cNvPr id="1764618" name="Object 266"/>
          <p:cNvGraphicFramePr>
            <a:graphicFrameLocks/>
          </p:cNvGraphicFramePr>
          <p:nvPr>
            <p:extLst>
              <p:ext uri="{D42A27DB-BD31-4B8C-83A1-F6EECF244321}">
                <p14:modId xmlns:p14="http://schemas.microsoft.com/office/powerpoint/2010/main" val="24184915"/>
              </p:ext>
            </p:extLst>
          </p:nvPr>
        </p:nvGraphicFramePr>
        <p:xfrm>
          <a:off x="1068388" y="1870075"/>
          <a:ext cx="3852862" cy="1885950"/>
        </p:xfrm>
        <a:graphic>
          <a:graphicData uri="http://schemas.openxmlformats.org/presentationml/2006/ole">
            <mc:AlternateContent xmlns:mc="http://schemas.openxmlformats.org/markup-compatibility/2006">
              <mc:Choice xmlns:v="urn:schemas-microsoft-com:vml" Requires="v">
                <p:oleObj spid="_x0000_s20682" name="Worksheet" r:id="rId4" imgW="4010123" imgH="1933470" progId="Excel.Sheet.8">
                  <p:embed/>
                </p:oleObj>
              </mc:Choice>
              <mc:Fallback>
                <p:oleObj name="Worksheet" r:id="rId4" imgW="4010123" imgH="1933470" progId="Excel.Sheet.8">
                  <p:embed/>
                  <p:pic>
                    <p:nvPicPr>
                      <p:cNvPr id="0" name=""/>
                      <p:cNvPicPr>
                        <a:picLocks noChangeArrowheads="1"/>
                      </p:cNvPicPr>
                      <p:nvPr/>
                    </p:nvPicPr>
                    <p:blipFill>
                      <a:blip r:embed="rId5"/>
                      <a:srcRect/>
                      <a:stretch>
                        <a:fillRect/>
                      </a:stretch>
                    </p:blipFill>
                    <p:spPr bwMode="auto">
                      <a:xfrm>
                        <a:off x="1068388" y="1870075"/>
                        <a:ext cx="3852862" cy="1885950"/>
                      </a:xfrm>
                      <a:prstGeom prst="rect">
                        <a:avLst/>
                      </a:prstGeom>
                      <a:noFill/>
                      <a:extLst/>
                    </p:spPr>
                  </p:pic>
                </p:oleObj>
              </mc:Fallback>
            </mc:AlternateContent>
          </a:graphicData>
        </a:graphic>
      </p:graphicFrame>
      <p:graphicFrame>
        <p:nvGraphicFramePr>
          <p:cNvPr id="1764619" name="Object 267"/>
          <p:cNvGraphicFramePr>
            <a:graphicFrameLocks/>
          </p:cNvGraphicFramePr>
          <p:nvPr>
            <p:extLst>
              <p:ext uri="{D42A27DB-BD31-4B8C-83A1-F6EECF244321}">
                <p14:modId xmlns:p14="http://schemas.microsoft.com/office/powerpoint/2010/main" val="1273118975"/>
              </p:ext>
            </p:extLst>
          </p:nvPr>
        </p:nvGraphicFramePr>
        <p:xfrm>
          <a:off x="1068388" y="4106863"/>
          <a:ext cx="3848100" cy="1970087"/>
        </p:xfrm>
        <a:graphic>
          <a:graphicData uri="http://schemas.openxmlformats.org/presentationml/2006/ole">
            <mc:AlternateContent xmlns:mc="http://schemas.openxmlformats.org/markup-compatibility/2006">
              <mc:Choice xmlns:v="urn:schemas-microsoft-com:vml" Requires="v">
                <p:oleObj spid="_x0000_s20683" name="Worksheet" r:id="rId6" imgW="3924221" imgH="1895400" progId="Excel.Sheet.8">
                  <p:embed/>
                </p:oleObj>
              </mc:Choice>
              <mc:Fallback>
                <p:oleObj name="Worksheet" r:id="rId6" imgW="3924221" imgH="1895400" progId="Excel.Sheet.8">
                  <p:embed/>
                  <p:pic>
                    <p:nvPicPr>
                      <p:cNvPr id="0" name=""/>
                      <p:cNvPicPr>
                        <a:picLocks noChangeArrowheads="1"/>
                      </p:cNvPicPr>
                      <p:nvPr/>
                    </p:nvPicPr>
                    <p:blipFill>
                      <a:blip r:embed="rId7"/>
                      <a:srcRect/>
                      <a:stretch>
                        <a:fillRect/>
                      </a:stretch>
                    </p:blipFill>
                    <p:spPr bwMode="auto">
                      <a:xfrm>
                        <a:off x="1068388" y="4106863"/>
                        <a:ext cx="3848100" cy="19700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Rectangle 12"/>
          <p:cNvSpPr/>
          <p:nvPr/>
        </p:nvSpPr>
        <p:spPr>
          <a:xfrm>
            <a:off x="1066800" y="1495425"/>
            <a:ext cx="3840163" cy="274638"/>
          </a:xfrm>
          <a:prstGeom prst="rect">
            <a:avLst/>
          </a:prstGeom>
          <a:gradFill>
            <a:gsLst>
              <a:gs pos="40000">
                <a:srgbClr val="02703F"/>
              </a:gs>
              <a:gs pos="100000">
                <a:srgbClr val="42A542"/>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lnSpc>
                <a:spcPct val="75000"/>
              </a:lnSpc>
              <a:spcBef>
                <a:spcPct val="25000"/>
              </a:spcBef>
              <a:spcAft>
                <a:spcPct val="0"/>
              </a:spcAft>
              <a:defRPr/>
            </a:pPr>
            <a:r>
              <a:rPr lang="en-US" sz="1200" b="1" dirty="0">
                <a:solidFill>
                  <a:srgbClr val="FFFFFF"/>
                </a:solidFill>
              </a:rPr>
              <a:t>Revenue</a:t>
            </a:r>
          </a:p>
        </p:txBody>
      </p:sp>
      <p:sp>
        <p:nvSpPr>
          <p:cNvPr id="14" name="Rectangle 13"/>
          <p:cNvSpPr/>
          <p:nvPr/>
        </p:nvSpPr>
        <p:spPr>
          <a:xfrm>
            <a:off x="5075238" y="1492250"/>
            <a:ext cx="3840162" cy="274638"/>
          </a:xfrm>
          <a:prstGeom prst="rect">
            <a:avLst/>
          </a:prstGeom>
          <a:gradFill>
            <a:gsLst>
              <a:gs pos="40000">
                <a:srgbClr val="02703F"/>
              </a:gs>
              <a:gs pos="100000">
                <a:srgbClr val="42A542"/>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lnSpc>
                <a:spcPct val="75000"/>
              </a:lnSpc>
              <a:spcBef>
                <a:spcPct val="25000"/>
              </a:spcBef>
              <a:spcAft>
                <a:spcPct val="0"/>
              </a:spcAft>
              <a:defRPr/>
            </a:pPr>
            <a:r>
              <a:rPr lang="en-US" sz="1200" b="1" dirty="0">
                <a:solidFill>
                  <a:srgbClr val="FFFFFF"/>
                </a:solidFill>
              </a:rPr>
              <a:t>Adjusted EBITDA</a:t>
            </a:r>
          </a:p>
        </p:txBody>
      </p:sp>
      <p:sp>
        <p:nvSpPr>
          <p:cNvPr id="1764629" name="TextBox 15"/>
          <p:cNvSpPr txBox="1">
            <a:spLocks noChangeArrowheads="1"/>
          </p:cNvSpPr>
          <p:nvPr/>
        </p:nvSpPr>
        <p:spPr bwMode="auto">
          <a:xfrm>
            <a:off x="1068388" y="1760538"/>
            <a:ext cx="842962" cy="185737"/>
          </a:xfrm>
          <a:prstGeom prst="rect">
            <a:avLst/>
          </a:prstGeom>
          <a:noFill/>
          <a:ln w="9525">
            <a:noFill/>
            <a:miter lim="800000"/>
            <a:headEnd/>
            <a:tailEnd/>
          </a:ln>
        </p:spPr>
        <p:txBody>
          <a:bodyPr lIns="45720" rIns="45720">
            <a:spAutoFit/>
          </a:bodyPr>
          <a:lstStyle/>
          <a:p>
            <a:pPr eaLnBrk="0" fontAlgn="base" hangingPunct="0">
              <a:lnSpc>
                <a:spcPct val="75000"/>
              </a:lnSpc>
              <a:spcBef>
                <a:spcPct val="25000"/>
              </a:spcBef>
              <a:spcAft>
                <a:spcPct val="0"/>
              </a:spcAft>
            </a:pPr>
            <a:r>
              <a:rPr lang="en-US" sz="800" dirty="0">
                <a:solidFill>
                  <a:srgbClr val="000000"/>
                </a:solidFill>
              </a:rPr>
              <a:t>($ Millions)</a:t>
            </a:r>
          </a:p>
        </p:txBody>
      </p:sp>
      <p:sp>
        <p:nvSpPr>
          <p:cNvPr id="1764630" name="TextBox 16"/>
          <p:cNvSpPr txBox="1">
            <a:spLocks noChangeArrowheads="1"/>
          </p:cNvSpPr>
          <p:nvPr/>
        </p:nvSpPr>
        <p:spPr bwMode="auto">
          <a:xfrm>
            <a:off x="5100638" y="1760538"/>
            <a:ext cx="842962" cy="185737"/>
          </a:xfrm>
          <a:prstGeom prst="rect">
            <a:avLst/>
          </a:prstGeom>
          <a:noFill/>
          <a:ln w="9525">
            <a:noFill/>
            <a:miter lim="800000"/>
            <a:headEnd/>
            <a:tailEnd/>
          </a:ln>
        </p:spPr>
        <p:txBody>
          <a:bodyPr lIns="45720" rIns="45720">
            <a:spAutoFit/>
          </a:bodyPr>
          <a:lstStyle/>
          <a:p>
            <a:pPr eaLnBrk="0" fontAlgn="base" hangingPunct="0">
              <a:lnSpc>
                <a:spcPct val="75000"/>
              </a:lnSpc>
              <a:spcBef>
                <a:spcPct val="25000"/>
              </a:spcBef>
              <a:spcAft>
                <a:spcPct val="0"/>
              </a:spcAft>
            </a:pPr>
            <a:r>
              <a:rPr lang="en-US" sz="800" dirty="0">
                <a:solidFill>
                  <a:srgbClr val="000000"/>
                </a:solidFill>
              </a:rPr>
              <a:t>($ Millions)</a:t>
            </a:r>
          </a:p>
        </p:txBody>
      </p:sp>
      <p:sp>
        <p:nvSpPr>
          <p:cNvPr id="1764631" name="TextBox 17"/>
          <p:cNvSpPr txBox="1">
            <a:spLocks noChangeArrowheads="1"/>
          </p:cNvSpPr>
          <p:nvPr/>
        </p:nvSpPr>
        <p:spPr bwMode="auto">
          <a:xfrm>
            <a:off x="6313488" y="4468813"/>
            <a:ext cx="842962" cy="185737"/>
          </a:xfrm>
          <a:prstGeom prst="rect">
            <a:avLst/>
          </a:prstGeom>
          <a:noFill/>
          <a:ln w="9525">
            <a:noFill/>
            <a:miter lim="800000"/>
            <a:headEnd/>
            <a:tailEnd/>
          </a:ln>
        </p:spPr>
        <p:txBody>
          <a:bodyPr lIns="45720" rIns="45720">
            <a:spAutoFit/>
          </a:bodyPr>
          <a:lstStyle/>
          <a:p>
            <a:pPr eaLnBrk="0" fontAlgn="base" hangingPunct="0">
              <a:lnSpc>
                <a:spcPct val="75000"/>
              </a:lnSpc>
              <a:spcBef>
                <a:spcPct val="25000"/>
              </a:spcBef>
              <a:spcAft>
                <a:spcPct val="0"/>
              </a:spcAft>
            </a:pPr>
            <a:r>
              <a:rPr lang="en-US" sz="800" dirty="0">
                <a:solidFill>
                  <a:srgbClr val="000000"/>
                </a:solidFill>
              </a:rPr>
              <a:t>($ Millions)</a:t>
            </a:r>
          </a:p>
        </p:txBody>
      </p:sp>
      <p:cxnSp>
        <p:nvCxnSpPr>
          <p:cNvPr id="1764632" name="Straight Connector 24"/>
          <p:cNvCxnSpPr>
            <a:cxnSpLocks noChangeShapeType="1"/>
          </p:cNvCxnSpPr>
          <p:nvPr/>
        </p:nvCxnSpPr>
        <p:spPr bwMode="auto">
          <a:xfrm>
            <a:off x="-190500" y="1069975"/>
            <a:ext cx="914400" cy="914400"/>
          </a:xfrm>
          <a:prstGeom prst="line">
            <a:avLst/>
          </a:prstGeom>
          <a:noFill/>
          <a:ln w="9525" algn="ctr">
            <a:noFill/>
            <a:round/>
            <a:headEnd/>
            <a:tailEnd/>
          </a:ln>
        </p:spPr>
      </p:cxnSp>
      <p:graphicFrame>
        <p:nvGraphicFramePr>
          <p:cNvPr id="1764620" name="Object 268"/>
          <p:cNvGraphicFramePr>
            <a:graphicFrameLocks/>
          </p:cNvGraphicFramePr>
          <p:nvPr>
            <p:extLst>
              <p:ext uri="{D42A27DB-BD31-4B8C-83A1-F6EECF244321}">
                <p14:modId xmlns:p14="http://schemas.microsoft.com/office/powerpoint/2010/main" val="703071870"/>
              </p:ext>
            </p:extLst>
          </p:nvPr>
        </p:nvGraphicFramePr>
        <p:xfrm>
          <a:off x="5105400" y="4087813"/>
          <a:ext cx="3813175" cy="1985962"/>
        </p:xfrm>
        <a:graphic>
          <a:graphicData uri="http://schemas.openxmlformats.org/presentationml/2006/ole">
            <mc:AlternateContent xmlns:mc="http://schemas.openxmlformats.org/markup-compatibility/2006">
              <mc:Choice xmlns:v="urn:schemas-microsoft-com:vml" Requires="v">
                <p:oleObj spid="_x0000_s20684" name="Worksheet" r:id="rId8" imgW="3924221" imgH="2104920" progId="Excel.Sheet.8">
                  <p:embed/>
                </p:oleObj>
              </mc:Choice>
              <mc:Fallback>
                <p:oleObj name="Worksheet" r:id="rId8" imgW="3924221" imgH="2104920" progId="Excel.Sheet.8">
                  <p:embed/>
                  <p:pic>
                    <p:nvPicPr>
                      <p:cNvPr id="0" name=""/>
                      <p:cNvPicPr>
                        <a:picLocks noChangeArrowheads="1"/>
                      </p:cNvPicPr>
                      <p:nvPr/>
                    </p:nvPicPr>
                    <p:blipFill>
                      <a:blip r:embed="rId9"/>
                      <a:srcRect/>
                      <a:stretch>
                        <a:fillRect/>
                      </a:stretch>
                    </p:blipFill>
                    <p:spPr bwMode="auto">
                      <a:xfrm>
                        <a:off x="5105400" y="4087813"/>
                        <a:ext cx="3813175" cy="1985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64621" name="Object 269"/>
          <p:cNvGraphicFramePr>
            <a:graphicFrameLocks/>
          </p:cNvGraphicFramePr>
          <p:nvPr>
            <p:extLst>
              <p:ext uri="{D42A27DB-BD31-4B8C-83A1-F6EECF244321}">
                <p14:modId xmlns:p14="http://schemas.microsoft.com/office/powerpoint/2010/main" val="1076217839"/>
              </p:ext>
            </p:extLst>
          </p:nvPr>
        </p:nvGraphicFramePr>
        <p:xfrm>
          <a:off x="5097463" y="1870075"/>
          <a:ext cx="3835400" cy="1916113"/>
        </p:xfrm>
        <a:graphic>
          <a:graphicData uri="http://schemas.openxmlformats.org/presentationml/2006/ole">
            <mc:AlternateContent xmlns:mc="http://schemas.openxmlformats.org/markup-compatibility/2006">
              <mc:Choice xmlns:v="urn:schemas-microsoft-com:vml" Requires="v">
                <p:oleObj spid="_x0000_s20685" name="Worksheet" r:id="rId10" imgW="4038487" imgH="1962090" progId="Excel.Sheet.8">
                  <p:embed/>
                </p:oleObj>
              </mc:Choice>
              <mc:Fallback>
                <p:oleObj name="Worksheet" r:id="rId10" imgW="4038487" imgH="1962090" progId="Excel.Sheet.8">
                  <p:embed/>
                  <p:pic>
                    <p:nvPicPr>
                      <p:cNvPr id="0" name=""/>
                      <p:cNvPicPr>
                        <a:picLocks noChangeArrowheads="1"/>
                      </p:cNvPicPr>
                      <p:nvPr/>
                    </p:nvPicPr>
                    <p:blipFill>
                      <a:blip r:embed="rId11"/>
                      <a:srcRect/>
                      <a:stretch>
                        <a:fillRect/>
                      </a:stretch>
                    </p:blipFill>
                    <p:spPr bwMode="auto">
                      <a:xfrm>
                        <a:off x="5097463" y="1870075"/>
                        <a:ext cx="3835400" cy="1916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64633" name="TextBox 16"/>
          <p:cNvSpPr txBox="1">
            <a:spLocks noChangeArrowheads="1"/>
          </p:cNvSpPr>
          <p:nvPr/>
        </p:nvSpPr>
        <p:spPr bwMode="auto">
          <a:xfrm>
            <a:off x="5097463" y="4035425"/>
            <a:ext cx="842962" cy="185738"/>
          </a:xfrm>
          <a:prstGeom prst="rect">
            <a:avLst/>
          </a:prstGeom>
          <a:noFill/>
          <a:ln w="9525">
            <a:noFill/>
            <a:miter lim="800000"/>
            <a:headEnd/>
            <a:tailEnd/>
          </a:ln>
        </p:spPr>
        <p:txBody>
          <a:bodyPr lIns="45720" rIns="45720">
            <a:spAutoFit/>
          </a:bodyPr>
          <a:lstStyle/>
          <a:p>
            <a:pPr eaLnBrk="0" fontAlgn="base" hangingPunct="0">
              <a:lnSpc>
                <a:spcPct val="75000"/>
              </a:lnSpc>
              <a:spcBef>
                <a:spcPct val="25000"/>
              </a:spcBef>
              <a:spcAft>
                <a:spcPct val="0"/>
              </a:spcAft>
            </a:pPr>
            <a:r>
              <a:rPr lang="en-US" sz="800" dirty="0">
                <a:solidFill>
                  <a:srgbClr val="000000"/>
                </a:solidFill>
              </a:rPr>
              <a:t>($ Millions)</a:t>
            </a:r>
          </a:p>
        </p:txBody>
      </p:sp>
      <p:sp>
        <p:nvSpPr>
          <p:cNvPr id="18" name="Rectangle 17"/>
          <p:cNvSpPr/>
          <p:nvPr/>
        </p:nvSpPr>
        <p:spPr>
          <a:xfrm>
            <a:off x="1066800" y="3721100"/>
            <a:ext cx="3840163" cy="274638"/>
          </a:xfrm>
          <a:prstGeom prst="rect">
            <a:avLst/>
          </a:prstGeom>
          <a:gradFill>
            <a:gsLst>
              <a:gs pos="40000">
                <a:srgbClr val="02703F"/>
              </a:gs>
              <a:gs pos="100000">
                <a:srgbClr val="42A542"/>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lnSpc>
                <a:spcPct val="75000"/>
              </a:lnSpc>
              <a:spcBef>
                <a:spcPct val="25000"/>
              </a:spcBef>
              <a:spcAft>
                <a:spcPct val="0"/>
              </a:spcAft>
              <a:defRPr/>
            </a:pPr>
            <a:r>
              <a:rPr lang="en-US" sz="1200" b="1" dirty="0">
                <a:solidFill>
                  <a:srgbClr val="FFFFFF"/>
                </a:solidFill>
              </a:rPr>
              <a:t>Vehicles Sold</a:t>
            </a:r>
          </a:p>
        </p:txBody>
      </p:sp>
      <p:sp>
        <p:nvSpPr>
          <p:cNvPr id="19" name="Rectangle 18"/>
          <p:cNvSpPr/>
          <p:nvPr/>
        </p:nvSpPr>
        <p:spPr>
          <a:xfrm>
            <a:off x="5075238" y="3717925"/>
            <a:ext cx="3840162" cy="274638"/>
          </a:xfrm>
          <a:prstGeom prst="rect">
            <a:avLst/>
          </a:prstGeom>
          <a:gradFill>
            <a:gsLst>
              <a:gs pos="40000">
                <a:srgbClr val="02703F"/>
              </a:gs>
              <a:gs pos="100000">
                <a:srgbClr val="42A542"/>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lnSpc>
                <a:spcPct val="75000"/>
              </a:lnSpc>
              <a:spcBef>
                <a:spcPct val="25000"/>
              </a:spcBef>
              <a:spcAft>
                <a:spcPct val="0"/>
              </a:spcAft>
              <a:defRPr/>
            </a:pPr>
            <a:r>
              <a:rPr lang="en-US" sz="1200" b="1" dirty="0" smtClean="0">
                <a:solidFill>
                  <a:srgbClr val="FFFFFF"/>
                </a:solidFill>
              </a:rPr>
              <a:t>Long Term Capital</a:t>
            </a:r>
            <a:endParaRPr lang="en-US" sz="1200" b="1" dirty="0">
              <a:solidFill>
                <a:srgbClr val="FFFFFF"/>
              </a:solidFill>
            </a:endParaRPr>
          </a:p>
        </p:txBody>
      </p:sp>
      <p:sp>
        <p:nvSpPr>
          <p:cNvPr id="20" name="Slide Number Placeholder 3"/>
          <p:cNvSpPr>
            <a:spLocks noGrp="1"/>
          </p:cNvSpPr>
          <p:nvPr>
            <p:ph type="sldNum" sz="quarter" idx="10"/>
          </p:nvPr>
        </p:nvSpPr>
        <p:spPr>
          <a:xfrm>
            <a:off x="7105645" y="6400959"/>
            <a:ext cx="1920240" cy="365760"/>
          </a:xfrm>
        </p:spPr>
        <p:txBody>
          <a:bodyPr/>
          <a:lstStyle/>
          <a:p>
            <a:pPr algn="r">
              <a:defRPr/>
            </a:pPr>
            <a:fld id="{C08DF731-222D-4270-BA73-3A7385BAF6A8}" type="slidenum">
              <a:rPr lang="ja-JP" altLang="en-US" smtClean="0"/>
              <a:pPr algn="r">
                <a:defRPr/>
              </a:pPr>
              <a:t>24</a:t>
            </a:fld>
            <a:endParaRPr lang="en-US" altLang="ja-JP" dirty="0"/>
          </a:p>
        </p:txBody>
      </p:sp>
      <p:graphicFrame>
        <p:nvGraphicFramePr>
          <p:cNvPr id="2" name="Object 1"/>
          <p:cNvGraphicFramePr>
            <a:graphicFrameLocks/>
          </p:cNvGraphicFramePr>
          <p:nvPr>
            <p:extLst>
              <p:ext uri="{D42A27DB-BD31-4B8C-83A1-F6EECF244321}">
                <p14:modId xmlns:p14="http://schemas.microsoft.com/office/powerpoint/2010/main" val="2328063072"/>
              </p:ext>
            </p:extLst>
          </p:nvPr>
        </p:nvGraphicFramePr>
        <p:xfrm>
          <a:off x="4953000" y="4106862"/>
          <a:ext cx="4038600" cy="2036793"/>
        </p:xfrm>
        <a:graphic>
          <a:graphicData uri="http://schemas.openxmlformats.org/presentationml/2006/ole">
            <mc:AlternateContent xmlns:mc="http://schemas.openxmlformats.org/markup-compatibility/2006">
              <mc:Choice xmlns:v="urn:schemas-microsoft-com:vml" Requires="v">
                <p:oleObj spid="_x0000_s20686" name="Worksheet" r:id="rId12" imgW="4038487" imgH="1762020" progId="Excel.Sheet.8">
                  <p:embed/>
                </p:oleObj>
              </mc:Choice>
              <mc:Fallback>
                <p:oleObj name="Worksheet" r:id="rId12" imgW="4038487" imgH="1762020" progId="Excel.Sheet.8">
                  <p:embed/>
                  <p:pic>
                    <p:nvPicPr>
                      <p:cNvPr id="0" name="Object 269"/>
                      <p:cNvPicPr>
                        <a:picLocks noChangeArrowheads="1"/>
                      </p:cNvPicPr>
                      <p:nvPr/>
                    </p:nvPicPr>
                    <p:blipFill>
                      <a:blip r:embed="rId13"/>
                      <a:srcRect/>
                      <a:stretch>
                        <a:fillRect/>
                      </a:stretch>
                    </p:blipFill>
                    <p:spPr bwMode="auto">
                      <a:xfrm>
                        <a:off x="4953000" y="4106862"/>
                        <a:ext cx="4038600" cy="2036793"/>
                      </a:xfrm>
                      <a:prstGeom prst="rect">
                        <a:avLst/>
                      </a:prstGeom>
                      <a:noFill/>
                      <a:ln>
                        <a:noFill/>
                      </a:ln>
                    </p:spPr>
                  </p:pic>
                </p:oleObj>
              </mc:Fallback>
            </mc:AlternateContent>
          </a:graphicData>
        </a:graphic>
      </p:graphicFrame>
      <p:sp>
        <p:nvSpPr>
          <p:cNvPr id="21" name="TextBox 20"/>
          <p:cNvSpPr txBox="1"/>
          <p:nvPr/>
        </p:nvSpPr>
        <p:spPr>
          <a:xfrm>
            <a:off x="5410200" y="6039354"/>
            <a:ext cx="2971800" cy="200055"/>
          </a:xfrm>
          <a:prstGeom prst="rect">
            <a:avLst/>
          </a:prstGeom>
          <a:noFill/>
        </p:spPr>
        <p:txBody>
          <a:bodyPr wrap="square" rtlCol="0">
            <a:spAutoFit/>
          </a:bodyPr>
          <a:lstStyle/>
          <a:p>
            <a:r>
              <a:rPr lang="en-US" sz="700" b="1" dirty="0" smtClean="0"/>
              <a:t>*$50M add-on to Sr. Notes in May, 2013</a:t>
            </a:r>
            <a:endParaRPr lang="en-US" sz="700" b="1" dirty="0"/>
          </a:p>
        </p:txBody>
      </p:sp>
      <p:sp>
        <p:nvSpPr>
          <p:cNvPr id="3" name="TextBox 2"/>
          <p:cNvSpPr txBox="1"/>
          <p:nvPr/>
        </p:nvSpPr>
        <p:spPr>
          <a:xfrm>
            <a:off x="5975929" y="4661879"/>
            <a:ext cx="457200" cy="200055"/>
          </a:xfrm>
          <a:prstGeom prst="rect">
            <a:avLst/>
          </a:prstGeom>
          <a:noFill/>
        </p:spPr>
        <p:txBody>
          <a:bodyPr wrap="square" rtlCol="0">
            <a:spAutoFit/>
          </a:bodyPr>
          <a:lstStyle/>
          <a:p>
            <a:r>
              <a:rPr lang="en-US" sz="700" b="1" dirty="0" smtClean="0"/>
              <a:t>$432</a:t>
            </a:r>
            <a:endParaRPr lang="en-US" sz="700" b="1" dirty="0"/>
          </a:p>
        </p:txBody>
      </p:sp>
      <p:sp>
        <p:nvSpPr>
          <p:cNvPr id="22" name="TextBox 21"/>
          <p:cNvSpPr txBox="1"/>
          <p:nvPr/>
        </p:nvSpPr>
        <p:spPr>
          <a:xfrm>
            <a:off x="5390972" y="4547667"/>
            <a:ext cx="457200" cy="200055"/>
          </a:xfrm>
          <a:prstGeom prst="rect">
            <a:avLst/>
          </a:prstGeom>
          <a:noFill/>
        </p:spPr>
        <p:txBody>
          <a:bodyPr wrap="square" rtlCol="0">
            <a:spAutoFit/>
          </a:bodyPr>
          <a:lstStyle/>
          <a:p>
            <a:r>
              <a:rPr lang="en-US" sz="700" b="1" dirty="0" smtClean="0"/>
              <a:t>$516</a:t>
            </a:r>
            <a:endParaRPr lang="en-US" sz="700" b="1" dirty="0"/>
          </a:p>
        </p:txBody>
      </p:sp>
      <p:sp>
        <p:nvSpPr>
          <p:cNvPr id="23" name="TextBox 22"/>
          <p:cNvSpPr txBox="1"/>
          <p:nvPr/>
        </p:nvSpPr>
        <p:spPr>
          <a:xfrm>
            <a:off x="8305800" y="4121135"/>
            <a:ext cx="457200" cy="200055"/>
          </a:xfrm>
          <a:prstGeom prst="rect">
            <a:avLst/>
          </a:prstGeom>
          <a:noFill/>
        </p:spPr>
        <p:txBody>
          <a:bodyPr wrap="square" rtlCol="0">
            <a:spAutoFit/>
          </a:bodyPr>
          <a:lstStyle/>
          <a:p>
            <a:r>
              <a:rPr lang="en-US" sz="700" b="1" dirty="0" smtClean="0"/>
              <a:t>$753</a:t>
            </a:r>
            <a:endParaRPr lang="en-US" sz="700" b="1" dirty="0"/>
          </a:p>
        </p:txBody>
      </p:sp>
      <p:sp>
        <p:nvSpPr>
          <p:cNvPr id="24" name="TextBox 23"/>
          <p:cNvSpPr txBox="1"/>
          <p:nvPr/>
        </p:nvSpPr>
        <p:spPr>
          <a:xfrm>
            <a:off x="7696200" y="4274215"/>
            <a:ext cx="457200" cy="200055"/>
          </a:xfrm>
          <a:prstGeom prst="rect">
            <a:avLst/>
          </a:prstGeom>
          <a:noFill/>
        </p:spPr>
        <p:txBody>
          <a:bodyPr wrap="square" rtlCol="0">
            <a:spAutoFit/>
          </a:bodyPr>
          <a:lstStyle/>
          <a:p>
            <a:r>
              <a:rPr lang="en-US" sz="700" b="1" dirty="0" smtClean="0"/>
              <a:t>$665</a:t>
            </a:r>
            <a:endParaRPr lang="en-US" sz="700" b="1" dirty="0"/>
          </a:p>
        </p:txBody>
      </p:sp>
      <p:sp>
        <p:nvSpPr>
          <p:cNvPr id="25" name="TextBox 24"/>
          <p:cNvSpPr txBox="1"/>
          <p:nvPr/>
        </p:nvSpPr>
        <p:spPr>
          <a:xfrm>
            <a:off x="7131340" y="4274215"/>
            <a:ext cx="457200" cy="200055"/>
          </a:xfrm>
          <a:prstGeom prst="rect">
            <a:avLst/>
          </a:prstGeom>
          <a:noFill/>
        </p:spPr>
        <p:txBody>
          <a:bodyPr wrap="square" rtlCol="0">
            <a:spAutoFit/>
          </a:bodyPr>
          <a:lstStyle/>
          <a:p>
            <a:r>
              <a:rPr lang="en-US" sz="700" b="1" dirty="0" smtClean="0"/>
              <a:t>$656</a:t>
            </a:r>
          </a:p>
        </p:txBody>
      </p:sp>
      <p:sp>
        <p:nvSpPr>
          <p:cNvPr id="26" name="TextBox 25"/>
          <p:cNvSpPr txBox="1"/>
          <p:nvPr/>
        </p:nvSpPr>
        <p:spPr>
          <a:xfrm>
            <a:off x="6538119" y="4349656"/>
            <a:ext cx="457200" cy="200055"/>
          </a:xfrm>
          <a:prstGeom prst="rect">
            <a:avLst/>
          </a:prstGeom>
          <a:noFill/>
        </p:spPr>
        <p:txBody>
          <a:bodyPr wrap="square" rtlCol="0">
            <a:spAutoFit/>
          </a:bodyPr>
          <a:lstStyle/>
          <a:p>
            <a:r>
              <a:rPr lang="en-US" sz="700" b="1" dirty="0" smtClean="0"/>
              <a:t>$617</a:t>
            </a:r>
            <a:endParaRPr lang="en-US" sz="700" b="1" dirty="0"/>
          </a:p>
        </p:txBody>
      </p:sp>
    </p:spTree>
    <p:extLst>
      <p:ext uri="{BB962C8B-B14F-4D97-AF65-F5344CB8AC3E}">
        <p14:creationId xmlns:p14="http://schemas.microsoft.com/office/powerpoint/2010/main" val="32833458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65652" name="Object 276"/>
          <p:cNvGraphicFramePr>
            <a:graphicFrameLocks/>
          </p:cNvGraphicFramePr>
          <p:nvPr>
            <p:extLst>
              <p:ext uri="{D42A27DB-BD31-4B8C-83A1-F6EECF244321}">
                <p14:modId xmlns:p14="http://schemas.microsoft.com/office/powerpoint/2010/main" val="3859085853"/>
              </p:ext>
            </p:extLst>
          </p:nvPr>
        </p:nvGraphicFramePr>
        <p:xfrm>
          <a:off x="1066800" y="3995738"/>
          <a:ext cx="3865563" cy="2071687"/>
        </p:xfrm>
        <a:graphic>
          <a:graphicData uri="http://schemas.openxmlformats.org/presentationml/2006/ole">
            <mc:AlternateContent xmlns:mc="http://schemas.openxmlformats.org/markup-compatibility/2006">
              <mc:Choice xmlns:v="urn:schemas-microsoft-com:vml" Requires="v">
                <p:oleObj spid="_x0000_s21654" name="Worksheet" r:id="rId4" imgW="3981489" imgH="1952640" progId="Excel.Sheet.8">
                  <p:embed/>
                </p:oleObj>
              </mc:Choice>
              <mc:Fallback>
                <p:oleObj name="Worksheet" r:id="rId4" imgW="3981489" imgH="1952640" progId="Excel.Sheet.8">
                  <p:embed/>
                  <p:pic>
                    <p:nvPicPr>
                      <p:cNvPr id="0" name=""/>
                      <p:cNvPicPr>
                        <a:picLocks noChangeArrowheads="1"/>
                      </p:cNvPicPr>
                      <p:nvPr/>
                    </p:nvPicPr>
                    <p:blipFill>
                      <a:blip r:embed="rId5"/>
                      <a:srcRect/>
                      <a:stretch>
                        <a:fillRect/>
                      </a:stretch>
                    </p:blipFill>
                    <p:spPr bwMode="auto">
                      <a:xfrm>
                        <a:off x="1066800" y="3995738"/>
                        <a:ext cx="3865563" cy="2071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65654" name="Rectangle 4"/>
          <p:cNvSpPr>
            <a:spLocks noGrp="1" noChangeArrowheads="1"/>
          </p:cNvSpPr>
          <p:nvPr>
            <p:ph type="title"/>
          </p:nvPr>
        </p:nvSpPr>
        <p:spPr/>
        <p:txBody>
          <a:bodyPr/>
          <a:lstStyle/>
          <a:p>
            <a:r>
              <a:rPr lang="en-US" dirty="0" smtClean="0">
                <a:solidFill>
                  <a:schemeClr val="accent4">
                    <a:lumMod val="75000"/>
                  </a:schemeClr>
                </a:solidFill>
              </a:rPr>
              <a:t>Operational Metrics</a:t>
            </a:r>
          </a:p>
        </p:txBody>
      </p:sp>
      <p:sp>
        <p:nvSpPr>
          <p:cNvPr id="13" name="Rectangle 12"/>
          <p:cNvSpPr/>
          <p:nvPr/>
        </p:nvSpPr>
        <p:spPr>
          <a:xfrm>
            <a:off x="1066800" y="1531938"/>
            <a:ext cx="3840163" cy="276225"/>
          </a:xfrm>
          <a:prstGeom prst="rect">
            <a:avLst/>
          </a:prstGeom>
          <a:gradFill>
            <a:gsLst>
              <a:gs pos="40000">
                <a:srgbClr val="02703F"/>
              </a:gs>
              <a:gs pos="100000">
                <a:srgbClr val="42A542"/>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lnSpc>
                <a:spcPct val="75000"/>
              </a:lnSpc>
              <a:spcBef>
                <a:spcPct val="25000"/>
              </a:spcBef>
              <a:spcAft>
                <a:spcPct val="0"/>
              </a:spcAft>
              <a:defRPr/>
            </a:pPr>
            <a:r>
              <a:rPr lang="en-US" sz="1200" b="1" dirty="0">
                <a:solidFill>
                  <a:srgbClr val="FFFFFF"/>
                </a:solidFill>
              </a:rPr>
              <a:t>Dealerships </a:t>
            </a:r>
            <a:r>
              <a:rPr lang="en-US" sz="1200" b="1" baseline="30000" dirty="0">
                <a:solidFill>
                  <a:srgbClr val="FFFFFF"/>
                </a:solidFill>
              </a:rPr>
              <a:t>(1)</a:t>
            </a:r>
          </a:p>
        </p:txBody>
      </p:sp>
      <p:sp>
        <p:nvSpPr>
          <p:cNvPr id="14" name="Rectangle 13"/>
          <p:cNvSpPr/>
          <p:nvPr/>
        </p:nvSpPr>
        <p:spPr>
          <a:xfrm>
            <a:off x="5075238" y="1528763"/>
            <a:ext cx="3840162" cy="276225"/>
          </a:xfrm>
          <a:prstGeom prst="rect">
            <a:avLst/>
          </a:prstGeom>
          <a:gradFill>
            <a:gsLst>
              <a:gs pos="40000">
                <a:srgbClr val="02703F"/>
              </a:gs>
              <a:gs pos="100000">
                <a:srgbClr val="42A542"/>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lnSpc>
                <a:spcPct val="75000"/>
              </a:lnSpc>
              <a:spcBef>
                <a:spcPct val="25000"/>
              </a:spcBef>
              <a:spcAft>
                <a:spcPct val="0"/>
              </a:spcAft>
              <a:defRPr/>
            </a:pPr>
            <a:r>
              <a:rPr lang="en-US" sz="1200" b="1" dirty="0">
                <a:solidFill>
                  <a:srgbClr val="FFFFFF"/>
                </a:solidFill>
              </a:rPr>
              <a:t>Originations</a:t>
            </a:r>
          </a:p>
        </p:txBody>
      </p:sp>
      <p:sp>
        <p:nvSpPr>
          <p:cNvPr id="12" name="Rectangle 11"/>
          <p:cNvSpPr/>
          <p:nvPr/>
        </p:nvSpPr>
        <p:spPr>
          <a:xfrm>
            <a:off x="1066800" y="3729038"/>
            <a:ext cx="3838575" cy="273050"/>
          </a:xfrm>
          <a:prstGeom prst="rect">
            <a:avLst/>
          </a:prstGeom>
          <a:gradFill>
            <a:gsLst>
              <a:gs pos="40000">
                <a:srgbClr val="02703F"/>
              </a:gs>
              <a:gs pos="100000">
                <a:srgbClr val="42A542"/>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lnSpc>
                <a:spcPct val="75000"/>
              </a:lnSpc>
              <a:spcBef>
                <a:spcPct val="25000"/>
              </a:spcBef>
              <a:spcAft>
                <a:spcPct val="0"/>
              </a:spcAft>
              <a:defRPr/>
            </a:pPr>
            <a:r>
              <a:rPr lang="en-US" sz="1200" b="1" dirty="0">
                <a:solidFill>
                  <a:srgbClr val="FFFFFF"/>
                </a:solidFill>
              </a:rPr>
              <a:t>Finance Receivables</a:t>
            </a:r>
          </a:p>
        </p:txBody>
      </p:sp>
      <p:sp>
        <p:nvSpPr>
          <p:cNvPr id="1765659" name="TextBox 16"/>
          <p:cNvSpPr txBox="1">
            <a:spLocks noChangeArrowheads="1"/>
          </p:cNvSpPr>
          <p:nvPr/>
        </p:nvSpPr>
        <p:spPr bwMode="auto">
          <a:xfrm>
            <a:off x="5097463" y="1798638"/>
            <a:ext cx="842962" cy="187325"/>
          </a:xfrm>
          <a:prstGeom prst="rect">
            <a:avLst/>
          </a:prstGeom>
          <a:noFill/>
          <a:ln w="9525">
            <a:noFill/>
            <a:miter lim="800000"/>
            <a:headEnd/>
            <a:tailEnd/>
          </a:ln>
        </p:spPr>
        <p:txBody>
          <a:bodyPr lIns="45720" rIns="45720">
            <a:spAutoFit/>
          </a:bodyPr>
          <a:lstStyle/>
          <a:p>
            <a:pPr eaLnBrk="0" fontAlgn="base" hangingPunct="0">
              <a:lnSpc>
                <a:spcPct val="75000"/>
              </a:lnSpc>
              <a:spcBef>
                <a:spcPct val="25000"/>
              </a:spcBef>
              <a:spcAft>
                <a:spcPct val="0"/>
              </a:spcAft>
            </a:pPr>
            <a:r>
              <a:rPr lang="en-US" sz="800" dirty="0">
                <a:solidFill>
                  <a:srgbClr val="000000"/>
                </a:solidFill>
              </a:rPr>
              <a:t>($ Millions)</a:t>
            </a:r>
          </a:p>
        </p:txBody>
      </p:sp>
      <p:sp>
        <p:nvSpPr>
          <p:cNvPr id="1765660" name="TextBox 17"/>
          <p:cNvSpPr txBox="1">
            <a:spLocks noChangeArrowheads="1"/>
          </p:cNvSpPr>
          <p:nvPr/>
        </p:nvSpPr>
        <p:spPr bwMode="auto">
          <a:xfrm>
            <a:off x="5097463" y="3992563"/>
            <a:ext cx="842962" cy="184150"/>
          </a:xfrm>
          <a:prstGeom prst="rect">
            <a:avLst/>
          </a:prstGeom>
          <a:noFill/>
          <a:ln w="9525">
            <a:noFill/>
            <a:miter lim="800000"/>
            <a:headEnd/>
            <a:tailEnd/>
          </a:ln>
        </p:spPr>
        <p:txBody>
          <a:bodyPr lIns="45720" rIns="45720">
            <a:spAutoFit/>
          </a:bodyPr>
          <a:lstStyle/>
          <a:p>
            <a:pPr eaLnBrk="0" fontAlgn="base" hangingPunct="0">
              <a:lnSpc>
                <a:spcPct val="75000"/>
              </a:lnSpc>
              <a:spcBef>
                <a:spcPct val="25000"/>
              </a:spcBef>
              <a:spcAft>
                <a:spcPct val="0"/>
              </a:spcAft>
            </a:pPr>
            <a:r>
              <a:rPr lang="en-US" sz="800" dirty="0">
                <a:solidFill>
                  <a:srgbClr val="000000"/>
                </a:solidFill>
              </a:rPr>
              <a:t>($ Millions)</a:t>
            </a:r>
          </a:p>
        </p:txBody>
      </p:sp>
      <p:cxnSp>
        <p:nvCxnSpPr>
          <p:cNvPr id="1765661" name="Straight Connector 24"/>
          <p:cNvCxnSpPr>
            <a:cxnSpLocks noChangeShapeType="1"/>
          </p:cNvCxnSpPr>
          <p:nvPr/>
        </p:nvCxnSpPr>
        <p:spPr bwMode="auto">
          <a:xfrm>
            <a:off x="-190500" y="1069975"/>
            <a:ext cx="914400" cy="914400"/>
          </a:xfrm>
          <a:prstGeom prst="line">
            <a:avLst/>
          </a:prstGeom>
          <a:noFill/>
          <a:ln w="9525" algn="ctr">
            <a:noFill/>
            <a:round/>
            <a:headEnd/>
            <a:tailEnd/>
          </a:ln>
        </p:spPr>
      </p:cxnSp>
      <p:sp>
        <p:nvSpPr>
          <p:cNvPr id="15" name="Rectangle 14"/>
          <p:cNvSpPr/>
          <p:nvPr/>
        </p:nvSpPr>
        <p:spPr>
          <a:xfrm>
            <a:off x="5075238" y="3725863"/>
            <a:ext cx="3840162" cy="273050"/>
          </a:xfrm>
          <a:prstGeom prst="rect">
            <a:avLst/>
          </a:prstGeom>
          <a:gradFill>
            <a:gsLst>
              <a:gs pos="40000">
                <a:srgbClr val="02703F"/>
              </a:gs>
              <a:gs pos="100000">
                <a:srgbClr val="42A542"/>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lnSpc>
                <a:spcPct val="75000"/>
              </a:lnSpc>
              <a:spcBef>
                <a:spcPct val="25000"/>
              </a:spcBef>
              <a:spcAft>
                <a:spcPct val="0"/>
              </a:spcAft>
              <a:defRPr/>
            </a:pPr>
            <a:r>
              <a:rPr lang="en-US" sz="1200" b="1" dirty="0">
                <a:solidFill>
                  <a:srgbClr val="FFFFFF"/>
                </a:solidFill>
              </a:rPr>
              <a:t>Cost of Funds</a:t>
            </a:r>
          </a:p>
        </p:txBody>
      </p:sp>
      <p:sp>
        <p:nvSpPr>
          <p:cNvPr id="1765663" name="Content Placeholder 4"/>
          <p:cNvSpPr>
            <a:spLocks/>
          </p:cNvSpPr>
          <p:nvPr/>
        </p:nvSpPr>
        <p:spPr bwMode="auto">
          <a:xfrm>
            <a:off x="981075" y="1187450"/>
            <a:ext cx="7897813" cy="274638"/>
          </a:xfrm>
          <a:prstGeom prst="rect">
            <a:avLst/>
          </a:prstGeom>
          <a:noFill/>
          <a:ln w="9525">
            <a:noFill/>
            <a:miter lim="800000"/>
            <a:headEnd/>
            <a:tailEnd/>
          </a:ln>
        </p:spPr>
        <p:txBody>
          <a:bodyPr lIns="45720" rIns="45720"/>
          <a:lstStyle/>
          <a:p>
            <a:pPr marL="342900" indent="-342900" eaLnBrk="0" fontAlgn="base" hangingPunct="0">
              <a:spcBef>
                <a:spcPts val="900"/>
              </a:spcBef>
              <a:spcAft>
                <a:spcPct val="0"/>
              </a:spcAft>
              <a:buClr>
                <a:srgbClr val="02703F"/>
              </a:buClr>
              <a:buSzPct val="150000"/>
              <a:buFont typeface="Wingdings" pitchFamily="2" charset="2"/>
              <a:buBlip>
                <a:blip r:embed="rId6"/>
              </a:buBlip>
            </a:pPr>
            <a:r>
              <a:rPr lang="en-US" sz="1200" dirty="0">
                <a:solidFill>
                  <a:srgbClr val="000000"/>
                </a:solidFill>
              </a:rPr>
              <a:t>Closed dealerships in 2008 &amp; 2009 in response to reduced access to funding</a:t>
            </a:r>
          </a:p>
        </p:txBody>
      </p:sp>
      <p:sp>
        <p:nvSpPr>
          <p:cNvPr id="1765664" name="TextBox 20"/>
          <p:cNvSpPr txBox="1">
            <a:spLocks noChangeArrowheads="1"/>
          </p:cNvSpPr>
          <p:nvPr/>
        </p:nvSpPr>
        <p:spPr bwMode="auto">
          <a:xfrm>
            <a:off x="3429000" y="6216442"/>
            <a:ext cx="4724400" cy="338554"/>
          </a:xfrm>
          <a:prstGeom prst="rect">
            <a:avLst/>
          </a:prstGeom>
          <a:noFill/>
          <a:ln w="9525">
            <a:noFill/>
            <a:miter lim="800000"/>
            <a:headEnd/>
            <a:tailEnd/>
          </a:ln>
        </p:spPr>
        <p:txBody>
          <a:bodyPr wrap="square">
            <a:spAutoFit/>
          </a:bodyPr>
          <a:lstStyle/>
          <a:p>
            <a:pPr fontAlgn="base">
              <a:spcBef>
                <a:spcPct val="0"/>
              </a:spcBef>
              <a:spcAft>
                <a:spcPct val="0"/>
              </a:spcAft>
            </a:pPr>
            <a:r>
              <a:rPr lang="en-US" sz="800" i="1" baseline="30000" dirty="0">
                <a:solidFill>
                  <a:srgbClr val="000000"/>
                </a:solidFill>
              </a:rPr>
              <a:t>(1) </a:t>
            </a:r>
            <a:r>
              <a:rPr lang="en-US" sz="800" i="1" dirty="0">
                <a:solidFill>
                  <a:srgbClr val="000000"/>
                </a:solidFill>
              </a:rPr>
              <a:t>Operating Expenses exclude store closure </a:t>
            </a:r>
            <a:r>
              <a:rPr lang="en-US" sz="800" i="1" dirty="0" smtClean="0">
                <a:solidFill>
                  <a:srgbClr val="000000"/>
                </a:solidFill>
              </a:rPr>
              <a:t>costs (2008 &amp; 2009), </a:t>
            </a:r>
            <a:r>
              <a:rPr lang="en-US" sz="800" i="1" dirty="0">
                <a:solidFill>
                  <a:srgbClr val="000000"/>
                </a:solidFill>
              </a:rPr>
              <a:t>legal </a:t>
            </a:r>
            <a:r>
              <a:rPr lang="en-US" sz="800" i="1" dirty="0" smtClean="0">
                <a:solidFill>
                  <a:srgbClr val="000000"/>
                </a:solidFill>
              </a:rPr>
              <a:t>settlements (2009), CFPB &amp; SCUSA deal costs (2012), and non </a:t>
            </a:r>
            <a:r>
              <a:rPr lang="en-US" sz="800" i="1" dirty="0">
                <a:solidFill>
                  <a:srgbClr val="000000"/>
                </a:solidFill>
              </a:rPr>
              <a:t>cash compensation </a:t>
            </a:r>
            <a:r>
              <a:rPr lang="en-US" sz="800" i="1" dirty="0" smtClean="0">
                <a:solidFill>
                  <a:srgbClr val="000000"/>
                </a:solidFill>
              </a:rPr>
              <a:t>expense (all years).</a:t>
            </a:r>
            <a:endParaRPr lang="en-US" sz="800" i="1" baseline="30000" dirty="0">
              <a:solidFill>
                <a:srgbClr val="000000"/>
              </a:solidFill>
            </a:endParaRPr>
          </a:p>
        </p:txBody>
      </p:sp>
      <p:sp>
        <p:nvSpPr>
          <p:cNvPr id="1765665" name="TextBox 17"/>
          <p:cNvSpPr txBox="1">
            <a:spLocks noChangeArrowheads="1"/>
          </p:cNvSpPr>
          <p:nvPr/>
        </p:nvSpPr>
        <p:spPr bwMode="auto">
          <a:xfrm>
            <a:off x="1068388" y="3992563"/>
            <a:ext cx="842962" cy="185737"/>
          </a:xfrm>
          <a:prstGeom prst="rect">
            <a:avLst/>
          </a:prstGeom>
          <a:noFill/>
          <a:ln w="9525">
            <a:noFill/>
            <a:miter lim="800000"/>
            <a:headEnd/>
            <a:tailEnd/>
          </a:ln>
        </p:spPr>
        <p:txBody>
          <a:bodyPr lIns="45720" rIns="45720">
            <a:spAutoFit/>
          </a:bodyPr>
          <a:lstStyle/>
          <a:p>
            <a:pPr eaLnBrk="0" fontAlgn="base" hangingPunct="0">
              <a:lnSpc>
                <a:spcPct val="75000"/>
              </a:lnSpc>
              <a:spcBef>
                <a:spcPct val="25000"/>
              </a:spcBef>
              <a:spcAft>
                <a:spcPct val="0"/>
              </a:spcAft>
            </a:pPr>
            <a:r>
              <a:rPr lang="en-US" sz="800" dirty="0">
                <a:solidFill>
                  <a:srgbClr val="000000"/>
                </a:solidFill>
              </a:rPr>
              <a:t>($ Millions)</a:t>
            </a:r>
          </a:p>
        </p:txBody>
      </p:sp>
      <p:graphicFrame>
        <p:nvGraphicFramePr>
          <p:cNvPr id="1765650" name="Object 274"/>
          <p:cNvGraphicFramePr>
            <a:graphicFrameLocks/>
          </p:cNvGraphicFramePr>
          <p:nvPr>
            <p:extLst>
              <p:ext uri="{D42A27DB-BD31-4B8C-83A1-F6EECF244321}">
                <p14:modId xmlns:p14="http://schemas.microsoft.com/office/powerpoint/2010/main" val="2369438479"/>
              </p:ext>
            </p:extLst>
          </p:nvPr>
        </p:nvGraphicFramePr>
        <p:xfrm>
          <a:off x="1079500" y="1814513"/>
          <a:ext cx="3840163" cy="1722437"/>
        </p:xfrm>
        <a:graphic>
          <a:graphicData uri="http://schemas.openxmlformats.org/presentationml/2006/ole">
            <mc:AlternateContent xmlns:mc="http://schemas.openxmlformats.org/markup-compatibility/2006">
              <mc:Choice xmlns:v="urn:schemas-microsoft-com:vml" Requires="v">
                <p:oleObj spid="_x0000_s21655" name="Worksheet" r:id="rId7" imgW="3429068" imgH="1743120" progId="Excel.Sheet.8">
                  <p:embed/>
                </p:oleObj>
              </mc:Choice>
              <mc:Fallback>
                <p:oleObj name="Worksheet" r:id="rId7" imgW="3429068" imgH="1743120" progId="Excel.Sheet.8">
                  <p:embed/>
                  <p:pic>
                    <p:nvPicPr>
                      <p:cNvPr id="0" name=""/>
                      <p:cNvPicPr>
                        <a:picLocks noChangeArrowheads="1"/>
                      </p:cNvPicPr>
                      <p:nvPr/>
                    </p:nvPicPr>
                    <p:blipFill>
                      <a:blip r:embed="rId8"/>
                      <a:srcRect/>
                      <a:stretch>
                        <a:fillRect/>
                      </a:stretch>
                    </p:blipFill>
                    <p:spPr bwMode="auto">
                      <a:xfrm>
                        <a:off x="1079500" y="1814513"/>
                        <a:ext cx="3840163" cy="1722437"/>
                      </a:xfrm>
                      <a:prstGeom prst="rect">
                        <a:avLst/>
                      </a:prstGeom>
                      <a:noFill/>
                      <a:extLst/>
                    </p:spPr>
                  </p:pic>
                </p:oleObj>
              </mc:Fallback>
            </mc:AlternateContent>
          </a:graphicData>
        </a:graphic>
      </p:graphicFrame>
      <p:graphicFrame>
        <p:nvGraphicFramePr>
          <p:cNvPr id="1765651" name="Object 275"/>
          <p:cNvGraphicFramePr>
            <a:graphicFrameLocks/>
          </p:cNvGraphicFramePr>
          <p:nvPr>
            <p:extLst>
              <p:ext uri="{D42A27DB-BD31-4B8C-83A1-F6EECF244321}">
                <p14:modId xmlns:p14="http://schemas.microsoft.com/office/powerpoint/2010/main" val="1510264247"/>
              </p:ext>
            </p:extLst>
          </p:nvPr>
        </p:nvGraphicFramePr>
        <p:xfrm>
          <a:off x="5100638" y="1900238"/>
          <a:ext cx="3821112" cy="1847850"/>
        </p:xfrm>
        <a:graphic>
          <a:graphicData uri="http://schemas.openxmlformats.org/presentationml/2006/ole">
            <mc:AlternateContent xmlns:mc="http://schemas.openxmlformats.org/markup-compatibility/2006">
              <mc:Choice xmlns:v="urn:schemas-microsoft-com:vml" Requires="v">
                <p:oleObj spid="_x0000_s21656" name="Worksheet" r:id="rId9" imgW="3924221" imgH="1914570" progId="Excel.Sheet.8">
                  <p:embed/>
                </p:oleObj>
              </mc:Choice>
              <mc:Fallback>
                <p:oleObj name="Worksheet" r:id="rId9" imgW="3924221" imgH="1914570" progId="Excel.Sheet.8">
                  <p:embed/>
                  <p:pic>
                    <p:nvPicPr>
                      <p:cNvPr id="0" name=""/>
                      <p:cNvPicPr>
                        <a:picLocks noChangeArrowheads="1"/>
                      </p:cNvPicPr>
                      <p:nvPr/>
                    </p:nvPicPr>
                    <p:blipFill>
                      <a:blip r:embed="rId10"/>
                      <a:srcRect/>
                      <a:stretch>
                        <a:fillRect/>
                      </a:stretch>
                    </p:blipFill>
                    <p:spPr bwMode="auto">
                      <a:xfrm>
                        <a:off x="5100638" y="1900238"/>
                        <a:ext cx="3821112" cy="1847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65653" name="Object 277"/>
          <p:cNvGraphicFramePr>
            <a:graphicFrameLocks/>
          </p:cNvGraphicFramePr>
          <p:nvPr>
            <p:extLst>
              <p:ext uri="{D42A27DB-BD31-4B8C-83A1-F6EECF244321}">
                <p14:modId xmlns:p14="http://schemas.microsoft.com/office/powerpoint/2010/main" val="4113956044"/>
              </p:ext>
            </p:extLst>
          </p:nvPr>
        </p:nvGraphicFramePr>
        <p:xfrm>
          <a:off x="5092700" y="4108450"/>
          <a:ext cx="3813175" cy="1978025"/>
        </p:xfrm>
        <a:graphic>
          <a:graphicData uri="http://schemas.openxmlformats.org/presentationml/2006/ole">
            <mc:AlternateContent xmlns:mc="http://schemas.openxmlformats.org/markup-compatibility/2006">
              <mc:Choice xmlns:v="urn:schemas-microsoft-com:vml" Requires="v">
                <p:oleObj spid="_x0000_s21657" name="Worksheet" r:id="rId11" imgW="3962310" imgH="1876500" progId="Excel.Sheet.8">
                  <p:embed/>
                </p:oleObj>
              </mc:Choice>
              <mc:Fallback>
                <p:oleObj name="Worksheet" r:id="rId11" imgW="3962310" imgH="1876500" progId="Excel.Sheet.8">
                  <p:embed/>
                  <p:pic>
                    <p:nvPicPr>
                      <p:cNvPr id="0" name=""/>
                      <p:cNvPicPr>
                        <a:picLocks noChangeArrowheads="1"/>
                      </p:cNvPicPr>
                      <p:nvPr/>
                    </p:nvPicPr>
                    <p:blipFill>
                      <a:blip r:embed="rId12"/>
                      <a:srcRect/>
                      <a:stretch>
                        <a:fillRect/>
                      </a:stretch>
                    </p:blipFill>
                    <p:spPr bwMode="auto">
                      <a:xfrm>
                        <a:off x="5092700" y="4108450"/>
                        <a:ext cx="3813175" cy="1978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Slide Number Placeholder 3"/>
          <p:cNvSpPr>
            <a:spLocks noGrp="1"/>
          </p:cNvSpPr>
          <p:nvPr>
            <p:ph type="sldNum" sz="quarter" idx="10"/>
          </p:nvPr>
        </p:nvSpPr>
        <p:spPr>
          <a:xfrm>
            <a:off x="7105645" y="6400959"/>
            <a:ext cx="1920240" cy="365760"/>
          </a:xfrm>
        </p:spPr>
        <p:txBody>
          <a:bodyPr/>
          <a:lstStyle/>
          <a:p>
            <a:pPr algn="r">
              <a:defRPr/>
            </a:pPr>
            <a:fld id="{C08DF731-222D-4270-BA73-3A7385BAF6A8}" type="slidenum">
              <a:rPr lang="ja-JP" altLang="en-US" smtClean="0"/>
              <a:pPr algn="r">
                <a:defRPr/>
              </a:pPr>
              <a:t>25</a:t>
            </a:fld>
            <a:endParaRPr lang="en-US" altLang="ja-JP" dirty="0"/>
          </a:p>
        </p:txBody>
      </p:sp>
    </p:spTree>
    <p:extLst>
      <p:ext uri="{BB962C8B-B14F-4D97-AF65-F5344CB8AC3E}">
        <p14:creationId xmlns:p14="http://schemas.microsoft.com/office/powerpoint/2010/main" val="5841274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6AADFFEA-8C98-4D1F-8A0E-76261E73D560}" type="slidenum">
              <a:rPr lang="ja-JP" altLang="en-US" smtClean="0"/>
              <a:pPr>
                <a:defRPr/>
              </a:pPr>
              <a:t>26</a:t>
            </a:fld>
            <a:endParaRPr lang="en-US" altLang="ja-JP" dirty="0"/>
          </a:p>
        </p:txBody>
      </p:sp>
      <p:sp>
        <p:nvSpPr>
          <p:cNvPr id="2" name="Title 1"/>
          <p:cNvSpPr>
            <a:spLocks noGrp="1"/>
          </p:cNvSpPr>
          <p:nvPr>
            <p:ph type="title"/>
          </p:nvPr>
        </p:nvSpPr>
        <p:spPr>
          <a:xfrm>
            <a:off x="457200" y="76200"/>
            <a:ext cx="8229600" cy="1143000"/>
          </a:xfrm>
        </p:spPr>
        <p:txBody>
          <a:bodyPr/>
          <a:lstStyle/>
          <a:p>
            <a:r>
              <a:rPr lang="en-US" dirty="0" smtClean="0">
                <a:solidFill>
                  <a:schemeClr val="accent4">
                    <a:lumMod val="75000"/>
                  </a:schemeClr>
                </a:solidFill>
              </a:rPr>
              <a:t>Debt &amp; Liquidity Overview </a:t>
            </a:r>
            <a:r>
              <a:rPr lang="en-US" sz="1800" dirty="0" smtClean="0">
                <a:solidFill>
                  <a:schemeClr val="accent4">
                    <a:lumMod val="75000"/>
                  </a:schemeClr>
                </a:solidFill>
              </a:rPr>
              <a:t>(</a:t>
            </a:r>
            <a:r>
              <a:rPr lang="en-US" sz="1800" dirty="0">
                <a:solidFill>
                  <a:schemeClr val="accent4">
                    <a:lumMod val="75000"/>
                  </a:schemeClr>
                </a:solidFill>
              </a:rPr>
              <a:t>7</a:t>
            </a:r>
            <a:r>
              <a:rPr lang="en-US" sz="1800" dirty="0" smtClean="0">
                <a:solidFill>
                  <a:schemeClr val="accent4">
                    <a:lumMod val="75000"/>
                  </a:schemeClr>
                </a:solidFill>
              </a:rPr>
              <a:t>/31/13)</a:t>
            </a:r>
            <a:endParaRPr lang="en-US" sz="1800" dirty="0">
              <a:solidFill>
                <a:schemeClr val="accent4">
                  <a:lumMod val="75000"/>
                </a:schemeClr>
              </a:solidFill>
            </a:endParaRP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2905" y="914590"/>
            <a:ext cx="6367461" cy="5179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08693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6353" name="Title 1"/>
          <p:cNvSpPr>
            <a:spLocks noGrp="1"/>
          </p:cNvSpPr>
          <p:nvPr>
            <p:ph type="title"/>
          </p:nvPr>
        </p:nvSpPr>
        <p:spPr>
          <a:xfrm>
            <a:off x="910796" y="3352800"/>
            <a:ext cx="8058150" cy="688975"/>
          </a:xfrm>
        </p:spPr>
        <p:txBody>
          <a:bodyPr anchor="t">
            <a:normAutofit fontScale="90000"/>
          </a:bodyPr>
          <a:lstStyle/>
          <a:p>
            <a:r>
              <a:rPr lang="en-US" b="1" dirty="0" smtClean="0">
                <a:solidFill>
                  <a:schemeClr val="accent4">
                    <a:lumMod val="75000"/>
                  </a:schemeClr>
                </a:solidFill>
              </a:rPr>
              <a:t>SECTION 4: SECURITIZATIONS</a:t>
            </a:r>
          </a:p>
        </p:txBody>
      </p:sp>
      <p:sp>
        <p:nvSpPr>
          <p:cNvPr id="3" name="Slide Number Placeholder 2"/>
          <p:cNvSpPr txBox="1">
            <a:spLocks noGrp="1"/>
          </p:cNvSpPr>
          <p:nvPr/>
        </p:nvSpPr>
        <p:spPr bwMode="auto">
          <a:xfrm>
            <a:off x="8077200" y="6386512"/>
            <a:ext cx="914400" cy="333375"/>
          </a:xfrm>
          <a:prstGeom prst="rect">
            <a:avLst/>
          </a:prstGeom>
          <a:noFill/>
          <a:ln>
            <a:miter lim="800000"/>
            <a:headEnd/>
            <a:tailEnd/>
          </a:ln>
        </p:spPr>
        <p:txBody>
          <a:bodyPr lIns="45720" rIns="45720" anchor="ctr"/>
          <a:lstStyle/>
          <a:p>
            <a:pPr algn="r" eaLnBrk="0" hangingPunct="0">
              <a:defRPr/>
            </a:pPr>
            <a:fld id="{B68DED00-2A6E-41C3-86FA-B7DBD034F80E}" type="slidenum">
              <a:rPr lang="ja-JP" altLang="en-US" sz="900">
                <a:latin typeface="Verdana" pitchFamily="34" charset="0"/>
                <a:ea typeface="SC STKaiti" pitchFamily="2" charset="-122"/>
                <a:cs typeface="+mn-cs"/>
              </a:rPr>
              <a:pPr algn="r" eaLnBrk="0" hangingPunct="0">
                <a:defRPr/>
              </a:pPr>
              <a:t>27</a:t>
            </a:fld>
            <a:endParaRPr lang="en-US" altLang="ja-JP" sz="900" dirty="0">
              <a:latin typeface="Verdana" pitchFamily="34" charset="0"/>
              <a:ea typeface="SC STKaiti" pitchFamily="2" charset="-122"/>
              <a:cs typeface="+mn-cs"/>
            </a:endParaRPr>
          </a:p>
        </p:txBody>
      </p:sp>
      <p:sp>
        <p:nvSpPr>
          <p:cNvPr id="4" name="Footer Placeholder 2"/>
          <p:cNvSpPr txBox="1">
            <a:spLocks/>
          </p:cNvSpPr>
          <p:nvPr/>
        </p:nvSpPr>
        <p:spPr>
          <a:xfrm>
            <a:off x="0" y="6618288"/>
            <a:ext cx="3036481" cy="239712"/>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smtClean="0">
                <a:solidFill>
                  <a:schemeClr val="bg1"/>
                </a:solidFill>
              </a:rPr>
              <a:t>We Bring People and Cars Together.</a:t>
            </a:r>
            <a:endParaRPr lang="en-US" b="1" dirty="0">
              <a:solidFill>
                <a:schemeClr val="bg1"/>
              </a:solidFill>
            </a:endParaRPr>
          </a:p>
        </p:txBody>
      </p:sp>
    </p:spTree>
    <p:custDataLst>
      <p:tags r:id="rId1"/>
    </p:custDataLst>
    <p:extLst>
      <p:ext uri="{BB962C8B-B14F-4D97-AF65-F5344CB8AC3E}">
        <p14:creationId xmlns:p14="http://schemas.microsoft.com/office/powerpoint/2010/main" val="16812751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3"/>
          <p:cNvSpPr>
            <a:spLocks noGrp="1" noChangeArrowheads="1"/>
          </p:cNvSpPr>
          <p:nvPr>
            <p:ph idx="1"/>
          </p:nvPr>
        </p:nvSpPr>
        <p:spPr/>
        <p:txBody>
          <a:bodyPr/>
          <a:lstStyle/>
          <a:p>
            <a:pPr>
              <a:spcBef>
                <a:spcPts val="100"/>
              </a:spcBef>
            </a:pPr>
            <a:r>
              <a:rPr lang="en-US" sz="1800" dirty="0" smtClean="0"/>
              <a:t>Issued 46 securitizations dating back to 1996</a:t>
            </a:r>
          </a:p>
          <a:p>
            <a:pPr lvl="1">
              <a:spcBef>
                <a:spcPts val="100"/>
              </a:spcBef>
            </a:pPr>
            <a:r>
              <a:rPr lang="en-US" sz="1800" dirty="0" smtClean="0"/>
              <a:t>$5.8B in bonds</a:t>
            </a:r>
          </a:p>
          <a:p>
            <a:pPr lvl="1">
              <a:spcBef>
                <a:spcPts val="100"/>
              </a:spcBef>
            </a:pPr>
            <a:r>
              <a:rPr lang="en-US" sz="1800" dirty="0" smtClean="0"/>
              <a:t>$7.8B in contract principal</a:t>
            </a:r>
          </a:p>
          <a:p>
            <a:pPr>
              <a:spcBef>
                <a:spcPts val="100"/>
              </a:spcBef>
            </a:pPr>
            <a:r>
              <a:rPr lang="en-US" sz="1800" dirty="0" smtClean="0"/>
              <a:t>Six currently active securitizations</a:t>
            </a:r>
          </a:p>
          <a:p>
            <a:pPr lvl="1">
              <a:spcBef>
                <a:spcPts val="100"/>
              </a:spcBef>
            </a:pPr>
            <a:r>
              <a:rPr lang="en-US" sz="1800" dirty="0" smtClean="0"/>
              <a:t>Current debt outstanding $625M ($1.4B at issuance)</a:t>
            </a:r>
          </a:p>
          <a:p>
            <a:pPr lvl="1">
              <a:spcBef>
                <a:spcPts val="100"/>
              </a:spcBef>
            </a:pPr>
            <a:r>
              <a:rPr lang="en-US" sz="1800" dirty="0" smtClean="0"/>
              <a:t>Securitizations are rated by S&amp;P and DBRS</a:t>
            </a:r>
          </a:p>
          <a:p>
            <a:pPr lvl="2">
              <a:spcBef>
                <a:spcPts val="100"/>
              </a:spcBef>
              <a:buClr>
                <a:srgbClr val="00B050"/>
              </a:buClr>
            </a:pPr>
            <a:r>
              <a:rPr lang="en-US" sz="1800" dirty="0" smtClean="0"/>
              <a:t>Added Kroll Bond Rating Agency in 2013 </a:t>
            </a:r>
          </a:p>
          <a:p>
            <a:pPr>
              <a:spcBef>
                <a:spcPts val="100"/>
              </a:spcBef>
            </a:pPr>
            <a:r>
              <a:rPr lang="en-US" sz="1800" dirty="0" smtClean="0"/>
              <a:t>Serviced by DT Acceptance Corporation (DT Credit Company)</a:t>
            </a:r>
          </a:p>
          <a:p>
            <a:pPr lvl="1">
              <a:spcBef>
                <a:spcPts val="100"/>
              </a:spcBef>
            </a:pPr>
            <a:r>
              <a:rPr lang="en-US" sz="1800" dirty="0" smtClean="0"/>
              <a:t>Loan servicing centers in Mesa, Arizona </a:t>
            </a:r>
            <a:r>
              <a:rPr lang="en-US" sz="1800" dirty="0"/>
              <a:t>&amp;</a:t>
            </a:r>
            <a:r>
              <a:rPr lang="en-US" sz="1800" dirty="0" smtClean="0"/>
              <a:t> Dallas, Texas</a:t>
            </a:r>
          </a:p>
          <a:p>
            <a:pPr lvl="1">
              <a:spcBef>
                <a:spcPts val="100"/>
              </a:spcBef>
            </a:pPr>
            <a:r>
              <a:rPr lang="en-US" sz="1800" dirty="0" smtClean="0"/>
              <a:t>Wells Fargo is back-up servicer</a:t>
            </a:r>
          </a:p>
          <a:p>
            <a:pPr>
              <a:spcBef>
                <a:spcPts val="100"/>
              </a:spcBef>
            </a:pPr>
            <a:r>
              <a:rPr lang="en-US" sz="1800" dirty="0" smtClean="0"/>
              <a:t>All contract receivables originated by DriveTime dealerships</a:t>
            </a:r>
          </a:p>
          <a:p>
            <a:pPr lvl="1">
              <a:spcBef>
                <a:spcPts val="100"/>
              </a:spcBef>
            </a:pPr>
            <a:r>
              <a:rPr lang="en-US" sz="1800" dirty="0" smtClean="0"/>
              <a:t>All company owned </a:t>
            </a:r>
          </a:p>
          <a:p>
            <a:pPr lvl="1">
              <a:spcBef>
                <a:spcPts val="100"/>
              </a:spcBef>
            </a:pPr>
            <a:r>
              <a:rPr lang="en-US" sz="1800" dirty="0" smtClean="0"/>
              <a:t>No receivables purchased from third parties</a:t>
            </a:r>
            <a:endParaRPr lang="en-US" sz="1800" dirty="0"/>
          </a:p>
          <a:p>
            <a:pPr marL="0" indent="0">
              <a:spcBef>
                <a:spcPts val="100"/>
              </a:spcBef>
              <a:buNone/>
            </a:pPr>
            <a:endParaRPr lang="en-US" sz="1800" dirty="0" smtClean="0"/>
          </a:p>
          <a:p>
            <a:pPr>
              <a:spcBef>
                <a:spcPts val="100"/>
              </a:spcBef>
            </a:pPr>
            <a:endParaRPr lang="en-US" sz="1600" dirty="0" smtClean="0"/>
          </a:p>
          <a:p>
            <a:pPr>
              <a:spcBef>
                <a:spcPts val="100"/>
              </a:spcBef>
            </a:pPr>
            <a:endParaRPr lang="en-US" sz="1400" dirty="0" smtClean="0"/>
          </a:p>
          <a:p>
            <a:pPr>
              <a:spcBef>
                <a:spcPts val="100"/>
              </a:spcBef>
            </a:pPr>
            <a:endParaRPr lang="en-US" sz="1400" dirty="0" smtClean="0"/>
          </a:p>
          <a:p>
            <a:pPr marL="0" indent="0">
              <a:spcBef>
                <a:spcPts val="100"/>
              </a:spcBef>
              <a:buNone/>
            </a:pPr>
            <a:endParaRPr lang="en-US" sz="1200" dirty="0" smtClean="0"/>
          </a:p>
          <a:p>
            <a:pPr>
              <a:spcBef>
                <a:spcPts val="100"/>
              </a:spcBef>
            </a:pPr>
            <a:endParaRPr lang="en-US" sz="1200" dirty="0" smtClean="0"/>
          </a:p>
          <a:p>
            <a:pPr>
              <a:spcBef>
                <a:spcPts val="100"/>
              </a:spcBef>
            </a:pPr>
            <a:endParaRPr lang="en-US" sz="1200" dirty="0" smtClean="0"/>
          </a:p>
        </p:txBody>
      </p:sp>
      <p:sp>
        <p:nvSpPr>
          <p:cNvPr id="5" name="Rectangle 14"/>
          <p:cNvSpPr>
            <a:spLocks noGrp="1" noChangeArrowheads="1"/>
          </p:cNvSpPr>
          <p:nvPr>
            <p:ph type="sldNum" sz="quarter" idx="12"/>
          </p:nvPr>
        </p:nvSpPr>
        <p:spPr/>
        <p:txBody>
          <a:bodyPr/>
          <a:lstStyle/>
          <a:p>
            <a:fld id="{04F7F9DE-A51E-4BC2-9841-9958EEF2BC4F}" type="slidenum">
              <a:rPr lang="ja-JP" altLang="en-US" smtClean="0"/>
              <a:pPr/>
              <a:t>28</a:t>
            </a:fld>
            <a:endParaRPr lang="en-US" altLang="ja-JP" dirty="0"/>
          </a:p>
        </p:txBody>
      </p:sp>
      <p:sp>
        <p:nvSpPr>
          <p:cNvPr id="10" name="Title 9"/>
          <p:cNvSpPr>
            <a:spLocks noGrp="1"/>
          </p:cNvSpPr>
          <p:nvPr>
            <p:ph type="title"/>
          </p:nvPr>
        </p:nvSpPr>
        <p:spPr>
          <a:xfrm>
            <a:off x="914400" y="219075"/>
            <a:ext cx="8077200" cy="879475"/>
          </a:xfrm>
        </p:spPr>
        <p:txBody>
          <a:bodyPr/>
          <a:lstStyle/>
          <a:p>
            <a:r>
              <a:rPr lang="en-US" sz="2800" dirty="0" smtClean="0">
                <a:solidFill>
                  <a:srgbClr val="026237"/>
                </a:solidFill>
              </a:rPr>
              <a:t>DriveTime Securitization Program Overview</a:t>
            </a:r>
            <a:endParaRPr lang="en-US" sz="2800" dirty="0">
              <a:solidFill>
                <a:srgbClr val="026237"/>
              </a:solidFill>
            </a:endParaRPr>
          </a:p>
        </p:txBody>
      </p:sp>
      <p:sp>
        <p:nvSpPr>
          <p:cNvPr id="36867" name="Slide Number Placeholder 3"/>
          <p:cNvSpPr txBox="1">
            <a:spLocks noGrp="1"/>
          </p:cNvSpPr>
          <p:nvPr/>
        </p:nvSpPr>
        <p:spPr bwMode="auto">
          <a:xfrm>
            <a:off x="8077200" y="6200775"/>
            <a:ext cx="914400" cy="333375"/>
          </a:xfrm>
          <a:prstGeom prst="rect">
            <a:avLst/>
          </a:prstGeom>
          <a:noFill/>
          <a:ln w="9525">
            <a:noFill/>
            <a:miter lim="800000"/>
            <a:headEnd/>
            <a:tailEnd/>
          </a:ln>
        </p:spPr>
        <p:txBody>
          <a:bodyPr lIns="45720" rIns="45720" anchor="ctr"/>
          <a:lstStyle/>
          <a:p>
            <a:pPr algn="r" defTabSz="820738" eaLnBrk="0" hangingPunct="0"/>
            <a:fld id="{25B49EFA-FF8D-48C0-B047-D9F7CA77C1D4}" type="slidenum">
              <a:rPr lang="ja-JP" altLang="en-US" sz="900" b="1">
                <a:solidFill>
                  <a:schemeClr val="bg1"/>
                </a:solidFill>
                <a:latin typeface="Verdana" pitchFamily="34" charset="0"/>
              </a:rPr>
              <a:pPr algn="r" defTabSz="820738" eaLnBrk="0" hangingPunct="0"/>
              <a:t>28</a:t>
            </a:fld>
            <a:endParaRPr lang="en-US" altLang="ja-JP" sz="900" b="1" dirty="0">
              <a:solidFill>
                <a:schemeClr val="bg1"/>
              </a:solidFill>
              <a:latin typeface="Verdana" pitchFamily="34" charset="0"/>
            </a:endParaRPr>
          </a:p>
        </p:txBody>
      </p:sp>
    </p:spTree>
    <p:extLst>
      <p:ext uri="{BB962C8B-B14F-4D97-AF65-F5344CB8AC3E}">
        <p14:creationId xmlns:p14="http://schemas.microsoft.com/office/powerpoint/2010/main" val="2044582472"/>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98A70DD-0394-483F-BAD4-57A27A111D94}" type="slidenum">
              <a:rPr lang="ja-JP" altLang="en-US" smtClean="0"/>
              <a:pPr>
                <a:defRPr/>
              </a:pPr>
              <a:t>29</a:t>
            </a:fld>
            <a:endParaRPr lang="en-US" altLang="ja-JP" dirty="0"/>
          </a:p>
        </p:txBody>
      </p:sp>
      <p:sp>
        <p:nvSpPr>
          <p:cNvPr id="2" name="Title 1"/>
          <p:cNvSpPr>
            <a:spLocks noGrp="1"/>
          </p:cNvSpPr>
          <p:nvPr>
            <p:ph type="title"/>
          </p:nvPr>
        </p:nvSpPr>
        <p:spPr/>
        <p:txBody>
          <a:bodyPr/>
          <a:lstStyle/>
          <a:p>
            <a:r>
              <a:rPr lang="en-US" sz="2800" dirty="0" smtClean="0">
                <a:solidFill>
                  <a:schemeClr val="accent4">
                    <a:lumMod val="75000"/>
                  </a:schemeClr>
                </a:solidFill>
              </a:rPr>
              <a:t>Recent Securitization Information</a:t>
            </a:r>
            <a:endParaRPr lang="en-US" sz="2800" dirty="0">
              <a:solidFill>
                <a:schemeClr val="accent4">
                  <a:lumMod val="75000"/>
                </a:schemeClr>
              </a:solidFill>
            </a:endParaRPr>
          </a:p>
        </p:txBody>
      </p:sp>
      <p:pic>
        <p:nvPicPr>
          <p:cNvPr id="5" name="Picture 4"/>
          <p:cNvPicPr>
            <a:picLocks noChangeAspect="1"/>
          </p:cNvPicPr>
          <p:nvPr/>
        </p:nvPicPr>
        <p:blipFill>
          <a:blip r:embed="rId3"/>
          <a:stretch>
            <a:fillRect/>
          </a:stretch>
        </p:blipFill>
        <p:spPr>
          <a:xfrm>
            <a:off x="231197" y="1102951"/>
            <a:ext cx="8705225" cy="4307249"/>
          </a:xfrm>
          <a:prstGeom prst="rect">
            <a:avLst/>
          </a:prstGeom>
        </p:spPr>
      </p:pic>
    </p:spTree>
    <p:extLst>
      <p:ext uri="{BB962C8B-B14F-4D97-AF65-F5344CB8AC3E}">
        <p14:creationId xmlns:p14="http://schemas.microsoft.com/office/powerpoint/2010/main" val="7835815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98A70DD-0394-483F-BAD4-57A27A111D94}" type="slidenum">
              <a:rPr lang="ja-JP" altLang="en-US" smtClean="0"/>
              <a:pPr>
                <a:defRPr/>
              </a:pPr>
              <a:t>30</a:t>
            </a:fld>
            <a:endParaRPr lang="en-US" altLang="ja-JP" dirty="0"/>
          </a:p>
        </p:txBody>
      </p:sp>
      <p:sp>
        <p:nvSpPr>
          <p:cNvPr id="2" name="Title 1"/>
          <p:cNvSpPr>
            <a:spLocks noGrp="1"/>
          </p:cNvSpPr>
          <p:nvPr>
            <p:ph type="title"/>
          </p:nvPr>
        </p:nvSpPr>
        <p:spPr/>
        <p:txBody>
          <a:bodyPr>
            <a:normAutofit/>
          </a:bodyPr>
          <a:lstStyle/>
          <a:p>
            <a:r>
              <a:rPr lang="en-US" sz="2800" dirty="0" smtClean="0">
                <a:solidFill>
                  <a:schemeClr val="accent4">
                    <a:lumMod val="75000"/>
                  </a:schemeClr>
                </a:solidFill>
              </a:rPr>
              <a:t>Recent </a:t>
            </a:r>
            <a:r>
              <a:rPr lang="en-US" sz="2800" dirty="0">
                <a:solidFill>
                  <a:schemeClr val="accent4">
                    <a:lumMod val="75000"/>
                  </a:schemeClr>
                </a:solidFill>
              </a:rPr>
              <a:t>Securitization </a:t>
            </a:r>
            <a:r>
              <a:rPr lang="en-US" sz="2800" dirty="0" smtClean="0">
                <a:solidFill>
                  <a:schemeClr val="accent4">
                    <a:lumMod val="75000"/>
                  </a:schemeClr>
                </a:solidFill>
              </a:rPr>
              <a:t>Information (Cont’d.)</a:t>
            </a:r>
            <a:endParaRPr lang="en-US" sz="2800" dirty="0">
              <a:solidFill>
                <a:schemeClr val="accent4">
                  <a:lumMod val="75000"/>
                </a:schemeClr>
              </a:solidFill>
            </a:endParaRPr>
          </a:p>
        </p:txBody>
      </p:sp>
      <p:pic>
        <p:nvPicPr>
          <p:cNvPr id="3" name="Picture 2"/>
          <p:cNvPicPr>
            <a:picLocks noChangeAspect="1"/>
          </p:cNvPicPr>
          <p:nvPr/>
        </p:nvPicPr>
        <p:blipFill>
          <a:blip r:embed="rId3"/>
          <a:stretch>
            <a:fillRect/>
          </a:stretch>
        </p:blipFill>
        <p:spPr>
          <a:xfrm>
            <a:off x="381000" y="1066799"/>
            <a:ext cx="8487347" cy="4817011"/>
          </a:xfrm>
          <a:prstGeom prst="rect">
            <a:avLst/>
          </a:prstGeom>
        </p:spPr>
      </p:pic>
    </p:spTree>
    <p:extLst>
      <p:ext uri="{BB962C8B-B14F-4D97-AF65-F5344CB8AC3E}">
        <p14:creationId xmlns:p14="http://schemas.microsoft.com/office/powerpoint/2010/main" val="30906793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5084" name="Rectangle 9"/>
          <p:cNvSpPr>
            <a:spLocks noGrp="1" noChangeArrowheads="1"/>
          </p:cNvSpPr>
          <p:nvPr>
            <p:ph type="title" idx="4294967295"/>
          </p:nvPr>
        </p:nvSpPr>
        <p:spPr>
          <a:xfrm>
            <a:off x="0" y="274638"/>
            <a:ext cx="8229600" cy="1143000"/>
          </a:xfrm>
        </p:spPr>
        <p:txBody>
          <a:bodyPr>
            <a:normAutofit/>
          </a:bodyPr>
          <a:lstStyle/>
          <a:p>
            <a:pPr marL="63500" eaLnBrk="1" hangingPunct="1"/>
            <a:r>
              <a:rPr lang="en-US" sz="3200" dirty="0" smtClean="0">
                <a:solidFill>
                  <a:schemeClr val="accent4">
                    <a:lumMod val="75000"/>
                  </a:schemeClr>
                </a:solidFill>
              </a:rPr>
              <a:t>Portfolio Performance </a:t>
            </a:r>
            <a:r>
              <a:rPr lang="en-US" sz="1800" b="0" dirty="0" smtClean="0">
                <a:solidFill>
                  <a:schemeClr val="accent4">
                    <a:lumMod val="75000"/>
                  </a:schemeClr>
                </a:solidFill>
              </a:rPr>
              <a:t>(6/30/13)</a:t>
            </a:r>
            <a:endParaRPr lang="en-US" sz="1800" dirty="0" smtClean="0">
              <a:solidFill>
                <a:schemeClr val="accent4">
                  <a:lumMod val="75000"/>
                </a:schemeClr>
              </a:solidFill>
            </a:endParaRPr>
          </a:p>
        </p:txBody>
      </p:sp>
      <p:sp>
        <p:nvSpPr>
          <p:cNvPr id="1785086"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0" fontAlgn="base" hangingPunct="0">
              <a:lnSpc>
                <a:spcPct val="75000"/>
              </a:lnSpc>
              <a:spcBef>
                <a:spcPct val="25000"/>
              </a:spcBef>
              <a:spcAft>
                <a:spcPct val="0"/>
              </a:spcAft>
              <a:buFontTx/>
              <a:buChar char="•"/>
            </a:pPr>
            <a:endParaRPr lang="en-US" sz="1000" dirty="0">
              <a:solidFill>
                <a:srgbClr val="000000"/>
              </a:solidFill>
            </a:endParaRPr>
          </a:p>
        </p:txBody>
      </p:sp>
      <p:sp>
        <p:nvSpPr>
          <p:cNvPr id="17" name="Rectangle 16"/>
          <p:cNvSpPr/>
          <p:nvPr/>
        </p:nvSpPr>
        <p:spPr>
          <a:xfrm>
            <a:off x="1023937" y="1381125"/>
            <a:ext cx="7843837" cy="236538"/>
          </a:xfrm>
          <a:prstGeom prst="rect">
            <a:avLst/>
          </a:prstGeom>
          <a:gradFill flip="none" rotWithShape="1">
            <a:gsLst>
              <a:gs pos="40000">
                <a:srgbClr val="02703F"/>
              </a:gs>
              <a:gs pos="100000">
                <a:srgbClr val="42A542"/>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tIns="91440" anchor="ctr"/>
          <a:lstStyle/>
          <a:p>
            <a:pPr algn="ctr" eaLnBrk="0" fontAlgn="base" hangingPunct="0">
              <a:lnSpc>
                <a:spcPct val="75000"/>
              </a:lnSpc>
              <a:spcBef>
                <a:spcPct val="25000"/>
              </a:spcBef>
              <a:spcAft>
                <a:spcPct val="0"/>
              </a:spcAft>
              <a:defRPr/>
            </a:pPr>
            <a:r>
              <a:rPr lang="en-US" sz="1200" b="1" dirty="0">
                <a:solidFill>
                  <a:srgbClr val="FFFFFF"/>
                </a:solidFill>
              </a:rPr>
              <a:t>Cumulative Net Losses by Securitization</a:t>
            </a:r>
            <a:endParaRPr lang="en-US" sz="1200" b="1" baseline="30000" dirty="0">
              <a:solidFill>
                <a:srgbClr val="FFFFFF"/>
              </a:solidFill>
            </a:endParaRPr>
          </a:p>
        </p:txBody>
      </p:sp>
      <p:pic>
        <p:nvPicPr>
          <p:cNvPr id="3" name="Picture 2"/>
          <p:cNvPicPr>
            <a:picLocks noChangeAspect="1"/>
          </p:cNvPicPr>
          <p:nvPr/>
        </p:nvPicPr>
        <p:blipFill>
          <a:blip r:embed="rId3"/>
          <a:stretch>
            <a:fillRect/>
          </a:stretch>
        </p:blipFill>
        <p:spPr>
          <a:xfrm>
            <a:off x="790574" y="1692275"/>
            <a:ext cx="8077200" cy="4143412"/>
          </a:xfrm>
          <a:prstGeom prst="rect">
            <a:avLst/>
          </a:prstGeom>
        </p:spPr>
      </p:pic>
      <p:sp>
        <p:nvSpPr>
          <p:cNvPr id="7" name="Slide Number Placeholder 3"/>
          <p:cNvSpPr>
            <a:spLocks noGrp="1"/>
          </p:cNvSpPr>
          <p:nvPr>
            <p:ph type="sldNum" sz="quarter" idx="10"/>
          </p:nvPr>
        </p:nvSpPr>
        <p:spPr>
          <a:xfrm>
            <a:off x="7105645" y="6400959"/>
            <a:ext cx="1920240" cy="365760"/>
          </a:xfrm>
        </p:spPr>
        <p:txBody>
          <a:bodyPr/>
          <a:lstStyle/>
          <a:p>
            <a:pPr algn="r">
              <a:defRPr/>
            </a:pPr>
            <a:fld id="{C08DF731-222D-4270-BA73-3A7385BAF6A8}" type="slidenum">
              <a:rPr lang="ja-JP" altLang="en-US" smtClean="0"/>
              <a:pPr algn="r">
                <a:defRPr/>
              </a:pPr>
              <a:t>31</a:t>
            </a:fld>
            <a:endParaRPr lang="en-US" altLang="ja-JP" dirty="0"/>
          </a:p>
        </p:txBody>
      </p:sp>
    </p:spTree>
    <p:extLst>
      <p:ext uri="{BB962C8B-B14F-4D97-AF65-F5344CB8AC3E}">
        <p14:creationId xmlns:p14="http://schemas.microsoft.com/office/powerpoint/2010/main" val="39405936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6353" name="Title 1"/>
          <p:cNvSpPr>
            <a:spLocks noGrp="1"/>
          </p:cNvSpPr>
          <p:nvPr>
            <p:ph type="title"/>
          </p:nvPr>
        </p:nvSpPr>
        <p:spPr>
          <a:xfrm>
            <a:off x="910796" y="3352800"/>
            <a:ext cx="8058150" cy="688975"/>
          </a:xfrm>
        </p:spPr>
        <p:txBody>
          <a:bodyPr anchor="t">
            <a:normAutofit fontScale="90000"/>
          </a:bodyPr>
          <a:lstStyle/>
          <a:p>
            <a:pPr algn="l"/>
            <a:r>
              <a:rPr lang="en-US" b="1" dirty="0" smtClean="0">
                <a:solidFill>
                  <a:schemeClr val="accent4">
                    <a:lumMod val="75000"/>
                  </a:schemeClr>
                </a:solidFill>
              </a:rPr>
              <a:t>SECTION 5:LEGAL &amp; REGULATORY UPDATE</a:t>
            </a:r>
          </a:p>
        </p:txBody>
      </p:sp>
      <p:sp>
        <p:nvSpPr>
          <p:cNvPr id="3" name="Slide Number Placeholder 2"/>
          <p:cNvSpPr txBox="1">
            <a:spLocks noGrp="1"/>
          </p:cNvSpPr>
          <p:nvPr/>
        </p:nvSpPr>
        <p:spPr bwMode="auto">
          <a:xfrm>
            <a:off x="8077200" y="6367462"/>
            <a:ext cx="914400" cy="333375"/>
          </a:xfrm>
          <a:prstGeom prst="rect">
            <a:avLst/>
          </a:prstGeom>
          <a:noFill/>
          <a:ln>
            <a:miter lim="800000"/>
            <a:headEnd/>
            <a:tailEnd/>
          </a:ln>
        </p:spPr>
        <p:txBody>
          <a:bodyPr lIns="45720" rIns="45720" anchor="ctr"/>
          <a:lstStyle/>
          <a:p>
            <a:pPr algn="r" eaLnBrk="0" hangingPunct="0">
              <a:defRPr/>
            </a:pPr>
            <a:fld id="{B68DED00-2A6E-41C3-86FA-B7DBD034F80E}" type="slidenum">
              <a:rPr lang="ja-JP" altLang="en-US" sz="900">
                <a:latin typeface="Verdana" pitchFamily="34" charset="0"/>
                <a:ea typeface="SC STKaiti" pitchFamily="2" charset="-122"/>
                <a:cs typeface="+mn-cs"/>
              </a:rPr>
              <a:pPr algn="r" eaLnBrk="0" hangingPunct="0">
                <a:defRPr/>
              </a:pPr>
              <a:t>32</a:t>
            </a:fld>
            <a:endParaRPr lang="en-US" altLang="ja-JP" sz="900" dirty="0">
              <a:latin typeface="Verdana" pitchFamily="34" charset="0"/>
              <a:ea typeface="SC STKaiti" pitchFamily="2" charset="-122"/>
              <a:cs typeface="+mn-cs"/>
            </a:endParaRPr>
          </a:p>
        </p:txBody>
      </p:sp>
      <p:sp>
        <p:nvSpPr>
          <p:cNvPr id="4" name="Footer Placeholder 2"/>
          <p:cNvSpPr txBox="1">
            <a:spLocks/>
          </p:cNvSpPr>
          <p:nvPr/>
        </p:nvSpPr>
        <p:spPr>
          <a:xfrm>
            <a:off x="0" y="6618288"/>
            <a:ext cx="3036481" cy="239712"/>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smtClean="0">
                <a:solidFill>
                  <a:schemeClr val="bg1"/>
                </a:solidFill>
              </a:rPr>
              <a:t>We Bring People and Cars Together.</a:t>
            </a:r>
            <a:endParaRPr lang="en-US" b="1" dirty="0">
              <a:solidFill>
                <a:schemeClr val="bg1"/>
              </a:solidFill>
            </a:endParaRPr>
          </a:p>
        </p:txBody>
      </p:sp>
    </p:spTree>
    <p:custDataLst>
      <p:tags r:id="rId1"/>
    </p:custDataLst>
    <p:extLst>
      <p:ext uri="{BB962C8B-B14F-4D97-AF65-F5344CB8AC3E}">
        <p14:creationId xmlns:p14="http://schemas.microsoft.com/office/powerpoint/2010/main" val="21451830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228600" y="0"/>
            <a:ext cx="8077200" cy="879475"/>
          </a:xfrm>
        </p:spPr>
        <p:txBody>
          <a:bodyPr>
            <a:normAutofit/>
          </a:bodyPr>
          <a:lstStyle/>
          <a:p>
            <a:pPr marL="57150"/>
            <a:r>
              <a:rPr lang="en-US" sz="3200" dirty="0">
                <a:solidFill>
                  <a:schemeClr val="accent1">
                    <a:lumMod val="75000"/>
                  </a:schemeClr>
                </a:solidFill>
              </a:rPr>
              <a:t>Legal and Regulatory </a:t>
            </a:r>
            <a:r>
              <a:rPr lang="en-US" sz="3200" dirty="0" smtClean="0">
                <a:solidFill>
                  <a:schemeClr val="accent1">
                    <a:lumMod val="75000"/>
                  </a:schemeClr>
                </a:solidFill>
              </a:rPr>
              <a:t>Update</a:t>
            </a:r>
            <a:endParaRPr lang="en-US" sz="3200" dirty="0">
              <a:solidFill>
                <a:srgbClr val="FF0000"/>
              </a:solidFill>
            </a:endParaRPr>
          </a:p>
        </p:txBody>
      </p:sp>
      <p:sp>
        <p:nvSpPr>
          <p:cNvPr id="5" name="Content Placeholder 4"/>
          <p:cNvSpPr>
            <a:spLocks noGrp="1"/>
          </p:cNvSpPr>
          <p:nvPr>
            <p:ph idx="1"/>
          </p:nvPr>
        </p:nvSpPr>
        <p:spPr>
          <a:xfrm>
            <a:off x="225668" y="703384"/>
            <a:ext cx="8232531" cy="5316416"/>
          </a:xfrm>
        </p:spPr>
        <p:txBody>
          <a:bodyPr>
            <a:normAutofit/>
          </a:bodyPr>
          <a:lstStyle/>
          <a:p>
            <a:endParaRPr lang="en-US" sz="1100" dirty="0" smtClean="0"/>
          </a:p>
          <a:p>
            <a:r>
              <a:rPr lang="en-US" sz="1100" dirty="0" smtClean="0"/>
              <a:t>On </a:t>
            </a:r>
            <a:r>
              <a:rPr lang="en-US" sz="1100" dirty="0"/>
              <a:t>March 4, 2013, Credit Acceptance Corporation </a:t>
            </a:r>
            <a:r>
              <a:rPr lang="en-US" sz="1100" dirty="0" smtClean="0"/>
              <a:t>(“CACC”) filed </a:t>
            </a:r>
            <a:r>
              <a:rPr lang="en-US" sz="1100" dirty="0"/>
              <a:t>a patent infringement complaint against DTAG, DTAC and GO in </a:t>
            </a:r>
            <a:r>
              <a:rPr lang="en-US" sz="1100" dirty="0" smtClean="0"/>
              <a:t>federal court in California</a:t>
            </a:r>
          </a:p>
          <a:p>
            <a:pPr marL="514350" lvl="1" indent="-171450">
              <a:spcBef>
                <a:spcPts val="600"/>
              </a:spcBef>
              <a:spcAft>
                <a:spcPts val="0"/>
              </a:spcAft>
              <a:buSzPct val="150000"/>
              <a:buFont typeface="Arial" pitchFamily="34" charset="0"/>
              <a:buChar char="–"/>
            </a:pPr>
            <a:r>
              <a:rPr lang="en-US" sz="1100" kern="1200" dirty="0" smtClean="0"/>
              <a:t>CACC </a:t>
            </a:r>
            <a:r>
              <a:rPr lang="en-US" sz="1100" kern="1200" dirty="0"/>
              <a:t>also filed </a:t>
            </a:r>
            <a:r>
              <a:rPr lang="en-US" sz="1100" kern="1200" dirty="0" smtClean="0"/>
              <a:t>a similar infringement </a:t>
            </a:r>
            <a:r>
              <a:rPr lang="en-US" sz="1100" kern="1200" dirty="0"/>
              <a:t>lawsuit against </a:t>
            </a:r>
            <a:r>
              <a:rPr lang="en-US" sz="1100" kern="1200" dirty="0" err="1"/>
              <a:t>WestLake</a:t>
            </a:r>
            <a:r>
              <a:rPr lang="en-US" sz="1100" kern="1200" dirty="0"/>
              <a:t> </a:t>
            </a:r>
            <a:r>
              <a:rPr lang="en-US" sz="1100" kern="1200" dirty="0" smtClean="0"/>
              <a:t>simultaneously</a:t>
            </a:r>
          </a:p>
          <a:p>
            <a:pPr marL="514350" lvl="1" indent="-171450">
              <a:spcBef>
                <a:spcPts val="600"/>
              </a:spcBef>
              <a:spcAft>
                <a:spcPts val="0"/>
              </a:spcAft>
              <a:buSzPct val="150000"/>
              <a:buFont typeface="Arial" pitchFamily="34" charset="0"/>
              <a:buChar char="–"/>
            </a:pPr>
            <a:r>
              <a:rPr lang="en-US" sz="1100" kern="1200" dirty="0" smtClean="0"/>
              <a:t>CACC </a:t>
            </a:r>
            <a:r>
              <a:rPr lang="en-US" sz="1100" kern="1200" dirty="0"/>
              <a:t>alleges infringement of its U.S. Patent No. 6,950,897, entitled “System and Method for Providing </a:t>
            </a:r>
            <a:r>
              <a:rPr lang="en-US" sz="1100" kern="1200" dirty="0" smtClean="0"/>
              <a:t>Financing”</a:t>
            </a:r>
            <a:r>
              <a:rPr lang="en-US" sz="1100" kern="1200" dirty="0"/>
              <a:t>  </a:t>
            </a:r>
            <a:endParaRPr lang="en-US" sz="1100" kern="1200" dirty="0" smtClean="0"/>
          </a:p>
          <a:p>
            <a:pPr marL="514350" lvl="1" indent="-171450">
              <a:spcBef>
                <a:spcPts val="600"/>
              </a:spcBef>
              <a:spcAft>
                <a:spcPts val="0"/>
              </a:spcAft>
              <a:buSzPct val="150000"/>
              <a:buFont typeface="Arial" pitchFamily="34" charset="0"/>
              <a:buChar char="–"/>
            </a:pPr>
            <a:r>
              <a:rPr lang="en-US" sz="1100" kern="1200" dirty="0" smtClean="0"/>
              <a:t>The </a:t>
            </a:r>
            <a:r>
              <a:rPr lang="en-US" sz="1100" kern="1200" dirty="0"/>
              <a:t>complaint seeks injunctive relief as well as awards of damages and attorneys' </a:t>
            </a:r>
            <a:r>
              <a:rPr lang="en-US" sz="1100" kern="1200" dirty="0" smtClean="0"/>
              <a:t>fees</a:t>
            </a:r>
            <a:endParaRPr lang="en-US" sz="1100" kern="1200" dirty="0"/>
          </a:p>
          <a:p>
            <a:pPr marL="514350" lvl="1" indent="-171450">
              <a:spcBef>
                <a:spcPts val="600"/>
              </a:spcBef>
              <a:spcAft>
                <a:spcPts val="0"/>
              </a:spcAft>
              <a:buSzPct val="150000"/>
              <a:buFont typeface="Arial" pitchFamily="34" charset="0"/>
              <a:buChar char="–"/>
            </a:pPr>
            <a:r>
              <a:rPr lang="en-US" sz="1100" kern="1200" dirty="0" smtClean="0"/>
              <a:t>The </a:t>
            </a:r>
            <a:r>
              <a:rPr lang="en-US" sz="1100" kern="1200" dirty="0"/>
              <a:t>complaint is not specific about what </a:t>
            </a:r>
            <a:r>
              <a:rPr lang="en-US" sz="1100" kern="1200" dirty="0" smtClean="0"/>
              <a:t>DriveTime is doing </a:t>
            </a:r>
            <a:r>
              <a:rPr lang="en-US" sz="1100" kern="1200" dirty="0"/>
              <a:t>that infringes their </a:t>
            </a:r>
            <a:r>
              <a:rPr lang="en-US" sz="1100" kern="1200" dirty="0" smtClean="0"/>
              <a:t>patent</a:t>
            </a:r>
          </a:p>
          <a:p>
            <a:pPr marL="514350" lvl="1" indent="-171450">
              <a:spcBef>
                <a:spcPts val="600"/>
              </a:spcBef>
              <a:spcAft>
                <a:spcPts val="0"/>
              </a:spcAft>
              <a:buSzPct val="150000"/>
              <a:buFont typeface="Arial" pitchFamily="34" charset="0"/>
              <a:buChar char="–"/>
            </a:pPr>
            <a:r>
              <a:rPr lang="en-US" sz="1100" kern="1200" dirty="0" smtClean="0"/>
              <a:t>At </a:t>
            </a:r>
            <a:r>
              <a:rPr lang="en-US" sz="1100" kern="1200" dirty="0"/>
              <a:t>this time, </a:t>
            </a:r>
            <a:r>
              <a:rPr lang="en-US" sz="1100" kern="1200" dirty="0" smtClean="0"/>
              <a:t>DriveTime does </a:t>
            </a:r>
            <a:r>
              <a:rPr lang="en-US" sz="1100" kern="1200" dirty="0"/>
              <a:t>not believe </a:t>
            </a:r>
            <a:r>
              <a:rPr lang="en-US" sz="1100" kern="1200" dirty="0" smtClean="0"/>
              <a:t>it is infringing upon CACC’s patent </a:t>
            </a:r>
            <a:r>
              <a:rPr lang="en-US" sz="1100" kern="1200" dirty="0"/>
              <a:t>and will vigorously defend against these </a:t>
            </a:r>
            <a:r>
              <a:rPr lang="en-US" sz="1100" kern="1200" dirty="0" smtClean="0"/>
              <a:t>claims</a:t>
            </a:r>
          </a:p>
          <a:p>
            <a:pPr marL="514350" lvl="1" indent="-171450">
              <a:spcBef>
                <a:spcPts val="600"/>
              </a:spcBef>
              <a:spcAft>
                <a:spcPts val="0"/>
              </a:spcAft>
              <a:buSzPct val="150000"/>
              <a:buFont typeface="Arial" pitchFamily="34" charset="0"/>
              <a:buChar char="–"/>
            </a:pPr>
            <a:r>
              <a:rPr lang="en-US" sz="1100" dirty="0" smtClean="0"/>
              <a:t>DriveTime successfully moved the case to the Federal Court in Arizona</a:t>
            </a:r>
            <a:endParaRPr lang="en-US" sz="1100" kern="1200" dirty="0"/>
          </a:p>
          <a:p>
            <a:pPr>
              <a:spcBef>
                <a:spcPts val="3200"/>
              </a:spcBef>
            </a:pPr>
            <a:r>
              <a:rPr lang="en-US" sz="1100" dirty="0"/>
              <a:t>On April 12, 2012, the Consumer Financial Protection Bureau (the “CFPB”) delivered a Civil Investigative Demand to DTAG requesting that DTAG produce certain documents and information and answer questions relating to certain components of the business of DTAG and its affiliates</a:t>
            </a:r>
          </a:p>
          <a:p>
            <a:pPr marL="514350" lvl="1" indent="-171450">
              <a:spcBef>
                <a:spcPts val="600"/>
              </a:spcBef>
              <a:spcAft>
                <a:spcPts val="0"/>
              </a:spcAft>
              <a:buSzPct val="150000"/>
              <a:buFont typeface="Arial" pitchFamily="34" charset="0"/>
              <a:buChar char="–"/>
            </a:pPr>
            <a:r>
              <a:rPr lang="en-US" sz="1100" dirty="0"/>
              <a:t>The CFPB has not alleged a violation by DTAG of any law and DTAG is cooperating with the CFPB's requests for information</a:t>
            </a:r>
          </a:p>
          <a:p>
            <a:pPr marL="514350" lvl="1" indent="-171450">
              <a:spcBef>
                <a:spcPts val="600"/>
              </a:spcBef>
              <a:spcAft>
                <a:spcPts val="0"/>
              </a:spcAft>
              <a:buSzPct val="150000"/>
              <a:buFont typeface="Arial" pitchFamily="34" charset="0"/>
              <a:buChar char="–"/>
            </a:pPr>
            <a:r>
              <a:rPr lang="en-US" sz="1100" dirty="0"/>
              <a:t>DriveTime has provided the documents and information initially requested by the CFPB</a:t>
            </a:r>
          </a:p>
          <a:p>
            <a:pPr marL="514350" lvl="1" indent="-171450">
              <a:spcBef>
                <a:spcPts val="600"/>
              </a:spcBef>
              <a:spcAft>
                <a:spcPts val="0"/>
              </a:spcAft>
              <a:buSzPct val="150000"/>
              <a:buFont typeface="Arial" pitchFamily="34" charset="0"/>
              <a:buChar char="–"/>
            </a:pPr>
            <a:r>
              <a:rPr lang="en-US" sz="1100" dirty="0"/>
              <a:t>DriveTime has also received limited requests to clarify and supplement certain information provided to the CFPB, and make three employees available for interviews</a:t>
            </a:r>
          </a:p>
          <a:p>
            <a:pPr marL="342900" lvl="1" indent="0">
              <a:spcBef>
                <a:spcPts val="600"/>
              </a:spcBef>
              <a:spcAft>
                <a:spcPts val="0"/>
              </a:spcAft>
              <a:buSzPct val="150000"/>
              <a:buNone/>
            </a:pPr>
            <a:r>
              <a:rPr lang="en-US" sz="1100" dirty="0">
                <a:solidFill>
                  <a:schemeClr val="accent1">
                    <a:lumMod val="75000"/>
                  </a:schemeClr>
                </a:solidFill>
              </a:rPr>
              <a:t>	- </a:t>
            </a:r>
            <a:r>
              <a:rPr lang="en-US" sz="1100" dirty="0"/>
              <a:t>DriveTime has provided the additional information within the agreed upon timeline, and the interviews have been conducted</a:t>
            </a:r>
          </a:p>
          <a:p>
            <a:pPr marL="342900" lvl="1" indent="0">
              <a:spcBef>
                <a:spcPts val="600"/>
              </a:spcBef>
              <a:spcAft>
                <a:spcPts val="0"/>
              </a:spcAft>
              <a:buSzPct val="150000"/>
              <a:buNone/>
            </a:pPr>
            <a:endParaRPr lang="en-US" sz="1100" kern="1200" dirty="0"/>
          </a:p>
        </p:txBody>
      </p:sp>
      <p:sp>
        <p:nvSpPr>
          <p:cNvPr id="4" name="Slide Number Placeholder 3"/>
          <p:cNvSpPr>
            <a:spLocks noGrp="1"/>
          </p:cNvSpPr>
          <p:nvPr>
            <p:ph type="sldNum" sz="quarter" idx="10"/>
          </p:nvPr>
        </p:nvSpPr>
        <p:spPr>
          <a:xfrm>
            <a:off x="7010400" y="6372384"/>
            <a:ext cx="1920240" cy="365760"/>
          </a:xfrm>
        </p:spPr>
        <p:txBody>
          <a:bodyPr/>
          <a:lstStyle/>
          <a:p>
            <a:pPr algn="r">
              <a:defRPr/>
            </a:pPr>
            <a:fld id="{C08DF731-222D-4270-BA73-3A7385BAF6A8}" type="slidenum">
              <a:rPr lang="ja-JP" altLang="en-US" smtClean="0">
                <a:solidFill>
                  <a:srgbClr val="000000"/>
                </a:solidFill>
              </a:rPr>
              <a:pPr algn="r">
                <a:defRPr/>
              </a:pPr>
              <a:t>33</a:t>
            </a:fld>
            <a:endParaRPr lang="en-US" altLang="ja-JP" dirty="0">
              <a:solidFill>
                <a:srgbClr val="000000"/>
              </a:solidFill>
            </a:endParaRPr>
          </a:p>
        </p:txBody>
      </p:sp>
      <p:sp>
        <p:nvSpPr>
          <p:cNvPr id="6" name="Footer Placeholder 2"/>
          <p:cNvSpPr txBox="1">
            <a:spLocks/>
          </p:cNvSpPr>
          <p:nvPr/>
        </p:nvSpPr>
        <p:spPr>
          <a:xfrm>
            <a:off x="0" y="6618288"/>
            <a:ext cx="3036481" cy="239712"/>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smtClean="0">
                <a:solidFill>
                  <a:prstClr val="white"/>
                </a:solidFill>
              </a:rPr>
              <a:t>We Bring People and Cars Together.</a:t>
            </a:r>
            <a:endParaRPr lang="en-US" b="1" dirty="0">
              <a:solidFill>
                <a:prstClr val="white"/>
              </a:solidFill>
            </a:endParaRPr>
          </a:p>
        </p:txBody>
      </p:sp>
    </p:spTree>
    <p:extLst>
      <p:ext uri="{BB962C8B-B14F-4D97-AF65-F5344CB8AC3E}">
        <p14:creationId xmlns:p14="http://schemas.microsoft.com/office/powerpoint/2010/main" val="16783837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txBox="1">
            <a:spLocks noGrp="1"/>
          </p:cNvSpPr>
          <p:nvPr/>
        </p:nvSpPr>
        <p:spPr bwMode="auto">
          <a:xfrm>
            <a:off x="8077200" y="6423819"/>
            <a:ext cx="914400" cy="333375"/>
          </a:xfrm>
          <a:prstGeom prst="rect">
            <a:avLst/>
          </a:prstGeom>
          <a:noFill/>
          <a:ln>
            <a:miter lim="800000"/>
            <a:headEnd/>
            <a:tailEnd/>
          </a:ln>
        </p:spPr>
        <p:txBody>
          <a:bodyPr lIns="45720" rIns="45720" anchor="ctr"/>
          <a:lstStyle/>
          <a:p>
            <a:pPr algn="r" eaLnBrk="0" hangingPunct="0">
              <a:defRPr/>
            </a:pPr>
            <a:fld id="{C6B34CAC-A1E4-4EFF-81EE-6FFB31C598FB}" type="slidenum">
              <a:rPr lang="ja-JP" altLang="en-US" sz="900">
                <a:latin typeface="Verdana" pitchFamily="34" charset="0"/>
                <a:ea typeface="SC STKaiti" pitchFamily="2" charset="-122"/>
                <a:cs typeface="+mn-cs"/>
              </a:rPr>
              <a:pPr algn="r" eaLnBrk="0" hangingPunct="0">
                <a:defRPr/>
              </a:pPr>
              <a:t>34</a:t>
            </a:fld>
            <a:endParaRPr lang="en-US" altLang="ja-JP" sz="900" dirty="0">
              <a:latin typeface="Verdana" pitchFamily="34" charset="0"/>
              <a:ea typeface="SC STKaiti" pitchFamily="2" charset="-122"/>
              <a:cs typeface="+mn-cs"/>
            </a:endParaRPr>
          </a:p>
        </p:txBody>
      </p:sp>
      <p:sp>
        <p:nvSpPr>
          <p:cNvPr id="1659906" name="Rectangle 9"/>
          <p:cNvSpPr>
            <a:spLocks noGrp="1" noChangeArrowheads="1"/>
          </p:cNvSpPr>
          <p:nvPr>
            <p:ph type="title" idx="4294967295"/>
          </p:nvPr>
        </p:nvSpPr>
        <p:spPr>
          <a:xfrm>
            <a:off x="0" y="0"/>
            <a:ext cx="8229600" cy="838200"/>
          </a:xfrm>
        </p:spPr>
        <p:txBody>
          <a:bodyPr>
            <a:normAutofit/>
          </a:bodyPr>
          <a:lstStyle/>
          <a:p>
            <a:pPr indent="63500"/>
            <a:r>
              <a:rPr lang="en-US" sz="3200" dirty="0" smtClean="0">
                <a:solidFill>
                  <a:schemeClr val="accent4">
                    <a:lumMod val="75000"/>
                  </a:schemeClr>
                </a:solidFill>
              </a:rPr>
              <a:t>Disclaimer</a:t>
            </a:r>
          </a:p>
        </p:txBody>
      </p:sp>
      <p:sp>
        <p:nvSpPr>
          <p:cNvPr id="1659907" name="TextBox 4"/>
          <p:cNvSpPr txBox="1">
            <a:spLocks noChangeArrowheads="1"/>
          </p:cNvSpPr>
          <p:nvPr/>
        </p:nvSpPr>
        <p:spPr bwMode="auto">
          <a:xfrm>
            <a:off x="1219200" y="609600"/>
            <a:ext cx="7681912" cy="5016758"/>
          </a:xfrm>
          <a:prstGeom prst="rect">
            <a:avLst/>
          </a:prstGeom>
          <a:noFill/>
          <a:ln w="9525">
            <a:noFill/>
            <a:miter lim="800000"/>
            <a:headEnd/>
            <a:tailEnd/>
          </a:ln>
        </p:spPr>
        <p:txBody>
          <a:bodyPr>
            <a:spAutoFit/>
          </a:bodyPr>
          <a:lstStyle/>
          <a:p>
            <a:r>
              <a:rPr lang="en-US" sz="1600" dirty="0"/>
              <a:t>These materials were prepared solely for the person to whom it is transmitted, is provided for informational and discussion purposes only, and is not, and may not be relied on in any manner as legal, tax or investment advice or as an offer to sell or a solicitation of an offer to buy securities.  The materials are the sole property of DriveTime.  We do not guarantee or represent the accuracy of the information provided. These materials may include forecasts or other “forward looking statements.” Statements that are not based on current or historical fact, including statements about DriveTime’s beliefs or expectations are forward looking statements.  Any such forward looking statements speak only as of the date they are made and reflect the current projections, expectations or beliefs of DriveTime based on information currently available to the Company.  Forward looking statements involve inherent risk and uncertainties and future forecasts, events and actual results may be materially different because of risks, factors, changes and/or uncertainties, some of which we cannot predict or quantify.  We have no obligation to update or revise these materials. In accepting these materials, you have agreed that they contain trade secrets and/or highly confidential information and that you will hold the information contained or referred to in confidence.  Except as may be required by law, you cannot distribute these materials or the information in these materials to any other person without our written consent other than within your organization on a need to know basis and to your professional advisors.</a:t>
            </a:r>
          </a:p>
        </p:txBody>
      </p:sp>
      <p:sp>
        <p:nvSpPr>
          <p:cNvPr id="5" name="Footer Placeholder 2"/>
          <p:cNvSpPr txBox="1">
            <a:spLocks/>
          </p:cNvSpPr>
          <p:nvPr/>
        </p:nvSpPr>
        <p:spPr>
          <a:xfrm>
            <a:off x="0" y="6618288"/>
            <a:ext cx="3036481" cy="239712"/>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smtClean="0">
                <a:solidFill>
                  <a:schemeClr val="bg1"/>
                </a:solidFill>
              </a:rPr>
              <a:t>We Bring People and Cars Together.</a:t>
            </a:r>
            <a:endParaRPr lang="en-US" b="1" dirty="0">
              <a:solidFill>
                <a:schemeClr val="bg1"/>
              </a:solidFill>
            </a:endParaRPr>
          </a:p>
        </p:txBody>
      </p:sp>
    </p:spTree>
    <p:extLst>
      <p:ext uri="{BB962C8B-B14F-4D97-AF65-F5344CB8AC3E}">
        <p14:creationId xmlns:p14="http://schemas.microsoft.com/office/powerpoint/2010/main" val="63175944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LIDE_TYPE" val="BODY"/>
</p:tagLst>
</file>

<file path=ppt/tags/tag2.xml><?xml version="1.0" encoding="utf-8"?>
<p:tagLst xmlns:a="http://schemas.openxmlformats.org/drawingml/2006/main" xmlns:r="http://schemas.openxmlformats.org/officeDocument/2006/relationships" xmlns:p="http://schemas.openxmlformats.org/presentationml/2006/main">
  <p:tag name="SLIDE_TYPE" val="BODY"/>
</p:tagLst>
</file>

<file path=ppt/tags/tag3.xml><?xml version="1.0" encoding="utf-8"?>
<p:tagLst xmlns:a="http://schemas.openxmlformats.org/drawingml/2006/main" xmlns:r="http://schemas.openxmlformats.org/officeDocument/2006/relationships" xmlns:p="http://schemas.openxmlformats.org/presentationml/2006/main">
  <p:tag name="SLIDE_TYPE" val="BODY"/>
</p:tagLst>
</file>

<file path=ppt/tags/tag4.xml><?xml version="1.0" encoding="utf-8"?>
<p:tagLst xmlns:a="http://schemas.openxmlformats.org/drawingml/2006/main" xmlns:r="http://schemas.openxmlformats.org/officeDocument/2006/relationships" xmlns:p="http://schemas.openxmlformats.org/presentationml/2006/main">
  <p:tag name="SLIDE_TYPE" val="BODY"/>
</p:tagLst>
</file>

<file path=ppt/tags/tag5.xml><?xml version="1.0" encoding="utf-8"?>
<p:tagLst xmlns:a="http://schemas.openxmlformats.org/drawingml/2006/main" xmlns:r="http://schemas.openxmlformats.org/officeDocument/2006/relationships" xmlns:p="http://schemas.openxmlformats.org/presentationml/2006/main">
  <p:tag name="SLIDE_TYPE" val="BODY"/>
</p:tagLst>
</file>

<file path=ppt/tags/tag6.xml><?xml version="1.0" encoding="utf-8"?>
<p:tagLst xmlns:a="http://schemas.openxmlformats.org/drawingml/2006/main" xmlns:r="http://schemas.openxmlformats.org/officeDocument/2006/relationships" xmlns:p="http://schemas.openxmlformats.org/presentationml/2006/main">
  <p:tag name="SLIDE_TYPE" val="BODY"/>
</p:tagLst>
</file>

<file path=ppt/tags/tag7.xml><?xml version="1.0" encoding="utf-8"?>
<p:tagLst xmlns:a="http://schemas.openxmlformats.org/drawingml/2006/main" xmlns:r="http://schemas.openxmlformats.org/officeDocument/2006/relationships" xmlns:p="http://schemas.openxmlformats.org/presentationml/2006/main">
  <p:tag name="SLIDE_TYPE" val="BODY"/>
</p:tagLst>
</file>

<file path=ppt/tags/tag8.xml><?xml version="1.0" encoding="utf-8"?>
<p:tagLst xmlns:a="http://schemas.openxmlformats.org/drawingml/2006/main" xmlns:r="http://schemas.openxmlformats.org/officeDocument/2006/relationships" xmlns:p="http://schemas.openxmlformats.org/presentationml/2006/main">
  <p:tag name="SLIDE_TYPE" val="BODY"/>
</p:tagLst>
</file>

<file path=ppt/tags/tag9.xml><?xml version="1.0" encoding="utf-8"?>
<p:tagLst xmlns:a="http://schemas.openxmlformats.org/drawingml/2006/main" xmlns:r="http://schemas.openxmlformats.org/officeDocument/2006/relationships" xmlns:p="http://schemas.openxmlformats.org/presentationml/2006/main">
  <p:tag name="SLIDE_TYPE" val="BODY"/>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ustom 5">
      <a:dk1>
        <a:sysClr val="windowText" lastClr="000000"/>
      </a:dk1>
      <a:lt1>
        <a:sysClr val="window" lastClr="FFFFFF"/>
      </a:lt1>
      <a:dk2>
        <a:srgbClr val="464646"/>
      </a:dk2>
      <a:lt2>
        <a:srgbClr val="DEF5FA"/>
      </a:lt2>
      <a:accent1>
        <a:srgbClr val="008752"/>
      </a:accent1>
      <a:accent2>
        <a:srgbClr val="DA1F28"/>
      </a:accent2>
      <a:accent3>
        <a:srgbClr val="EB641B"/>
      </a:accent3>
      <a:accent4>
        <a:srgbClr val="008752"/>
      </a:accent4>
      <a:accent5>
        <a:srgbClr val="008752"/>
      </a:accent5>
      <a:accent6>
        <a:srgbClr val="7D3C4A"/>
      </a:accent6>
      <a:hlink>
        <a:srgbClr val="FF8119"/>
      </a:hlink>
      <a:folHlink>
        <a:srgbClr val="008752"/>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3263</TotalTime>
  <Words>5734</Words>
  <Application>Microsoft Office PowerPoint</Application>
  <PresentationFormat>On-screen Show (4:3)</PresentationFormat>
  <Paragraphs>858</Paragraphs>
  <Slides>34</Slides>
  <Notes>34</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34</vt:i4>
      </vt:variant>
    </vt:vector>
  </HeadingPairs>
  <TitlesOfParts>
    <vt:vector size="37" baseType="lpstr">
      <vt:lpstr>Concourse</vt:lpstr>
      <vt:lpstr>Worksheet</vt:lpstr>
      <vt:lpstr>Microsoft Excel 97-2003 Worksheet</vt:lpstr>
      <vt:lpstr>Investor Presentation</vt:lpstr>
      <vt:lpstr>TABLE OF CONTENTS</vt:lpstr>
      <vt:lpstr>SECTION 1: COMPANY OVERVIEW</vt:lpstr>
      <vt:lpstr>   </vt:lpstr>
      <vt:lpstr>Company History</vt:lpstr>
      <vt:lpstr>Expanding Coast-to-Coast Footprint</vt:lpstr>
      <vt:lpstr>Nation’s Largest Subprime Vehicle Retailer</vt:lpstr>
      <vt:lpstr>Sub Prime Vehicle Finance </vt:lpstr>
      <vt:lpstr>DriveTime’s Customer Base</vt:lpstr>
      <vt:lpstr>Fully Integrated Business Model</vt:lpstr>
      <vt:lpstr>104 DriveTime Dealerships – All Company Owned</vt:lpstr>
      <vt:lpstr>PowerPoint Presentation</vt:lpstr>
      <vt:lpstr>Recent Operational Enhancements</vt:lpstr>
      <vt:lpstr>SECTION 2: CREDIT SCORING &amp; LOAN SERVICING</vt:lpstr>
      <vt:lpstr>Expertise in Credit Risk Management through Origination Strategy and Analysis</vt:lpstr>
      <vt:lpstr>PowerPoint Presentation</vt:lpstr>
      <vt:lpstr>PowerPoint Presentation</vt:lpstr>
      <vt:lpstr>Portfolio Performance</vt:lpstr>
      <vt:lpstr>PowerPoint Presentation</vt:lpstr>
      <vt:lpstr>Static Pool – Unit “If Ever” Days Past Due</vt:lpstr>
      <vt:lpstr>DriveTime Payment Channels </vt:lpstr>
      <vt:lpstr>Auction Vehicle Recovery Values</vt:lpstr>
      <vt:lpstr>SECTION 3: FINANCIALS</vt:lpstr>
      <vt:lpstr>History of Profitability Through Credit Cycles</vt:lpstr>
      <vt:lpstr>Operational Metrics</vt:lpstr>
      <vt:lpstr>Debt &amp; Liquidity Overview (7/31/13)</vt:lpstr>
      <vt:lpstr>SECTION 4: SECURITIZATIONS</vt:lpstr>
      <vt:lpstr>DriveTime Securitization Program Overview</vt:lpstr>
      <vt:lpstr>Recent Securitization Information</vt:lpstr>
      <vt:lpstr>Recent Securitization Information (Cont’d.)</vt:lpstr>
      <vt:lpstr>Portfolio Performance (6/30/13)</vt:lpstr>
      <vt:lpstr>SECTION 5:LEGAL &amp; REGULATORY UPDATE</vt:lpstr>
      <vt:lpstr>Legal and Regulatory Update</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Consolidated Balance Sheet</dc:title>
  <dc:creator>Timothy Hess</dc:creator>
  <cp:lastModifiedBy>Timothy Hess</cp:lastModifiedBy>
  <cp:revision>180</cp:revision>
  <cp:lastPrinted>2013-08-31T02:04:14Z</cp:lastPrinted>
  <dcterms:created xsi:type="dcterms:W3CDTF">2013-02-19T20:33:50Z</dcterms:created>
  <dcterms:modified xsi:type="dcterms:W3CDTF">2013-08-31T02:34:00Z</dcterms:modified>
</cp:coreProperties>
</file>